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2.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4"/>
    <p:sldMasterId id="2147485096" r:id="rId5"/>
    <p:sldMasterId id="2147483710" r:id="rId6"/>
  </p:sldMasterIdLst>
  <p:notesMasterIdLst>
    <p:notesMasterId r:id="rId71"/>
  </p:notesMasterIdLst>
  <p:sldIdLst>
    <p:sldId id="444" r:id="rId7"/>
    <p:sldId id="445" r:id="rId8"/>
    <p:sldId id="462" r:id="rId9"/>
    <p:sldId id="463" r:id="rId10"/>
    <p:sldId id="464" r:id="rId11"/>
    <p:sldId id="451" r:id="rId12"/>
    <p:sldId id="450" r:id="rId13"/>
    <p:sldId id="452" r:id="rId14"/>
    <p:sldId id="453" r:id="rId15"/>
    <p:sldId id="454" r:id="rId16"/>
    <p:sldId id="455" r:id="rId17"/>
    <p:sldId id="476" r:id="rId18"/>
    <p:sldId id="456" r:id="rId19"/>
    <p:sldId id="458" r:id="rId20"/>
    <p:sldId id="465" r:id="rId21"/>
    <p:sldId id="482" r:id="rId22"/>
    <p:sldId id="468" r:id="rId23"/>
    <p:sldId id="469" r:id="rId24"/>
    <p:sldId id="470" r:id="rId25"/>
    <p:sldId id="471" r:id="rId26"/>
    <p:sldId id="473" r:id="rId27"/>
    <p:sldId id="467" r:id="rId28"/>
    <p:sldId id="472" r:id="rId29"/>
    <p:sldId id="474" r:id="rId30"/>
    <p:sldId id="304" r:id="rId31"/>
    <p:sldId id="422" r:id="rId32"/>
    <p:sldId id="421" r:id="rId33"/>
    <p:sldId id="423" r:id="rId34"/>
    <p:sldId id="487" r:id="rId35"/>
    <p:sldId id="485" r:id="rId36"/>
    <p:sldId id="428" r:id="rId37"/>
    <p:sldId id="443" r:id="rId38"/>
    <p:sldId id="427" r:id="rId39"/>
    <p:sldId id="292" r:id="rId40"/>
    <p:sldId id="381" r:id="rId41"/>
    <p:sldId id="461" r:id="rId42"/>
    <p:sldId id="385" r:id="rId43"/>
    <p:sldId id="383" r:id="rId44"/>
    <p:sldId id="433" r:id="rId45"/>
    <p:sldId id="399" r:id="rId46"/>
    <p:sldId id="400" r:id="rId47"/>
    <p:sldId id="415" r:id="rId48"/>
    <p:sldId id="418" r:id="rId49"/>
    <p:sldId id="419" r:id="rId50"/>
    <p:sldId id="434" r:id="rId51"/>
    <p:sldId id="411" r:id="rId52"/>
    <p:sldId id="410" r:id="rId53"/>
    <p:sldId id="412" r:id="rId54"/>
    <p:sldId id="349" r:id="rId55"/>
    <p:sldId id="491" r:id="rId56"/>
    <p:sldId id="492" r:id="rId57"/>
    <p:sldId id="493" r:id="rId58"/>
    <p:sldId id="494" r:id="rId59"/>
    <p:sldId id="294" r:id="rId60"/>
    <p:sldId id="486" r:id="rId61"/>
    <p:sldId id="490" r:id="rId62"/>
    <p:sldId id="489" r:id="rId63"/>
    <p:sldId id="459" r:id="rId64"/>
    <p:sldId id="355" r:id="rId65"/>
    <p:sldId id="478" r:id="rId66"/>
    <p:sldId id="495" r:id="rId67"/>
    <p:sldId id="480" r:id="rId68"/>
    <p:sldId id="479" r:id="rId69"/>
    <p:sldId id="475" r:id="rId70"/>
  </p:sldIdLst>
  <p:sldSz cx="12192000" cy="6858000"/>
  <p:notesSz cx="9385300" cy="709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806207-17A8-EEF7-3A21-D0D4125EE934}" name="Nicole Forsgren" initials="NF" userId="S::niforsgr@microsoft.com::00414d2e-c92d-48e9-96c3-892f4698dfe6" providerId="AD"/>
  <p188:author id="{53808410-0626-6174-91FA-A904349770B5}" name="Siddharth Suri" initials="SS" userId="S::suri@microsoft.com::74925ad2-5a7b-440b-9b6c-6f8716397b20" providerId="AD"/>
  <p188:author id="{E59BAA17-3F4C-0912-63D7-CF69A50A1A20}" name="Shamsi Iqbal" initials="SI" userId="S::shamsi@microsoft.com::b4cdd71e-8265-45ab-936d-f5c60716546e" providerId="AD"/>
  <p188:author id="{39D7E256-89B0-0F05-6F1E-31AA2A4AAC67}" name="Alana Dickson" initials="AD" userId="S::aldickso@microsoft.com::1f9c021d-0f6d-4c35-8f4d-a6a6700097d8" providerId="AD"/>
  <p188:author id="{660D1974-6CD1-9886-198B-1C70098A9A02}" name="Jenna Butler (OFFICE)" initials="J(" userId="S::jennbu@microsoft.com::2672a5d1-cf09-45ae-96d5-e97a23a2edcd" providerId="AD"/>
  <p188:author id="{83309FA4-53DC-D2FD-9E05-F6E2149946CD}" name="John Tang" initials="JT" userId="S::johntang@microsoft.com::503a2ab2-55e0-4fa3-ad72-370aec911496" providerId="AD"/>
  <p188:author id="{1A2AC5AB-0902-A7F1-0806-F82FF61DF893}" name="Emily Peloquin" initials="EP" userId="S::empelo@microsoft.com::6c5456e8-542e-48f4-937a-a9378dbe155c" providerId="AD"/>
  <p188:author id="{1835A5C6-7B6F-62DE-BE9C-A11018C02686}" name="Sonia Jaffe" initials="SJ" userId="S::sojaffe@microsoft.com::a1847b3c-7c93-4d1e-9110-5a45d494104f" providerId="AD"/>
  <p188:author id="{6CCD6BD0-52FB-9A02-8531-BAA64DE77D15}" name="Peggy Storey (Margaret)" initials="P(" userId="S::v-stmarg@microsoft.com::37a47572-eb80-40c8-9490-cd0a7ee462d3" providerId="AD"/>
  <p188:author id="{D1B248D5-1D78-DE07-5361-190BF0088E82}" name="Mary Czerwinski" initials="MC" userId="S::marycz@microsoft.com::dd7675d5-a4e9-4f5b-bbd3-72e3511f0e76" providerId="AD"/>
  <p188:author id="{6BB1CAD6-2524-A9EF-A8E8-CBED83704639}" name="Sean Rintel" initials="SR" userId="Sean Rintel" providerId="None"/>
  <p188:author id="{B62F52D9-9690-F232-F1ED-CFE952C7D7B9}" name="Brent Hecht" initials="BH" userId="S::brhecht@microsoft.com::ed34f85b-ad87-484e-ae3d-fc92ea5e951a" providerId="AD"/>
  <p188:author id="{2028CCEA-71F2-5022-299F-E3871469F541}" name="Longyu Qi" initials="LQ" userId="S::lonq@microsoft.com::91eca134-882e-486f-b20d-87b4798b678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aime Teevan" initials="JT" lastIdx="12" clrIdx="0">
    <p:extLst>
      <p:ext uri="{19B8F6BF-5375-455C-9EA6-DF929625EA0E}">
        <p15:presenceInfo xmlns:p15="http://schemas.microsoft.com/office/powerpoint/2012/main" userId="S::teevan@microsoft.com::42843630-03d3-4dce-9452-d39e82c05360" providerId="AD"/>
      </p:ext>
    </p:extLst>
  </p:cmAuthor>
  <p:cmAuthor id="2" name="Brent Hecht" initials="BH" lastIdx="11" clrIdx="1">
    <p:extLst>
      <p:ext uri="{19B8F6BF-5375-455C-9EA6-DF929625EA0E}">
        <p15:presenceInfo xmlns:p15="http://schemas.microsoft.com/office/powerpoint/2012/main" userId="S::brhecht@microsoft.com::ed34f85b-ad87-484e-ae3d-fc92ea5e951a" providerId="AD"/>
      </p:ext>
    </p:extLst>
  </p:cmAuthor>
  <p:cmAuthor id="3" name="Peter Bergen" initials="PB" lastIdx="9" clrIdx="2">
    <p:extLst>
      <p:ext uri="{19B8F6BF-5375-455C-9EA6-DF929625EA0E}">
        <p15:presenceInfo xmlns:p15="http://schemas.microsoft.com/office/powerpoint/2012/main" userId="S::pebergen@microsoft.com::6dfd4501-c3fd-4c1e-bcdd-a3415057ce6c" providerId="AD"/>
      </p:ext>
    </p:extLst>
  </p:cmAuthor>
  <p:cmAuthor id="4" name="Emily Peloquin" initials="EP" lastIdx="1" clrIdx="3">
    <p:extLst>
      <p:ext uri="{19B8F6BF-5375-455C-9EA6-DF929625EA0E}">
        <p15:presenceInfo xmlns:p15="http://schemas.microsoft.com/office/powerpoint/2012/main" userId="S::empelo@microsoft.com::6c5456e8-542e-48f4-937a-a9378dbe155c" providerId="AD"/>
      </p:ext>
    </p:extLst>
  </p:cmAuthor>
  <p:cmAuthor id="5" name="Longqi Yang" initials="LY" lastIdx="2" clrIdx="4">
    <p:extLst>
      <p:ext uri="{19B8F6BF-5375-455C-9EA6-DF929625EA0E}">
        <p15:presenceInfo xmlns:p15="http://schemas.microsoft.com/office/powerpoint/2012/main" userId="S::loy@microsoft.com::a1029776-d777-4513-b656-e806dca915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213B65"/>
    <a:srgbClr val="465C7F"/>
    <a:srgbClr val="2D3A99"/>
    <a:srgbClr val="C00000"/>
    <a:srgbClr val="C97947"/>
    <a:srgbClr val="F2F2F2"/>
    <a:srgbClr val="8661C5"/>
    <a:srgbClr val="9BF00B"/>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71AF29-AD65-45B4-A8F1-A331EEFA744E}" v="1236" dt="2020-12-02T20:27:20.398"/>
    <p1510:client id="{A1A4C87A-1053-4A3B-89D7-0AF170B11C1B}" v="1" dt="2020-12-03T20:09:25.799"/>
    <p1510:client id="{A561281F-6E48-255F-271D-DD258310FE59}" v="1" dt="2021-01-13T18:19:12.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12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79"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 Ye" userId="S::lanye@microsoft.com::5c6cd005-2d84-4006-be8b-0161662f5c7a" providerId="AD" clId="Web-{A561281F-6E48-255F-271D-DD258310FE59}"/>
    <pc:docChg chg="modSld">
      <pc:chgData name="Lan Ye" userId="S::lanye@microsoft.com::5c6cd005-2d84-4006-be8b-0161662f5c7a" providerId="AD" clId="Web-{A561281F-6E48-255F-271D-DD258310FE59}" dt="2021-01-13T18:19:12.525" v="0" actId="14100"/>
      <pc:docMkLst>
        <pc:docMk/>
      </pc:docMkLst>
      <pc:sldChg chg="modSp">
        <pc:chgData name="Lan Ye" userId="S::lanye@microsoft.com::5c6cd005-2d84-4006-be8b-0161662f5c7a" providerId="AD" clId="Web-{A561281F-6E48-255F-271D-DD258310FE59}" dt="2021-01-13T18:19:12.525" v="0" actId="14100"/>
        <pc:sldMkLst>
          <pc:docMk/>
          <pc:sldMk cId="4135854009" sldId="304"/>
        </pc:sldMkLst>
        <pc:spChg chg="mod">
          <ac:chgData name="Lan Ye" userId="S::lanye@microsoft.com::5c6cd005-2d84-4006-be8b-0161662f5c7a" providerId="AD" clId="Web-{A561281F-6E48-255F-271D-DD258310FE59}" dt="2021-01-13T18:19:12.525" v="0" actId="14100"/>
          <ac:spMkLst>
            <pc:docMk/>
            <pc:sldMk cId="4135854009" sldId="304"/>
            <ac:spMk id="2" creationId="{1E5D4E1A-B592-4A31-9A6A-3D9A417B3A11}"/>
          </ac:spMkLst>
        </pc:spChg>
      </pc:sldChg>
    </pc:docChg>
  </pc:docChgLst>
  <pc:docChgLst>
    <pc:chgData name="Brent Hecht" userId="ed34f85b-ad87-484e-ae3d-fc92ea5e951a" providerId="ADAL" clId="{A1A4C87A-1053-4A3B-89D7-0AF170B11C1B}"/>
    <pc:docChg chg="mod">
      <pc:chgData name="Brent Hecht" userId="ed34f85b-ad87-484e-ae3d-fc92ea5e951a" providerId="ADAL" clId="{A1A4C87A-1053-4A3B-89D7-0AF170B11C1B}" dt="2020-12-03T20:09:25.800" v="0"/>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MS Global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BDA-4AB4-99FF-948C7510AB8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BDA-4AB4-99FF-948C7510AB8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BDA-4AB4-99FF-948C7510AB8D}"/>
              </c:ext>
            </c:extLst>
          </c:dPt>
          <c:dLbls>
            <c:dLbl>
              <c:idx val="0"/>
              <c:layout>
                <c:manualLayout>
                  <c:x val="-0.16199589747365728"/>
                  <c:y val="0.12930445995145631"/>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BDA-4AB4-99FF-948C7510AB8D}"/>
                </c:ext>
              </c:extLst>
            </c:dLbl>
            <c:dLbl>
              <c:idx val="1"/>
              <c:layout>
                <c:manualLayout>
                  <c:x val="0.1788322681505963"/>
                  <c:y val="-0.1526687718233691"/>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BDA-4AB4-99FF-948C7510AB8D}"/>
                </c:ext>
              </c:extLst>
            </c:dLbl>
            <c:dLbl>
              <c:idx val="2"/>
              <c:layout>
                <c:manualLayout>
                  <c:x val="2.0243388174885878E-2"/>
                  <c:y val="0.1040575498211548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BDA-4AB4-99FF-948C7510AB8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WFH</c:v>
                </c:pt>
                <c:pt idx="1">
                  <c:v>Hybrid</c:v>
                </c:pt>
                <c:pt idx="2">
                  <c:v>WFO</c:v>
                </c:pt>
              </c:strCache>
            </c:strRef>
          </c:cat>
          <c:val>
            <c:numRef>
              <c:f>Sheet1!$B$2:$B$4</c:f>
              <c:numCache>
                <c:formatCode>0%</c:formatCode>
                <c:ptCount val="3"/>
                <c:pt idx="0">
                  <c:v>0.35</c:v>
                </c:pt>
                <c:pt idx="1">
                  <c:v>0.63</c:v>
                </c:pt>
                <c:pt idx="2">
                  <c:v>0.03</c:v>
                </c:pt>
              </c:numCache>
            </c:numRef>
          </c:val>
          <c:extLst>
            <c:ext xmlns:c16="http://schemas.microsoft.com/office/drawing/2014/chart" uri="{C3380CC4-5D6E-409C-BE32-E72D297353CC}">
              <c16:uniqueId val="{00000000-029A-4409-A181-86872D7BEF9F}"/>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MS China</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681-4400-9DD5-D62E0BDBD82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681-4400-9DD5-D62E0BDBD82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681-4400-9DD5-D62E0BDBD828}"/>
              </c:ext>
            </c:extLst>
          </c:dPt>
          <c:dLbls>
            <c:dLbl>
              <c:idx val="0"/>
              <c:layout>
                <c:manualLayout>
                  <c:x val="-0.10015482612389771"/>
                  <c:y val="0.11627630780531426"/>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681-4400-9DD5-D62E0BDBD828}"/>
                </c:ext>
              </c:extLst>
            </c:dLbl>
            <c:dLbl>
              <c:idx val="1"/>
              <c:layout>
                <c:manualLayout>
                  <c:x val="4.2216898957601633E-2"/>
                  <c:y val="-0.29780548724663608"/>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681-4400-9DD5-D62E0BDBD828}"/>
                </c:ext>
              </c:extLst>
            </c:dLbl>
            <c:dLbl>
              <c:idx val="2"/>
              <c:layout>
                <c:manualLayout>
                  <c:x val="6.7783946032417011E-2"/>
                  <c:y val="0.12809619049139837"/>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681-4400-9DD5-D62E0BDBD82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WFH</c:v>
                </c:pt>
                <c:pt idx="1">
                  <c:v>Hybrid</c:v>
                </c:pt>
                <c:pt idx="2">
                  <c:v>WFO</c:v>
                </c:pt>
              </c:strCache>
            </c:strRef>
          </c:cat>
          <c:val>
            <c:numRef>
              <c:f>Sheet1!$B$2:$B$4</c:f>
              <c:numCache>
                <c:formatCode>0%</c:formatCode>
                <c:ptCount val="3"/>
                <c:pt idx="0">
                  <c:v>0.19</c:v>
                </c:pt>
                <c:pt idx="1">
                  <c:v>0.69</c:v>
                </c:pt>
                <c:pt idx="2">
                  <c:v>0.11</c:v>
                </c:pt>
              </c:numCache>
            </c:numRef>
          </c:val>
          <c:extLst>
            <c:ext xmlns:c16="http://schemas.microsoft.com/office/drawing/2014/chart" uri="{C3380CC4-5D6E-409C-BE32-E72D297353CC}">
              <c16:uniqueId val="{00000006-D681-4400-9DD5-D62E0BDBD828}"/>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image" Target="../media/image81.png"/></Relationships>
</file>

<file path=ppt/diagrams/_rels/data4.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diagrams/_rels/data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image" Target="../media/image8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4D18E6-D93B-4D0F-ABF3-2157E40119C5}"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D6637ADE-7111-4B2B-B431-80715822032C}">
      <dgm:prSet/>
      <dgm:spPr/>
      <dgm:t>
        <a:bodyPr/>
        <a:lstStyle/>
        <a:p>
          <a:pPr>
            <a:lnSpc>
              <a:spcPct val="100000"/>
            </a:lnSpc>
          </a:pPr>
          <a:r>
            <a:rPr lang="en-US"/>
            <a:t>"Remote work is surveilled work"</a:t>
          </a:r>
        </a:p>
      </dgm:t>
    </dgm:pt>
    <dgm:pt modelId="{FBB001F3-A63E-4B4F-91EE-C5ADD857E24D}" type="parTrans" cxnId="{55CC33A2-95AB-4C1F-A3B5-CAC5F961DDC9}">
      <dgm:prSet/>
      <dgm:spPr/>
      <dgm:t>
        <a:bodyPr/>
        <a:lstStyle/>
        <a:p>
          <a:endParaRPr lang="en-US"/>
        </a:p>
      </dgm:t>
    </dgm:pt>
    <dgm:pt modelId="{DDB634B8-A94E-4EE8-A310-8B26B27EE896}" type="sibTrans" cxnId="{55CC33A2-95AB-4C1F-A3B5-CAC5F961DDC9}">
      <dgm:prSet/>
      <dgm:spPr/>
      <dgm:t>
        <a:bodyPr/>
        <a:lstStyle/>
        <a:p>
          <a:pPr>
            <a:lnSpc>
              <a:spcPct val="100000"/>
            </a:lnSpc>
          </a:pPr>
          <a:endParaRPr lang="en-US"/>
        </a:p>
      </dgm:t>
    </dgm:pt>
    <dgm:pt modelId="{8F897F94-5A1A-4921-B551-1B6EFE054D8E}">
      <dgm:prSet/>
      <dgm:spPr/>
      <dgm:t>
        <a:bodyPr/>
        <a:lstStyle/>
        <a:p>
          <a:pPr>
            <a:lnSpc>
              <a:spcPct val="100000"/>
            </a:lnSpc>
          </a:pPr>
          <a:r>
            <a:rPr lang="en-US"/>
            <a:t>A need to "look productive" can be counterproductive</a:t>
          </a:r>
        </a:p>
      </dgm:t>
    </dgm:pt>
    <dgm:pt modelId="{39D1709A-B0B7-47F8-B75E-69C8119B2433}" type="parTrans" cxnId="{B4412CC1-C297-4509-910C-78FCACD1B04A}">
      <dgm:prSet/>
      <dgm:spPr/>
      <dgm:t>
        <a:bodyPr/>
        <a:lstStyle/>
        <a:p>
          <a:endParaRPr lang="en-US"/>
        </a:p>
      </dgm:t>
    </dgm:pt>
    <dgm:pt modelId="{A49257AD-25EA-4F14-B86F-C66DFA2325AA}" type="sibTrans" cxnId="{B4412CC1-C297-4509-910C-78FCACD1B04A}">
      <dgm:prSet/>
      <dgm:spPr/>
      <dgm:t>
        <a:bodyPr/>
        <a:lstStyle/>
        <a:p>
          <a:pPr>
            <a:lnSpc>
              <a:spcPct val="100000"/>
            </a:lnSpc>
          </a:pPr>
          <a:endParaRPr lang="en-US"/>
        </a:p>
      </dgm:t>
    </dgm:pt>
    <dgm:pt modelId="{75777AFE-E485-4229-979C-55D1DC721CA6}">
      <dgm:prSet/>
      <dgm:spPr/>
      <dgm:t>
        <a:bodyPr/>
        <a:lstStyle/>
        <a:p>
          <a:pPr>
            <a:lnSpc>
              <a:spcPct val="100000"/>
            </a:lnSpc>
          </a:pPr>
          <a:r>
            <a:rPr lang="en-US"/>
            <a:t>Record of questions asked causes anxiety</a:t>
          </a:r>
        </a:p>
      </dgm:t>
    </dgm:pt>
    <dgm:pt modelId="{F31B062D-B3A4-4B81-810A-391C34351E74}" type="parTrans" cxnId="{8A34695C-5489-4605-91E8-8BAADD27F16B}">
      <dgm:prSet/>
      <dgm:spPr/>
      <dgm:t>
        <a:bodyPr/>
        <a:lstStyle/>
        <a:p>
          <a:endParaRPr lang="en-US"/>
        </a:p>
      </dgm:t>
    </dgm:pt>
    <dgm:pt modelId="{E73EA505-1F74-4FAF-924A-FB39A2FBA379}" type="sibTrans" cxnId="{8A34695C-5489-4605-91E8-8BAADD27F16B}">
      <dgm:prSet/>
      <dgm:spPr/>
      <dgm:t>
        <a:bodyPr/>
        <a:lstStyle/>
        <a:p>
          <a:pPr>
            <a:lnSpc>
              <a:spcPct val="100000"/>
            </a:lnSpc>
          </a:pPr>
          <a:endParaRPr lang="en-US"/>
        </a:p>
      </dgm:t>
    </dgm:pt>
    <dgm:pt modelId="{32F48412-A61F-4838-9EEC-9DFB7F9FBE08}">
      <dgm:prSet/>
      <dgm:spPr/>
      <dgm:t>
        <a:bodyPr/>
        <a:lstStyle/>
        <a:p>
          <a:pPr>
            <a:lnSpc>
              <a:spcPct val="100000"/>
            </a:lnSpc>
          </a:pPr>
          <a:r>
            <a:rPr lang="en-US"/>
            <a:t>Privacy issues in multiple sectors, especially education</a:t>
          </a:r>
        </a:p>
      </dgm:t>
    </dgm:pt>
    <dgm:pt modelId="{B8AEEA3C-2708-4C8B-9552-58F2F86F51F2}" type="parTrans" cxnId="{0A1281E9-B58D-47E0-9A00-65DA89EFBFBA}">
      <dgm:prSet/>
      <dgm:spPr/>
      <dgm:t>
        <a:bodyPr/>
        <a:lstStyle/>
        <a:p>
          <a:endParaRPr lang="en-US"/>
        </a:p>
      </dgm:t>
    </dgm:pt>
    <dgm:pt modelId="{3C2702B7-857F-484B-BE72-162651E4969F}" type="sibTrans" cxnId="{0A1281E9-B58D-47E0-9A00-65DA89EFBFBA}">
      <dgm:prSet/>
      <dgm:spPr/>
      <dgm:t>
        <a:bodyPr/>
        <a:lstStyle/>
        <a:p>
          <a:endParaRPr lang="en-US"/>
        </a:p>
      </dgm:t>
    </dgm:pt>
    <dgm:pt modelId="{29F8C537-2E78-465E-8600-CFD5C0397B5A}" type="pres">
      <dgm:prSet presAssocID="{5A4D18E6-D93B-4D0F-ABF3-2157E40119C5}" presName="root" presStyleCnt="0">
        <dgm:presLayoutVars>
          <dgm:dir/>
          <dgm:resizeHandles val="exact"/>
        </dgm:presLayoutVars>
      </dgm:prSet>
      <dgm:spPr/>
    </dgm:pt>
    <dgm:pt modelId="{95FC49C9-433F-4146-B018-FA03E134AED5}" type="pres">
      <dgm:prSet presAssocID="{5A4D18E6-D93B-4D0F-ABF3-2157E40119C5}" presName="container" presStyleCnt="0">
        <dgm:presLayoutVars>
          <dgm:dir/>
          <dgm:resizeHandles val="exact"/>
        </dgm:presLayoutVars>
      </dgm:prSet>
      <dgm:spPr/>
    </dgm:pt>
    <dgm:pt modelId="{29B54C67-AA54-411C-89F6-EC34DEA4D7DD}" type="pres">
      <dgm:prSet presAssocID="{D6637ADE-7111-4B2B-B431-80715822032C}" presName="compNode" presStyleCnt="0"/>
      <dgm:spPr/>
    </dgm:pt>
    <dgm:pt modelId="{6422FDF8-3222-4C35-B7F2-B2AB56C293CA}" type="pres">
      <dgm:prSet presAssocID="{D6637ADE-7111-4B2B-B431-80715822032C}" presName="iconBgRect" presStyleLbl="bgShp" presStyleIdx="0" presStyleCnt="4"/>
      <dgm:spPr/>
    </dgm:pt>
    <dgm:pt modelId="{1CC5422C-FF85-488C-9F16-B61782EB1907}" type="pres">
      <dgm:prSet presAssocID="{D6637ADE-7111-4B2B-B431-80715822032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curity camera with solid fill"/>
        </a:ext>
      </dgm:extLst>
    </dgm:pt>
    <dgm:pt modelId="{71327788-BC41-46C9-A521-9433C96F249E}" type="pres">
      <dgm:prSet presAssocID="{D6637ADE-7111-4B2B-B431-80715822032C}" presName="spaceRect" presStyleCnt="0"/>
      <dgm:spPr/>
    </dgm:pt>
    <dgm:pt modelId="{6011EF64-2FE0-48AB-9D5C-17F6D8DD38FF}" type="pres">
      <dgm:prSet presAssocID="{D6637ADE-7111-4B2B-B431-80715822032C}" presName="textRect" presStyleLbl="revTx" presStyleIdx="0" presStyleCnt="4">
        <dgm:presLayoutVars>
          <dgm:chMax val="1"/>
          <dgm:chPref val="1"/>
        </dgm:presLayoutVars>
      </dgm:prSet>
      <dgm:spPr/>
    </dgm:pt>
    <dgm:pt modelId="{A3F5333E-81D9-4A04-AFD8-C340AF34A45A}" type="pres">
      <dgm:prSet presAssocID="{DDB634B8-A94E-4EE8-A310-8B26B27EE896}" presName="sibTrans" presStyleLbl="sibTrans2D1" presStyleIdx="0" presStyleCnt="0"/>
      <dgm:spPr/>
    </dgm:pt>
    <dgm:pt modelId="{FFB4DE43-4A5C-4D4A-977B-7B4FA64E02B7}" type="pres">
      <dgm:prSet presAssocID="{8F897F94-5A1A-4921-B551-1B6EFE054D8E}" presName="compNode" presStyleCnt="0"/>
      <dgm:spPr/>
    </dgm:pt>
    <dgm:pt modelId="{CC8E603C-B0F6-47D2-8D94-F231E48CD524}" type="pres">
      <dgm:prSet presAssocID="{8F897F94-5A1A-4921-B551-1B6EFE054D8E}" presName="iconBgRect" presStyleLbl="bgShp" presStyleIdx="1" presStyleCnt="4"/>
      <dgm:spPr/>
    </dgm:pt>
    <dgm:pt modelId="{0E984367-2E5B-45F1-9BD4-163DABCC336A}" type="pres">
      <dgm:prSet presAssocID="{8F897F94-5A1A-4921-B551-1B6EFE054D8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noculars"/>
        </a:ext>
      </dgm:extLst>
    </dgm:pt>
    <dgm:pt modelId="{20CFEDD0-082F-47D6-800A-E6D9E094A27A}" type="pres">
      <dgm:prSet presAssocID="{8F897F94-5A1A-4921-B551-1B6EFE054D8E}" presName="spaceRect" presStyleCnt="0"/>
      <dgm:spPr/>
    </dgm:pt>
    <dgm:pt modelId="{8F1AF4D1-3AD1-462F-8CE3-69483A280324}" type="pres">
      <dgm:prSet presAssocID="{8F897F94-5A1A-4921-B551-1B6EFE054D8E}" presName="textRect" presStyleLbl="revTx" presStyleIdx="1" presStyleCnt="4">
        <dgm:presLayoutVars>
          <dgm:chMax val="1"/>
          <dgm:chPref val="1"/>
        </dgm:presLayoutVars>
      </dgm:prSet>
      <dgm:spPr/>
    </dgm:pt>
    <dgm:pt modelId="{D7F61612-1F75-4D00-89BA-0D8177F83816}" type="pres">
      <dgm:prSet presAssocID="{A49257AD-25EA-4F14-B86F-C66DFA2325AA}" presName="sibTrans" presStyleLbl="sibTrans2D1" presStyleIdx="0" presStyleCnt="0"/>
      <dgm:spPr/>
    </dgm:pt>
    <dgm:pt modelId="{B47E6A51-88AD-454B-AF52-5C5ACB8CF53C}" type="pres">
      <dgm:prSet presAssocID="{75777AFE-E485-4229-979C-55D1DC721CA6}" presName="compNode" presStyleCnt="0"/>
      <dgm:spPr/>
    </dgm:pt>
    <dgm:pt modelId="{D215E104-DCD0-46C6-989C-4793A400EA5B}" type="pres">
      <dgm:prSet presAssocID="{75777AFE-E485-4229-979C-55D1DC721CA6}" presName="iconBgRect" presStyleLbl="bgShp" presStyleIdx="2" presStyleCnt="4"/>
      <dgm:spPr/>
    </dgm:pt>
    <dgm:pt modelId="{20EDF1A7-DD47-45CD-AC5A-A66287DAA471}" type="pres">
      <dgm:prSet presAssocID="{75777AFE-E485-4229-979C-55D1DC721C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D6B4B9A5-3491-452D-A881-CE282021EB31}" type="pres">
      <dgm:prSet presAssocID="{75777AFE-E485-4229-979C-55D1DC721CA6}" presName="spaceRect" presStyleCnt="0"/>
      <dgm:spPr/>
    </dgm:pt>
    <dgm:pt modelId="{00425CAD-018F-4DDA-9490-310575362BAB}" type="pres">
      <dgm:prSet presAssocID="{75777AFE-E485-4229-979C-55D1DC721CA6}" presName="textRect" presStyleLbl="revTx" presStyleIdx="2" presStyleCnt="4">
        <dgm:presLayoutVars>
          <dgm:chMax val="1"/>
          <dgm:chPref val="1"/>
        </dgm:presLayoutVars>
      </dgm:prSet>
      <dgm:spPr/>
    </dgm:pt>
    <dgm:pt modelId="{404BCD0E-B36C-4D02-BAEE-424413485D98}" type="pres">
      <dgm:prSet presAssocID="{E73EA505-1F74-4FAF-924A-FB39A2FBA379}" presName="sibTrans" presStyleLbl="sibTrans2D1" presStyleIdx="0" presStyleCnt="0"/>
      <dgm:spPr/>
    </dgm:pt>
    <dgm:pt modelId="{8FCD9B63-3058-4560-9497-8FBD399037A0}" type="pres">
      <dgm:prSet presAssocID="{32F48412-A61F-4838-9EEC-9DFB7F9FBE08}" presName="compNode" presStyleCnt="0"/>
      <dgm:spPr/>
    </dgm:pt>
    <dgm:pt modelId="{47DC73BD-BB6C-4526-97C3-7DB7658A4796}" type="pres">
      <dgm:prSet presAssocID="{32F48412-A61F-4838-9EEC-9DFB7F9FBE08}" presName="iconBgRect" presStyleLbl="bgShp" presStyleIdx="3" presStyleCnt="4"/>
      <dgm:spPr/>
    </dgm:pt>
    <dgm:pt modelId="{F68485F0-D2B7-4829-9FA7-8105F3DC0879}" type="pres">
      <dgm:prSet presAssocID="{32F48412-A61F-4838-9EEC-9DFB7F9FBE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hoolhouse"/>
        </a:ext>
      </dgm:extLst>
    </dgm:pt>
    <dgm:pt modelId="{A833B7AE-1047-4BCA-9928-1CF92DFC8B64}" type="pres">
      <dgm:prSet presAssocID="{32F48412-A61F-4838-9EEC-9DFB7F9FBE08}" presName="spaceRect" presStyleCnt="0"/>
      <dgm:spPr/>
    </dgm:pt>
    <dgm:pt modelId="{D8DC604B-0EDF-43B1-A1F7-130960C644AB}" type="pres">
      <dgm:prSet presAssocID="{32F48412-A61F-4838-9EEC-9DFB7F9FBE08}" presName="textRect" presStyleLbl="revTx" presStyleIdx="3" presStyleCnt="4">
        <dgm:presLayoutVars>
          <dgm:chMax val="1"/>
          <dgm:chPref val="1"/>
        </dgm:presLayoutVars>
      </dgm:prSet>
      <dgm:spPr/>
    </dgm:pt>
  </dgm:ptLst>
  <dgm:cxnLst>
    <dgm:cxn modelId="{3A216602-4EF4-4DCB-8D3E-9D46042DD56A}" type="presOf" srcId="{5A4D18E6-D93B-4D0F-ABF3-2157E40119C5}" destId="{29F8C537-2E78-465E-8600-CFD5C0397B5A}" srcOrd="0" destOrd="0" presId="urn:microsoft.com/office/officeart/2018/2/layout/IconCircleList"/>
    <dgm:cxn modelId="{8A34695C-5489-4605-91E8-8BAADD27F16B}" srcId="{5A4D18E6-D93B-4D0F-ABF3-2157E40119C5}" destId="{75777AFE-E485-4229-979C-55D1DC721CA6}" srcOrd="2" destOrd="0" parTransId="{F31B062D-B3A4-4B81-810A-391C34351E74}" sibTransId="{E73EA505-1F74-4FAF-924A-FB39A2FBA379}"/>
    <dgm:cxn modelId="{85D32C62-5D68-43B0-8CF5-745E97BA285B}" type="presOf" srcId="{32F48412-A61F-4838-9EEC-9DFB7F9FBE08}" destId="{D8DC604B-0EDF-43B1-A1F7-130960C644AB}" srcOrd="0" destOrd="0" presId="urn:microsoft.com/office/officeart/2018/2/layout/IconCircleList"/>
    <dgm:cxn modelId="{7838F46E-D0DA-44AF-8289-37443C4D18EA}" type="presOf" srcId="{DDB634B8-A94E-4EE8-A310-8B26B27EE896}" destId="{A3F5333E-81D9-4A04-AFD8-C340AF34A45A}" srcOrd="0" destOrd="0" presId="urn:microsoft.com/office/officeart/2018/2/layout/IconCircleList"/>
    <dgm:cxn modelId="{0FC5009D-2FC2-40FC-9792-756D6D430D44}" type="presOf" srcId="{8F897F94-5A1A-4921-B551-1B6EFE054D8E}" destId="{8F1AF4D1-3AD1-462F-8CE3-69483A280324}" srcOrd="0" destOrd="0" presId="urn:microsoft.com/office/officeart/2018/2/layout/IconCircleList"/>
    <dgm:cxn modelId="{55CC33A2-95AB-4C1F-A3B5-CAC5F961DDC9}" srcId="{5A4D18E6-D93B-4D0F-ABF3-2157E40119C5}" destId="{D6637ADE-7111-4B2B-B431-80715822032C}" srcOrd="0" destOrd="0" parTransId="{FBB001F3-A63E-4B4F-91EE-C5ADD857E24D}" sibTransId="{DDB634B8-A94E-4EE8-A310-8B26B27EE896}"/>
    <dgm:cxn modelId="{660780A7-3797-460B-A3B5-4B21D35D81DD}" type="presOf" srcId="{E73EA505-1F74-4FAF-924A-FB39A2FBA379}" destId="{404BCD0E-B36C-4D02-BAEE-424413485D98}" srcOrd="0" destOrd="0" presId="urn:microsoft.com/office/officeart/2018/2/layout/IconCircleList"/>
    <dgm:cxn modelId="{0ECB22AF-4297-4AFB-BE39-EA262553DE1B}" type="presOf" srcId="{75777AFE-E485-4229-979C-55D1DC721CA6}" destId="{00425CAD-018F-4DDA-9490-310575362BAB}" srcOrd="0" destOrd="0" presId="urn:microsoft.com/office/officeart/2018/2/layout/IconCircleList"/>
    <dgm:cxn modelId="{B4412CC1-C297-4509-910C-78FCACD1B04A}" srcId="{5A4D18E6-D93B-4D0F-ABF3-2157E40119C5}" destId="{8F897F94-5A1A-4921-B551-1B6EFE054D8E}" srcOrd="1" destOrd="0" parTransId="{39D1709A-B0B7-47F8-B75E-69C8119B2433}" sibTransId="{A49257AD-25EA-4F14-B86F-C66DFA2325AA}"/>
    <dgm:cxn modelId="{BCBDF2D1-E318-46FB-A2B7-08690CC53E4F}" type="presOf" srcId="{D6637ADE-7111-4B2B-B431-80715822032C}" destId="{6011EF64-2FE0-48AB-9D5C-17F6D8DD38FF}" srcOrd="0" destOrd="0" presId="urn:microsoft.com/office/officeart/2018/2/layout/IconCircleList"/>
    <dgm:cxn modelId="{DEA8A2E0-B437-46DA-B142-5452FCB6897E}" type="presOf" srcId="{A49257AD-25EA-4F14-B86F-C66DFA2325AA}" destId="{D7F61612-1F75-4D00-89BA-0D8177F83816}" srcOrd="0" destOrd="0" presId="urn:microsoft.com/office/officeart/2018/2/layout/IconCircleList"/>
    <dgm:cxn modelId="{0A1281E9-B58D-47E0-9A00-65DA89EFBFBA}" srcId="{5A4D18E6-D93B-4D0F-ABF3-2157E40119C5}" destId="{32F48412-A61F-4838-9EEC-9DFB7F9FBE08}" srcOrd="3" destOrd="0" parTransId="{B8AEEA3C-2708-4C8B-9552-58F2F86F51F2}" sibTransId="{3C2702B7-857F-484B-BE72-162651E4969F}"/>
    <dgm:cxn modelId="{D5454341-4BE4-4D0B-A387-6BE76A539E04}" type="presParOf" srcId="{29F8C537-2E78-465E-8600-CFD5C0397B5A}" destId="{95FC49C9-433F-4146-B018-FA03E134AED5}" srcOrd="0" destOrd="0" presId="urn:microsoft.com/office/officeart/2018/2/layout/IconCircleList"/>
    <dgm:cxn modelId="{5C39C48A-C72B-4D3D-AE2C-E72526ECDA45}" type="presParOf" srcId="{95FC49C9-433F-4146-B018-FA03E134AED5}" destId="{29B54C67-AA54-411C-89F6-EC34DEA4D7DD}" srcOrd="0" destOrd="0" presId="urn:microsoft.com/office/officeart/2018/2/layout/IconCircleList"/>
    <dgm:cxn modelId="{D22C6680-3360-4450-8543-C78752FC0F30}" type="presParOf" srcId="{29B54C67-AA54-411C-89F6-EC34DEA4D7DD}" destId="{6422FDF8-3222-4C35-B7F2-B2AB56C293CA}" srcOrd="0" destOrd="0" presId="urn:microsoft.com/office/officeart/2018/2/layout/IconCircleList"/>
    <dgm:cxn modelId="{F3C482B8-8DC1-4E14-8F55-197D75D594A2}" type="presParOf" srcId="{29B54C67-AA54-411C-89F6-EC34DEA4D7DD}" destId="{1CC5422C-FF85-488C-9F16-B61782EB1907}" srcOrd="1" destOrd="0" presId="urn:microsoft.com/office/officeart/2018/2/layout/IconCircleList"/>
    <dgm:cxn modelId="{D83E5613-E5E5-4A87-A460-66F69682F5FF}" type="presParOf" srcId="{29B54C67-AA54-411C-89F6-EC34DEA4D7DD}" destId="{71327788-BC41-46C9-A521-9433C96F249E}" srcOrd="2" destOrd="0" presId="urn:microsoft.com/office/officeart/2018/2/layout/IconCircleList"/>
    <dgm:cxn modelId="{5333A671-B8E3-4191-8EB4-0E0235D810E7}" type="presParOf" srcId="{29B54C67-AA54-411C-89F6-EC34DEA4D7DD}" destId="{6011EF64-2FE0-48AB-9D5C-17F6D8DD38FF}" srcOrd="3" destOrd="0" presId="urn:microsoft.com/office/officeart/2018/2/layout/IconCircleList"/>
    <dgm:cxn modelId="{17425F09-F6CC-4011-80C8-D5D85CCD0559}" type="presParOf" srcId="{95FC49C9-433F-4146-B018-FA03E134AED5}" destId="{A3F5333E-81D9-4A04-AFD8-C340AF34A45A}" srcOrd="1" destOrd="0" presId="urn:microsoft.com/office/officeart/2018/2/layout/IconCircleList"/>
    <dgm:cxn modelId="{9D688549-272E-4733-981B-E4C07AA0D6C1}" type="presParOf" srcId="{95FC49C9-433F-4146-B018-FA03E134AED5}" destId="{FFB4DE43-4A5C-4D4A-977B-7B4FA64E02B7}" srcOrd="2" destOrd="0" presId="urn:microsoft.com/office/officeart/2018/2/layout/IconCircleList"/>
    <dgm:cxn modelId="{C7B1689B-4271-4D34-811F-560AE849C896}" type="presParOf" srcId="{FFB4DE43-4A5C-4D4A-977B-7B4FA64E02B7}" destId="{CC8E603C-B0F6-47D2-8D94-F231E48CD524}" srcOrd="0" destOrd="0" presId="urn:microsoft.com/office/officeart/2018/2/layout/IconCircleList"/>
    <dgm:cxn modelId="{7F0B0096-BC21-4F3A-8E4A-315B92B86667}" type="presParOf" srcId="{FFB4DE43-4A5C-4D4A-977B-7B4FA64E02B7}" destId="{0E984367-2E5B-45F1-9BD4-163DABCC336A}" srcOrd="1" destOrd="0" presId="urn:microsoft.com/office/officeart/2018/2/layout/IconCircleList"/>
    <dgm:cxn modelId="{AD1E1D9C-9426-493E-ACB7-4A11ABDC735B}" type="presParOf" srcId="{FFB4DE43-4A5C-4D4A-977B-7B4FA64E02B7}" destId="{20CFEDD0-082F-47D6-800A-E6D9E094A27A}" srcOrd="2" destOrd="0" presId="urn:microsoft.com/office/officeart/2018/2/layout/IconCircleList"/>
    <dgm:cxn modelId="{CC44F74A-0612-442B-962A-9E487B830A33}" type="presParOf" srcId="{FFB4DE43-4A5C-4D4A-977B-7B4FA64E02B7}" destId="{8F1AF4D1-3AD1-462F-8CE3-69483A280324}" srcOrd="3" destOrd="0" presId="urn:microsoft.com/office/officeart/2018/2/layout/IconCircleList"/>
    <dgm:cxn modelId="{E264717B-0D97-49F2-A246-9D986172A2E3}" type="presParOf" srcId="{95FC49C9-433F-4146-B018-FA03E134AED5}" destId="{D7F61612-1F75-4D00-89BA-0D8177F83816}" srcOrd="3" destOrd="0" presId="urn:microsoft.com/office/officeart/2018/2/layout/IconCircleList"/>
    <dgm:cxn modelId="{9A361DF1-CEF1-46E0-9816-9884989B46D2}" type="presParOf" srcId="{95FC49C9-433F-4146-B018-FA03E134AED5}" destId="{B47E6A51-88AD-454B-AF52-5C5ACB8CF53C}" srcOrd="4" destOrd="0" presId="urn:microsoft.com/office/officeart/2018/2/layout/IconCircleList"/>
    <dgm:cxn modelId="{CF8C4E0B-0492-4821-A557-4D6E1BE3936D}" type="presParOf" srcId="{B47E6A51-88AD-454B-AF52-5C5ACB8CF53C}" destId="{D215E104-DCD0-46C6-989C-4793A400EA5B}" srcOrd="0" destOrd="0" presId="urn:microsoft.com/office/officeart/2018/2/layout/IconCircleList"/>
    <dgm:cxn modelId="{B4D7E909-7ECF-4F30-8888-40B3EA40CB19}" type="presParOf" srcId="{B47E6A51-88AD-454B-AF52-5C5ACB8CF53C}" destId="{20EDF1A7-DD47-45CD-AC5A-A66287DAA471}" srcOrd="1" destOrd="0" presId="urn:microsoft.com/office/officeart/2018/2/layout/IconCircleList"/>
    <dgm:cxn modelId="{EB9BFC4B-0E03-4A5D-BA1E-0FDFDB8D3528}" type="presParOf" srcId="{B47E6A51-88AD-454B-AF52-5C5ACB8CF53C}" destId="{D6B4B9A5-3491-452D-A881-CE282021EB31}" srcOrd="2" destOrd="0" presId="urn:microsoft.com/office/officeart/2018/2/layout/IconCircleList"/>
    <dgm:cxn modelId="{69172763-E0F2-43F9-A863-2A322AC076E0}" type="presParOf" srcId="{B47E6A51-88AD-454B-AF52-5C5ACB8CF53C}" destId="{00425CAD-018F-4DDA-9490-310575362BAB}" srcOrd="3" destOrd="0" presId="urn:microsoft.com/office/officeart/2018/2/layout/IconCircleList"/>
    <dgm:cxn modelId="{E785394F-CFAA-4FC8-82CD-534DA56ED64A}" type="presParOf" srcId="{95FC49C9-433F-4146-B018-FA03E134AED5}" destId="{404BCD0E-B36C-4D02-BAEE-424413485D98}" srcOrd="5" destOrd="0" presId="urn:microsoft.com/office/officeart/2018/2/layout/IconCircleList"/>
    <dgm:cxn modelId="{4B874E14-D4FB-4536-B2CB-CD517309B9F0}" type="presParOf" srcId="{95FC49C9-433F-4146-B018-FA03E134AED5}" destId="{8FCD9B63-3058-4560-9497-8FBD399037A0}" srcOrd="6" destOrd="0" presId="urn:microsoft.com/office/officeart/2018/2/layout/IconCircleList"/>
    <dgm:cxn modelId="{27E4E573-90E8-4206-A164-B5FBAA375686}" type="presParOf" srcId="{8FCD9B63-3058-4560-9497-8FBD399037A0}" destId="{47DC73BD-BB6C-4526-97C3-7DB7658A4796}" srcOrd="0" destOrd="0" presId="urn:microsoft.com/office/officeart/2018/2/layout/IconCircleList"/>
    <dgm:cxn modelId="{2EB590FB-D73B-4662-937A-206F83ADBB57}" type="presParOf" srcId="{8FCD9B63-3058-4560-9497-8FBD399037A0}" destId="{F68485F0-D2B7-4829-9FA7-8105F3DC0879}" srcOrd="1" destOrd="0" presId="urn:microsoft.com/office/officeart/2018/2/layout/IconCircleList"/>
    <dgm:cxn modelId="{29664A70-8573-473B-B00B-BC7BE2EE195F}" type="presParOf" srcId="{8FCD9B63-3058-4560-9497-8FBD399037A0}" destId="{A833B7AE-1047-4BCA-9928-1CF92DFC8B64}" srcOrd="2" destOrd="0" presId="urn:microsoft.com/office/officeart/2018/2/layout/IconCircleList"/>
    <dgm:cxn modelId="{960F0A41-551F-4D5F-ADC2-ECCFDF70E526}" type="presParOf" srcId="{8FCD9B63-3058-4560-9497-8FBD399037A0}" destId="{D8DC604B-0EDF-43B1-A1F7-130960C644A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976F60-FAD0-46FF-981B-06E8838BEAB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922587BD-55D5-45B1-A481-C5B3B4BD1935}">
      <dgm:prSet phldrT="[Text]" phldr="0"/>
      <dgm:spPr/>
      <dgm:t>
        <a:bodyPr/>
        <a:lstStyle/>
        <a:p>
          <a:r>
            <a:rPr lang="en-US" b="0">
              <a:latin typeface="Segoe UI"/>
              <a:cs typeface="Segoe UI"/>
            </a:rPr>
            <a:t>Trust</a:t>
          </a:r>
        </a:p>
      </dgm:t>
    </dgm:pt>
    <dgm:pt modelId="{12D933AF-639E-448E-A5E4-DEE98B8652C1}" type="parTrans" cxnId="{902C7B67-2462-4EDC-806D-8E1237C93C51}">
      <dgm:prSet/>
      <dgm:spPr/>
      <dgm:t>
        <a:bodyPr/>
        <a:lstStyle/>
        <a:p>
          <a:endParaRPr lang="en-US"/>
        </a:p>
      </dgm:t>
    </dgm:pt>
    <dgm:pt modelId="{C585C787-1100-4A0A-B29B-A0FCF5F42E2A}" type="sibTrans" cxnId="{902C7B67-2462-4EDC-806D-8E1237C93C51}">
      <dgm:prSet/>
      <dgm:spPr/>
      <dgm:t>
        <a:bodyPr/>
        <a:lstStyle/>
        <a:p>
          <a:endParaRPr lang="en-US"/>
        </a:p>
      </dgm:t>
    </dgm:pt>
    <dgm:pt modelId="{F470D4B3-9206-4657-984C-3994939B633F}">
      <dgm:prSet phldrT="[Text]" phldr="0"/>
      <dgm:spPr/>
      <dgm:t>
        <a:bodyPr/>
        <a:lstStyle/>
        <a:p>
          <a:pPr rtl="0"/>
          <a:r>
            <a:rPr lang="en-US" b="0">
              <a:latin typeface="Segoe UI"/>
              <a:cs typeface="Segoe UI"/>
            </a:rPr>
            <a:t>Build &amp; maintain trust</a:t>
          </a:r>
        </a:p>
      </dgm:t>
    </dgm:pt>
    <dgm:pt modelId="{F43A71D1-FC7F-43DD-909C-350562B80E0D}" type="parTrans" cxnId="{FD03FE3D-954F-41E4-8BBE-0DB9746E59B0}">
      <dgm:prSet/>
      <dgm:spPr/>
      <dgm:t>
        <a:bodyPr/>
        <a:lstStyle/>
        <a:p>
          <a:endParaRPr lang="en-US"/>
        </a:p>
      </dgm:t>
    </dgm:pt>
    <dgm:pt modelId="{3FA704CB-F0D0-4B16-9E42-F56B1FAA3BD7}" type="sibTrans" cxnId="{FD03FE3D-954F-41E4-8BBE-0DB9746E59B0}">
      <dgm:prSet/>
      <dgm:spPr/>
      <dgm:t>
        <a:bodyPr/>
        <a:lstStyle/>
        <a:p>
          <a:endParaRPr lang="en-US"/>
        </a:p>
      </dgm:t>
    </dgm:pt>
    <dgm:pt modelId="{89FCB3D2-F563-4E8A-AC1B-631A726E25E9}">
      <dgm:prSet phldrT="[Text]" phldr="0"/>
      <dgm:spPr/>
      <dgm:t>
        <a:bodyPr/>
        <a:lstStyle/>
        <a:p>
          <a:pPr rtl="0"/>
          <a:r>
            <a:rPr lang="en-US" b="0">
              <a:latin typeface="Segoe UI"/>
              <a:cs typeface="Segoe UI"/>
            </a:rPr>
            <a:t>To mitigate</a:t>
          </a:r>
        </a:p>
      </dgm:t>
    </dgm:pt>
    <dgm:pt modelId="{0EA7D7DB-D5FA-43E3-A13F-E0D0237E9ACD}" type="parTrans" cxnId="{5E421C61-0FCF-4351-BDDE-46F3E3E33C19}">
      <dgm:prSet/>
      <dgm:spPr/>
      <dgm:t>
        <a:bodyPr/>
        <a:lstStyle/>
        <a:p>
          <a:endParaRPr lang="en-US"/>
        </a:p>
      </dgm:t>
    </dgm:pt>
    <dgm:pt modelId="{2346F67B-F723-4C9B-8189-760B403C60BB}" type="sibTrans" cxnId="{5E421C61-0FCF-4351-BDDE-46F3E3E33C19}">
      <dgm:prSet/>
      <dgm:spPr/>
      <dgm:t>
        <a:bodyPr/>
        <a:lstStyle/>
        <a:p>
          <a:endParaRPr lang="en-US"/>
        </a:p>
      </dgm:t>
    </dgm:pt>
    <dgm:pt modelId="{723C90F4-7713-4F93-B8D1-541E8A25B6F2}">
      <dgm:prSet phldrT="[Text]" phldr="0"/>
      <dgm:spPr/>
      <dgm:t>
        <a:bodyPr/>
        <a:lstStyle/>
        <a:p>
          <a:r>
            <a:rPr lang="en-US" b="0">
              <a:latin typeface="Segoe UI"/>
              <a:cs typeface="Segoe UI"/>
            </a:rPr>
            <a:t>Autonomy</a:t>
          </a:r>
        </a:p>
      </dgm:t>
    </dgm:pt>
    <dgm:pt modelId="{FF5F71A8-4270-4D2F-A136-85F713EEEEDD}" type="parTrans" cxnId="{1BFFAC45-92FB-4CF2-865E-B1945BFB8B57}">
      <dgm:prSet/>
      <dgm:spPr/>
      <dgm:t>
        <a:bodyPr/>
        <a:lstStyle/>
        <a:p>
          <a:endParaRPr lang="en-US"/>
        </a:p>
      </dgm:t>
    </dgm:pt>
    <dgm:pt modelId="{D9F9B390-04BD-41B7-A430-9EB217045759}" type="sibTrans" cxnId="{1BFFAC45-92FB-4CF2-865E-B1945BFB8B57}">
      <dgm:prSet/>
      <dgm:spPr/>
      <dgm:t>
        <a:bodyPr/>
        <a:lstStyle/>
        <a:p>
          <a:endParaRPr lang="en-US"/>
        </a:p>
      </dgm:t>
    </dgm:pt>
    <dgm:pt modelId="{C86721E0-9630-4FD5-87AE-BB171481C280}">
      <dgm:prSet phldrT="[Text]" phldr="0"/>
      <dgm:spPr/>
      <dgm:t>
        <a:bodyPr/>
        <a:lstStyle/>
        <a:p>
          <a:pPr rtl="0"/>
          <a:r>
            <a:rPr lang="en-US" b="0">
              <a:latin typeface="Segoe UI"/>
              <a:cs typeface="Segoe UI"/>
            </a:rPr>
            <a:t>Technology can help </a:t>
          </a:r>
          <a:r>
            <a:rPr lang="en-US" b="1">
              <a:latin typeface="Segoe UI"/>
              <a:cs typeface="Segoe UI"/>
            </a:rPr>
            <a:t>enforce boundaries</a:t>
          </a:r>
          <a:r>
            <a:rPr lang="en-US" b="0">
              <a:latin typeface="Segoe UI"/>
              <a:cs typeface="Segoe UI"/>
            </a:rPr>
            <a:t> (e.g. keep meetings on time)</a:t>
          </a:r>
        </a:p>
      </dgm:t>
    </dgm:pt>
    <dgm:pt modelId="{00685224-8871-44D8-9261-EA89ED875DD5}" type="parTrans" cxnId="{6AF0261A-B69D-492E-B67A-D95E6CE6CCA7}">
      <dgm:prSet/>
      <dgm:spPr/>
      <dgm:t>
        <a:bodyPr/>
        <a:lstStyle/>
        <a:p>
          <a:endParaRPr lang="en-US"/>
        </a:p>
      </dgm:t>
    </dgm:pt>
    <dgm:pt modelId="{DAE0B5F2-5670-41A9-9D16-C359472F2BBC}" type="sibTrans" cxnId="{6AF0261A-B69D-492E-B67A-D95E6CE6CCA7}">
      <dgm:prSet/>
      <dgm:spPr/>
      <dgm:t>
        <a:bodyPr/>
        <a:lstStyle/>
        <a:p>
          <a:endParaRPr lang="en-US"/>
        </a:p>
      </dgm:t>
    </dgm:pt>
    <dgm:pt modelId="{FACF180E-1858-4D55-A4D6-A4E82314DB2D}">
      <dgm:prSet phldr="0"/>
      <dgm:spPr/>
      <dgm:t>
        <a:bodyPr/>
        <a:lstStyle/>
        <a:p>
          <a:pPr rtl="0"/>
          <a:r>
            <a:rPr lang="en-US" b="0">
              <a:latin typeface="Segoe UI"/>
              <a:cs typeface="Segoe UI"/>
            </a:rPr>
            <a:t>Boundaries need to be set and communicated:</a:t>
          </a:r>
        </a:p>
      </dgm:t>
    </dgm:pt>
    <dgm:pt modelId="{AE5E9032-A3B8-4B45-9439-235376FE2E67}" type="parTrans" cxnId="{1E9BCF0A-11C2-4000-BD29-5623CCD0C533}">
      <dgm:prSet/>
      <dgm:spPr/>
      <dgm:t>
        <a:bodyPr/>
        <a:lstStyle/>
        <a:p>
          <a:endParaRPr lang="en-US"/>
        </a:p>
      </dgm:t>
    </dgm:pt>
    <dgm:pt modelId="{C1171AAE-21B8-4A91-9F3E-718D1166E9EE}" type="sibTrans" cxnId="{1E9BCF0A-11C2-4000-BD29-5623CCD0C533}">
      <dgm:prSet/>
      <dgm:spPr/>
      <dgm:t>
        <a:bodyPr/>
        <a:lstStyle/>
        <a:p>
          <a:endParaRPr lang="en-US"/>
        </a:p>
      </dgm:t>
    </dgm:pt>
    <dgm:pt modelId="{95EBCBAB-BDAB-4006-9525-7B843C7991B3}">
      <dgm:prSet phldr="0"/>
      <dgm:spPr/>
      <dgm:t>
        <a:bodyPr/>
        <a:lstStyle/>
        <a:p>
          <a:pPr rtl="0"/>
          <a:r>
            <a:rPr lang="en-US" b="0">
              <a:latin typeface="Segoe UI"/>
              <a:cs typeface="Segoe UI"/>
            </a:rPr>
            <a:t>Boundaries</a:t>
          </a:r>
        </a:p>
      </dgm:t>
    </dgm:pt>
    <dgm:pt modelId="{5201FE26-360A-4EF0-8128-8E657EBD0D1E}" type="parTrans" cxnId="{F48B8882-7602-40DD-A2A5-D190950A732C}">
      <dgm:prSet/>
      <dgm:spPr/>
      <dgm:t>
        <a:bodyPr/>
        <a:lstStyle/>
        <a:p>
          <a:endParaRPr lang="en-US"/>
        </a:p>
      </dgm:t>
    </dgm:pt>
    <dgm:pt modelId="{4F762341-EE4A-43D2-930F-F0C1CE45B7C1}" type="sibTrans" cxnId="{F48B8882-7602-40DD-A2A5-D190950A732C}">
      <dgm:prSet/>
      <dgm:spPr/>
      <dgm:t>
        <a:bodyPr/>
        <a:lstStyle/>
        <a:p>
          <a:endParaRPr lang="en-US"/>
        </a:p>
      </dgm:t>
    </dgm:pt>
    <dgm:pt modelId="{D19EA916-E456-4646-95C9-920121304AB4}">
      <dgm:prSet phldrT="[Text]" phldr="0"/>
      <dgm:spPr/>
      <dgm:t>
        <a:bodyPr/>
        <a:lstStyle/>
        <a:p>
          <a:pPr rtl="0"/>
          <a:r>
            <a:rPr lang="en-US" b="0">
              <a:latin typeface="Segoe UI"/>
              <a:cs typeface="Segoe UI"/>
            </a:rPr>
            <a:t>Within teams</a:t>
          </a:r>
        </a:p>
      </dgm:t>
    </dgm:pt>
    <dgm:pt modelId="{2B2571FB-522E-45F6-89DE-80EB669B8163}" type="parTrans" cxnId="{98E961FE-4CD7-48D2-A6C0-CC102608E309}">
      <dgm:prSet/>
      <dgm:spPr/>
      <dgm:t>
        <a:bodyPr/>
        <a:lstStyle/>
        <a:p>
          <a:endParaRPr lang="en-US"/>
        </a:p>
      </dgm:t>
    </dgm:pt>
    <dgm:pt modelId="{CE700C30-0DFC-40C9-8688-F8D2918AF6A7}" type="sibTrans" cxnId="{98E961FE-4CD7-48D2-A6C0-CC102608E309}">
      <dgm:prSet/>
      <dgm:spPr/>
      <dgm:t>
        <a:bodyPr/>
        <a:lstStyle/>
        <a:p>
          <a:endParaRPr lang="en-US"/>
        </a:p>
      </dgm:t>
    </dgm:pt>
    <dgm:pt modelId="{021B414C-FB75-414F-85D7-700FF75CEA5A}">
      <dgm:prSet phldrT="[Text]" phldr="0"/>
      <dgm:spPr/>
      <dgm:t>
        <a:bodyPr/>
        <a:lstStyle/>
        <a:p>
          <a:pPr rtl="0"/>
          <a:r>
            <a:rPr lang="en-US" b="0">
              <a:latin typeface="Segoe UI"/>
              <a:cs typeface="Segoe UI"/>
            </a:rPr>
            <a:t>Between teams</a:t>
          </a:r>
        </a:p>
      </dgm:t>
    </dgm:pt>
    <dgm:pt modelId="{F73E2785-A288-45CE-9CD1-A8155D2D0D84}" type="parTrans" cxnId="{EAD40048-862A-4384-93F6-4C6A803423B4}">
      <dgm:prSet/>
      <dgm:spPr/>
      <dgm:t>
        <a:bodyPr/>
        <a:lstStyle/>
        <a:p>
          <a:endParaRPr lang="en-US"/>
        </a:p>
      </dgm:t>
    </dgm:pt>
    <dgm:pt modelId="{278B4A35-2DA4-4D8B-BCF2-217A2C97AE54}" type="sibTrans" cxnId="{EAD40048-862A-4384-93F6-4C6A803423B4}">
      <dgm:prSet/>
      <dgm:spPr/>
      <dgm:t>
        <a:bodyPr/>
        <a:lstStyle/>
        <a:p>
          <a:endParaRPr lang="en-US"/>
        </a:p>
      </dgm:t>
    </dgm:pt>
    <dgm:pt modelId="{92142D2D-6FDD-41F6-81AF-7A60E41678AF}">
      <dgm:prSet phldrT="[Text]" phldr="0"/>
      <dgm:spPr/>
      <dgm:t>
        <a:bodyPr/>
        <a:lstStyle/>
        <a:p>
          <a:pPr rtl="0"/>
          <a:r>
            <a:rPr lang="en-US" b="0">
              <a:latin typeface="Segoe UI"/>
              <a:cs typeface="Segoe UI"/>
            </a:rPr>
            <a:t>Among teachers &amp; students </a:t>
          </a:r>
        </a:p>
      </dgm:t>
    </dgm:pt>
    <dgm:pt modelId="{73BCB4B2-7027-43E1-A341-02983D0D82E8}" type="parTrans" cxnId="{AC3D37AD-8073-4332-84C0-D5C4898D1654}">
      <dgm:prSet/>
      <dgm:spPr/>
      <dgm:t>
        <a:bodyPr/>
        <a:lstStyle/>
        <a:p>
          <a:endParaRPr lang="en-US"/>
        </a:p>
      </dgm:t>
    </dgm:pt>
    <dgm:pt modelId="{F308C097-DEC4-4FD6-949C-0F2C1D4A5ABA}" type="sibTrans" cxnId="{AC3D37AD-8073-4332-84C0-D5C4898D1654}">
      <dgm:prSet/>
      <dgm:spPr/>
      <dgm:t>
        <a:bodyPr/>
        <a:lstStyle/>
        <a:p>
          <a:endParaRPr lang="en-US"/>
        </a:p>
      </dgm:t>
    </dgm:pt>
    <dgm:pt modelId="{F9BABB4F-4AF4-4C04-BF40-A730CA9135F8}">
      <dgm:prSet phldrT="[Text]" phldr="0"/>
      <dgm:spPr/>
      <dgm:t>
        <a:bodyPr/>
        <a:lstStyle/>
        <a:p>
          <a:pPr rtl="0"/>
          <a:r>
            <a:rPr lang="en-US" b="0">
              <a:latin typeface="Segoe UI"/>
              <a:cs typeface="Segoe UI"/>
            </a:rPr>
            <a:t>In technology </a:t>
          </a:r>
        </a:p>
      </dgm:t>
    </dgm:pt>
    <dgm:pt modelId="{F0A95EFC-D580-4BFA-8D2A-92213FE7DFF0}" type="parTrans" cxnId="{FB796C52-A3DF-475B-8933-A9C1FDD2BED5}">
      <dgm:prSet/>
      <dgm:spPr/>
      <dgm:t>
        <a:bodyPr/>
        <a:lstStyle/>
        <a:p>
          <a:endParaRPr lang="en-US"/>
        </a:p>
      </dgm:t>
    </dgm:pt>
    <dgm:pt modelId="{FC999CC3-BC75-48CD-A663-29F5F33C6844}" type="sibTrans" cxnId="{FB796C52-A3DF-475B-8933-A9C1FDD2BED5}">
      <dgm:prSet/>
      <dgm:spPr/>
      <dgm:t>
        <a:bodyPr/>
        <a:lstStyle/>
        <a:p>
          <a:endParaRPr lang="en-US"/>
        </a:p>
      </dgm:t>
    </dgm:pt>
    <dgm:pt modelId="{723D3242-A4DC-4372-8BDC-1EC72AEF723D}">
      <dgm:prSet phldrT="[Text]" phldr="0"/>
      <dgm:spPr/>
      <dgm:t>
        <a:bodyPr/>
        <a:lstStyle/>
        <a:p>
          <a:pPr rtl="0"/>
          <a:r>
            <a:rPr lang="en-US" b="0">
              <a:latin typeface="Segoe UI"/>
              <a:cs typeface="Segoe UI"/>
            </a:rPr>
            <a:t>Micromanaging</a:t>
          </a:r>
        </a:p>
      </dgm:t>
    </dgm:pt>
    <dgm:pt modelId="{49F0EAC9-9393-453E-A968-0E6FCBE7439D}" type="parTrans" cxnId="{1F2FC708-B616-4B89-A685-6B502F9DE1A8}">
      <dgm:prSet/>
      <dgm:spPr/>
      <dgm:t>
        <a:bodyPr/>
        <a:lstStyle/>
        <a:p>
          <a:endParaRPr lang="en-US"/>
        </a:p>
      </dgm:t>
    </dgm:pt>
    <dgm:pt modelId="{9BF70E91-4B7B-415D-9B9C-45A611AEDC66}" type="sibTrans" cxnId="{1F2FC708-B616-4B89-A685-6B502F9DE1A8}">
      <dgm:prSet/>
      <dgm:spPr/>
      <dgm:t>
        <a:bodyPr/>
        <a:lstStyle/>
        <a:p>
          <a:endParaRPr lang="en-US"/>
        </a:p>
      </dgm:t>
    </dgm:pt>
    <dgm:pt modelId="{90810591-4CA8-496D-B6B0-61D8BD87073F}">
      <dgm:prSet phldrT="[Text]" phldr="0"/>
      <dgm:spPr/>
      <dgm:t>
        <a:bodyPr/>
        <a:lstStyle/>
        <a:p>
          <a:pPr rtl="0"/>
          <a:r>
            <a:rPr lang="en-US" b="0">
              <a:latin typeface="Segoe UI"/>
              <a:cs typeface="Segoe UI"/>
            </a:rPr>
            <a:t>Manager overwork</a:t>
          </a:r>
        </a:p>
      </dgm:t>
    </dgm:pt>
    <dgm:pt modelId="{961CB84C-CEA8-4189-87F0-685DD217EB4B}" type="parTrans" cxnId="{EC037826-1E60-4CAB-94CF-C525F0CB90A5}">
      <dgm:prSet/>
      <dgm:spPr/>
      <dgm:t>
        <a:bodyPr/>
        <a:lstStyle/>
        <a:p>
          <a:endParaRPr lang="en-US"/>
        </a:p>
      </dgm:t>
    </dgm:pt>
    <dgm:pt modelId="{BF41DC4A-246F-48F1-B1F8-5EF3EECD9D7E}" type="sibTrans" cxnId="{EC037826-1E60-4CAB-94CF-C525F0CB90A5}">
      <dgm:prSet/>
      <dgm:spPr/>
      <dgm:t>
        <a:bodyPr/>
        <a:lstStyle/>
        <a:p>
          <a:endParaRPr lang="en-US"/>
        </a:p>
      </dgm:t>
    </dgm:pt>
    <dgm:pt modelId="{AA9B8387-BA57-40A5-BFC4-5C3225EFCDCD}">
      <dgm:prSet phldrT="[Text]" phldr="0"/>
      <dgm:spPr/>
      <dgm:t>
        <a:bodyPr/>
        <a:lstStyle/>
        <a:p>
          <a:pPr rtl="0"/>
          <a:r>
            <a:rPr lang="en-US" b="0">
              <a:latin typeface="Segoe UI"/>
              <a:cs typeface="Segoe UI"/>
            </a:rPr>
            <a:t>Appearance of productivity </a:t>
          </a:r>
        </a:p>
      </dgm:t>
    </dgm:pt>
    <dgm:pt modelId="{4E071E89-6595-4FD6-8EAF-3F56390DC6BF}" type="parTrans" cxnId="{FD5A5A02-111A-4F56-A38F-FC13039FAA6E}">
      <dgm:prSet/>
      <dgm:spPr/>
      <dgm:t>
        <a:bodyPr/>
        <a:lstStyle/>
        <a:p>
          <a:endParaRPr lang="en-US"/>
        </a:p>
      </dgm:t>
    </dgm:pt>
    <dgm:pt modelId="{48B512CC-AD24-47AB-AD4B-EF8749919E07}" type="sibTrans" cxnId="{FD5A5A02-111A-4F56-A38F-FC13039FAA6E}">
      <dgm:prSet/>
      <dgm:spPr/>
      <dgm:t>
        <a:bodyPr/>
        <a:lstStyle/>
        <a:p>
          <a:endParaRPr lang="en-US"/>
        </a:p>
      </dgm:t>
    </dgm:pt>
    <dgm:pt modelId="{9D8BE21F-B95B-4B65-B5BC-239F7DD26C17}">
      <dgm:prSet phldrT="[Text]" phldr="0"/>
      <dgm:spPr/>
      <dgm:t>
        <a:bodyPr/>
        <a:lstStyle/>
        <a:p>
          <a:pPr rtl="0"/>
          <a:r>
            <a:rPr lang="en-US" b="0">
              <a:latin typeface="Segoe UI"/>
              <a:cs typeface="Segoe UI"/>
            </a:rPr>
            <a:t>Biased treatment</a:t>
          </a:r>
        </a:p>
      </dgm:t>
    </dgm:pt>
    <dgm:pt modelId="{6D3964F4-ECB5-4E4E-B75F-CA34D321EFE4}" type="parTrans" cxnId="{1F1C4AFC-ED9C-4B24-BEE9-E7257F7C0686}">
      <dgm:prSet/>
      <dgm:spPr/>
      <dgm:t>
        <a:bodyPr/>
        <a:lstStyle/>
        <a:p>
          <a:endParaRPr lang="en-US"/>
        </a:p>
      </dgm:t>
    </dgm:pt>
    <dgm:pt modelId="{D0DB6BFE-65CF-4CB2-A537-B480C8520540}" type="sibTrans" cxnId="{1F1C4AFC-ED9C-4B24-BEE9-E7257F7C0686}">
      <dgm:prSet/>
      <dgm:spPr/>
      <dgm:t>
        <a:bodyPr/>
        <a:lstStyle/>
        <a:p>
          <a:endParaRPr lang="en-US"/>
        </a:p>
      </dgm:t>
    </dgm:pt>
    <dgm:pt modelId="{E9B2C7D7-8E2A-411F-BF88-473204242A5E}">
      <dgm:prSet phldrT="[Text]" phldr="0"/>
      <dgm:spPr/>
      <dgm:t>
        <a:bodyPr/>
        <a:lstStyle/>
        <a:p>
          <a:pPr rtl="0"/>
          <a:r>
            <a:rPr lang="en-US" b="0">
              <a:latin typeface="Segoe UI"/>
              <a:cs typeface="Segoe UI"/>
            </a:rPr>
            <a:t>Lack of information flow</a:t>
          </a:r>
        </a:p>
      </dgm:t>
    </dgm:pt>
    <dgm:pt modelId="{8B70E602-4F5B-4B2D-A1B1-75A27AC65771}" type="parTrans" cxnId="{613B7B13-9CD5-48AB-A989-52D824C9EBC7}">
      <dgm:prSet/>
      <dgm:spPr/>
      <dgm:t>
        <a:bodyPr/>
        <a:lstStyle/>
        <a:p>
          <a:endParaRPr lang="en-US"/>
        </a:p>
      </dgm:t>
    </dgm:pt>
    <dgm:pt modelId="{A8D3641A-015D-4147-B1BB-B96F312D62BA}" type="sibTrans" cxnId="{613B7B13-9CD5-48AB-A989-52D824C9EBC7}">
      <dgm:prSet/>
      <dgm:spPr/>
      <dgm:t>
        <a:bodyPr/>
        <a:lstStyle/>
        <a:p>
          <a:endParaRPr lang="en-US"/>
        </a:p>
      </dgm:t>
    </dgm:pt>
    <dgm:pt modelId="{B5A0D77E-E15C-42FD-82E1-504C46F74AE1}">
      <dgm:prSet phldr="0"/>
      <dgm:spPr/>
      <dgm:t>
        <a:bodyPr/>
        <a:lstStyle/>
        <a:p>
          <a:pPr rtl="0"/>
          <a:r>
            <a:rPr lang="en-US" b="0">
              <a:latin typeface="Segoe UI"/>
              <a:cs typeface="Segoe UI"/>
            </a:rPr>
            <a:t>More choice is given to the individuals</a:t>
          </a:r>
        </a:p>
      </dgm:t>
    </dgm:pt>
    <dgm:pt modelId="{981F27DF-C5D8-4DFF-BC30-DDBE5CB7D3F3}" type="parTrans" cxnId="{2157A5CF-B073-47B5-82DD-020DDF9C1464}">
      <dgm:prSet/>
      <dgm:spPr/>
      <dgm:t>
        <a:bodyPr/>
        <a:lstStyle/>
        <a:p>
          <a:endParaRPr lang="en-US"/>
        </a:p>
      </dgm:t>
    </dgm:pt>
    <dgm:pt modelId="{9283B221-56CC-402A-911E-89035710A24D}" type="sibTrans" cxnId="{2157A5CF-B073-47B5-82DD-020DDF9C1464}">
      <dgm:prSet/>
      <dgm:spPr/>
      <dgm:t>
        <a:bodyPr/>
        <a:lstStyle/>
        <a:p>
          <a:endParaRPr lang="en-US"/>
        </a:p>
      </dgm:t>
    </dgm:pt>
    <dgm:pt modelId="{FCB9B082-0733-438B-86C2-BD9EE914D4F9}">
      <dgm:prSet phldr="0"/>
      <dgm:spPr/>
      <dgm:t>
        <a:bodyPr/>
        <a:lstStyle/>
        <a:p>
          <a:pPr rtl="0"/>
          <a:r>
            <a:rPr lang="en-US">
              <a:latin typeface="Segoe UI"/>
              <a:cs typeface="Segoe UI"/>
            </a:rPr>
            <a:t>Can be positive or negative</a:t>
          </a:r>
        </a:p>
      </dgm:t>
    </dgm:pt>
    <dgm:pt modelId="{C6F2F26C-A44A-499D-AC85-6D4E3B0073D2}" type="parTrans" cxnId="{7DC35133-B200-46E8-9443-6D7330ABD748}">
      <dgm:prSet/>
      <dgm:spPr/>
      <dgm:t>
        <a:bodyPr/>
        <a:lstStyle/>
        <a:p>
          <a:endParaRPr lang="en-US"/>
        </a:p>
      </dgm:t>
    </dgm:pt>
    <dgm:pt modelId="{CAC208DD-1860-4130-AC2C-441BB18B6209}" type="sibTrans" cxnId="{7DC35133-B200-46E8-9443-6D7330ABD748}">
      <dgm:prSet/>
      <dgm:spPr/>
      <dgm:t>
        <a:bodyPr/>
        <a:lstStyle/>
        <a:p>
          <a:endParaRPr lang="en-US"/>
        </a:p>
      </dgm:t>
    </dgm:pt>
    <dgm:pt modelId="{DD9A0B01-6D1B-4C3F-90FA-92C471AAA35E}">
      <dgm:prSet phldr="0"/>
      <dgm:spPr/>
      <dgm:t>
        <a:bodyPr/>
        <a:lstStyle/>
        <a:p>
          <a:pPr rtl="0"/>
          <a:r>
            <a:rPr lang="en-US">
              <a:latin typeface="Segoe UI"/>
              <a:cs typeface="Segoe UI"/>
            </a:rPr>
            <a:t>Impacts areas like:</a:t>
          </a:r>
        </a:p>
      </dgm:t>
    </dgm:pt>
    <dgm:pt modelId="{AAB11FB5-E099-47D9-9693-E94881EA50FC}" type="parTrans" cxnId="{A9728C29-84B9-4ECC-93A6-9C8D88044794}">
      <dgm:prSet/>
      <dgm:spPr/>
      <dgm:t>
        <a:bodyPr/>
        <a:lstStyle/>
        <a:p>
          <a:endParaRPr lang="en-US"/>
        </a:p>
      </dgm:t>
    </dgm:pt>
    <dgm:pt modelId="{D4433FBD-0F2C-46EA-87E7-B2973E74D77D}" type="sibTrans" cxnId="{A9728C29-84B9-4ECC-93A6-9C8D88044794}">
      <dgm:prSet/>
      <dgm:spPr/>
      <dgm:t>
        <a:bodyPr/>
        <a:lstStyle/>
        <a:p>
          <a:endParaRPr lang="en-US"/>
        </a:p>
      </dgm:t>
    </dgm:pt>
    <dgm:pt modelId="{36338D18-0CF7-4726-8DDD-3EAC088EE334}">
      <dgm:prSet phldr="0"/>
      <dgm:spPr/>
      <dgm:t>
        <a:bodyPr/>
        <a:lstStyle/>
        <a:p>
          <a:pPr rtl="0"/>
          <a:r>
            <a:rPr lang="en-US" b="0">
              <a:latin typeface="Segoe UI"/>
              <a:cs typeface="Segoe UI"/>
            </a:rPr>
            <a:t>Work hours</a:t>
          </a:r>
        </a:p>
      </dgm:t>
    </dgm:pt>
    <dgm:pt modelId="{B1D8648C-08E0-4508-BAAF-FD69010D25E2}" type="parTrans" cxnId="{DCECB59E-421A-44B5-95CB-4A94F503EA88}">
      <dgm:prSet/>
      <dgm:spPr/>
      <dgm:t>
        <a:bodyPr/>
        <a:lstStyle/>
        <a:p>
          <a:endParaRPr lang="en-US"/>
        </a:p>
      </dgm:t>
    </dgm:pt>
    <dgm:pt modelId="{EE14320F-11F1-4F01-BD8B-FBA3D444F233}" type="sibTrans" cxnId="{DCECB59E-421A-44B5-95CB-4A94F503EA88}">
      <dgm:prSet/>
      <dgm:spPr/>
      <dgm:t>
        <a:bodyPr/>
        <a:lstStyle/>
        <a:p>
          <a:endParaRPr lang="en-US"/>
        </a:p>
      </dgm:t>
    </dgm:pt>
    <dgm:pt modelId="{02BBECE7-DD57-4279-94BB-E883B28CC36C}">
      <dgm:prSet phldr="0"/>
      <dgm:spPr/>
      <dgm:t>
        <a:bodyPr/>
        <a:lstStyle/>
        <a:p>
          <a:pPr rtl="0"/>
          <a:r>
            <a:rPr lang="en-US" b="0">
              <a:latin typeface="Segoe UI"/>
              <a:cs typeface="Segoe UI"/>
            </a:rPr>
            <a:t>Exercise</a:t>
          </a:r>
        </a:p>
      </dgm:t>
    </dgm:pt>
    <dgm:pt modelId="{10F0FE27-7604-462C-9351-70FDC9510267}" type="parTrans" cxnId="{2F81FA94-44A0-46C9-A71F-C2629278565B}">
      <dgm:prSet/>
      <dgm:spPr/>
      <dgm:t>
        <a:bodyPr/>
        <a:lstStyle/>
        <a:p>
          <a:endParaRPr lang="en-US"/>
        </a:p>
      </dgm:t>
    </dgm:pt>
    <dgm:pt modelId="{F4890F7A-7670-492C-9CCC-26DA1301B0D2}" type="sibTrans" cxnId="{2F81FA94-44A0-46C9-A71F-C2629278565B}">
      <dgm:prSet/>
      <dgm:spPr/>
      <dgm:t>
        <a:bodyPr/>
        <a:lstStyle/>
        <a:p>
          <a:endParaRPr lang="en-US"/>
        </a:p>
      </dgm:t>
    </dgm:pt>
    <dgm:pt modelId="{383360BF-067C-449E-AF4D-99548ED873E8}">
      <dgm:prSet phldr="0"/>
      <dgm:spPr/>
      <dgm:t>
        <a:bodyPr/>
        <a:lstStyle/>
        <a:p>
          <a:pPr rtl="0"/>
          <a:r>
            <a:rPr lang="en-US" b="0">
              <a:latin typeface="Segoe UI"/>
              <a:cs typeface="Segoe UI"/>
            </a:rPr>
            <a:t>Breaks</a:t>
          </a:r>
        </a:p>
      </dgm:t>
    </dgm:pt>
    <dgm:pt modelId="{64915C68-B8F5-46B8-8C44-FBE9C7C6FF1F}" type="parTrans" cxnId="{1160208A-C4FB-480A-9A3D-0A3CA708A830}">
      <dgm:prSet/>
      <dgm:spPr/>
      <dgm:t>
        <a:bodyPr/>
        <a:lstStyle/>
        <a:p>
          <a:endParaRPr lang="en-US"/>
        </a:p>
      </dgm:t>
    </dgm:pt>
    <dgm:pt modelId="{F939DBEF-5B99-476C-B597-ABBFC2AE094B}" type="sibTrans" cxnId="{1160208A-C4FB-480A-9A3D-0A3CA708A830}">
      <dgm:prSet/>
      <dgm:spPr/>
      <dgm:t>
        <a:bodyPr/>
        <a:lstStyle/>
        <a:p>
          <a:endParaRPr lang="en-US"/>
        </a:p>
      </dgm:t>
    </dgm:pt>
    <dgm:pt modelId="{A7B79140-8ED7-4F49-8F42-584888B4AF97}">
      <dgm:prSet phldr="0"/>
      <dgm:spPr/>
      <dgm:t>
        <a:bodyPr/>
        <a:lstStyle/>
        <a:p>
          <a:pPr rtl="0"/>
          <a:r>
            <a:rPr lang="en-US">
              <a:latin typeface="Segoe UI"/>
              <a:cs typeface="Segoe UI"/>
            </a:rPr>
            <a:t>Work/life balance</a:t>
          </a:r>
        </a:p>
      </dgm:t>
    </dgm:pt>
    <dgm:pt modelId="{E953052E-6238-4869-98E4-FB7A2040C80D}" type="parTrans" cxnId="{2466FFD6-3B36-4358-AE66-8772E0A520F9}">
      <dgm:prSet/>
      <dgm:spPr/>
      <dgm:t>
        <a:bodyPr/>
        <a:lstStyle/>
        <a:p>
          <a:endParaRPr lang="en-US"/>
        </a:p>
      </dgm:t>
    </dgm:pt>
    <dgm:pt modelId="{1AEE50DF-186D-4397-840E-27E3092876C3}" type="sibTrans" cxnId="{2466FFD6-3B36-4358-AE66-8772E0A520F9}">
      <dgm:prSet/>
      <dgm:spPr/>
      <dgm:t>
        <a:bodyPr/>
        <a:lstStyle/>
        <a:p>
          <a:endParaRPr lang="en-US"/>
        </a:p>
      </dgm:t>
    </dgm:pt>
    <dgm:pt modelId="{32ABFD5C-25DB-425E-9C1B-97EEA01A91C4}">
      <dgm:prSet phldr="0"/>
      <dgm:spPr/>
      <dgm:t>
        <a:bodyPr/>
        <a:lstStyle/>
        <a:p>
          <a:pPr rtl="0"/>
          <a:r>
            <a:rPr lang="en-US" b="0">
              <a:latin typeface="Segoe UI"/>
              <a:cs typeface="Segoe UI"/>
            </a:rPr>
            <a:t>Social interactions</a:t>
          </a:r>
        </a:p>
      </dgm:t>
    </dgm:pt>
    <dgm:pt modelId="{0D930477-960D-49F8-B781-D2C69F419AEC}" type="parTrans" cxnId="{57DB4E49-2680-45C6-971F-A8A36312F892}">
      <dgm:prSet/>
      <dgm:spPr/>
      <dgm:t>
        <a:bodyPr/>
        <a:lstStyle/>
        <a:p>
          <a:endParaRPr lang="en-US"/>
        </a:p>
      </dgm:t>
    </dgm:pt>
    <dgm:pt modelId="{D546270C-92D6-4A2B-A468-E316B8EC9913}" type="sibTrans" cxnId="{57DB4E49-2680-45C6-971F-A8A36312F892}">
      <dgm:prSet/>
      <dgm:spPr/>
      <dgm:t>
        <a:bodyPr/>
        <a:lstStyle/>
        <a:p>
          <a:endParaRPr lang="en-US"/>
        </a:p>
      </dgm:t>
    </dgm:pt>
    <dgm:pt modelId="{65497EAF-0363-488C-A624-76F088F07F82}">
      <dgm:prSet phldr="0"/>
      <dgm:spPr/>
      <dgm:t>
        <a:bodyPr/>
        <a:lstStyle/>
        <a:p>
          <a:pPr rtl="0"/>
          <a:r>
            <a:rPr lang="en-US" b="0">
              <a:latin typeface="Segoe UI"/>
              <a:cs typeface="Segoe UI"/>
            </a:rPr>
            <a:t>At an individuals level</a:t>
          </a:r>
        </a:p>
      </dgm:t>
    </dgm:pt>
    <dgm:pt modelId="{7F621955-7988-4529-9387-3585DF45C3B5}" type="parTrans" cxnId="{1CC96015-F1E0-46DA-B3EC-EB7BE8482EFA}">
      <dgm:prSet/>
      <dgm:spPr/>
      <dgm:t>
        <a:bodyPr/>
        <a:lstStyle/>
        <a:p>
          <a:endParaRPr lang="en-US"/>
        </a:p>
      </dgm:t>
    </dgm:pt>
    <dgm:pt modelId="{5D8A1835-E896-480C-AC5B-B5CA8B804BCE}" type="sibTrans" cxnId="{1CC96015-F1E0-46DA-B3EC-EB7BE8482EFA}">
      <dgm:prSet/>
      <dgm:spPr/>
      <dgm:t>
        <a:bodyPr/>
        <a:lstStyle/>
        <a:p>
          <a:endParaRPr lang="en-US"/>
        </a:p>
      </dgm:t>
    </dgm:pt>
    <dgm:pt modelId="{E36FB15F-3B5E-44B2-8BA0-3977FD190301}">
      <dgm:prSet phldr="0"/>
      <dgm:spPr/>
      <dgm:t>
        <a:bodyPr/>
        <a:lstStyle/>
        <a:p>
          <a:pPr rtl="0"/>
          <a:r>
            <a:rPr lang="en-US" b="0">
              <a:latin typeface="Segoe UI"/>
              <a:cs typeface="Segoe UI"/>
            </a:rPr>
            <a:t>At a team level, especially around communication</a:t>
          </a:r>
        </a:p>
      </dgm:t>
    </dgm:pt>
    <dgm:pt modelId="{6487C71C-9735-4B43-BB84-DC3D3C8C9953}" type="parTrans" cxnId="{9E604966-43D3-43DD-866F-30E655FF9CB6}">
      <dgm:prSet/>
      <dgm:spPr/>
      <dgm:t>
        <a:bodyPr/>
        <a:lstStyle/>
        <a:p>
          <a:endParaRPr lang="en-US"/>
        </a:p>
      </dgm:t>
    </dgm:pt>
    <dgm:pt modelId="{292A5FA6-331E-4322-A7DD-75FA9E3C00BB}" type="sibTrans" cxnId="{9E604966-43D3-43DD-866F-30E655FF9CB6}">
      <dgm:prSet/>
      <dgm:spPr/>
      <dgm:t>
        <a:bodyPr/>
        <a:lstStyle/>
        <a:p>
          <a:endParaRPr lang="en-US"/>
        </a:p>
      </dgm:t>
    </dgm:pt>
    <dgm:pt modelId="{B97B1034-19DA-42F0-A70D-5761AE7B45A7}" type="pres">
      <dgm:prSet presAssocID="{A7976F60-FAD0-46FF-981B-06E8838BEAB5}" presName="Name0" presStyleCnt="0">
        <dgm:presLayoutVars>
          <dgm:dir/>
          <dgm:animLvl val="lvl"/>
          <dgm:resizeHandles val="exact"/>
        </dgm:presLayoutVars>
      </dgm:prSet>
      <dgm:spPr/>
    </dgm:pt>
    <dgm:pt modelId="{D96B9497-B6AB-430E-A4E5-29360BF8A176}" type="pres">
      <dgm:prSet presAssocID="{922587BD-55D5-45B1-A481-C5B3B4BD1935}" presName="composite" presStyleCnt="0"/>
      <dgm:spPr/>
    </dgm:pt>
    <dgm:pt modelId="{11573780-E96E-42CB-B1A0-E3D46A814A9F}" type="pres">
      <dgm:prSet presAssocID="{922587BD-55D5-45B1-A481-C5B3B4BD1935}" presName="parTx" presStyleLbl="alignNode1" presStyleIdx="0" presStyleCnt="3">
        <dgm:presLayoutVars>
          <dgm:chMax val="0"/>
          <dgm:chPref val="0"/>
          <dgm:bulletEnabled val="1"/>
        </dgm:presLayoutVars>
      </dgm:prSet>
      <dgm:spPr/>
    </dgm:pt>
    <dgm:pt modelId="{C71AC55D-ACC1-4B15-A7A1-E539017CAF37}" type="pres">
      <dgm:prSet presAssocID="{922587BD-55D5-45B1-A481-C5B3B4BD1935}" presName="desTx" presStyleLbl="alignAccFollowNode1" presStyleIdx="0" presStyleCnt="3">
        <dgm:presLayoutVars>
          <dgm:bulletEnabled val="1"/>
        </dgm:presLayoutVars>
      </dgm:prSet>
      <dgm:spPr/>
    </dgm:pt>
    <dgm:pt modelId="{63015880-7C19-4080-9BD2-758B1C15F09D}" type="pres">
      <dgm:prSet presAssocID="{C585C787-1100-4A0A-B29B-A0FCF5F42E2A}" presName="space" presStyleCnt="0"/>
      <dgm:spPr/>
    </dgm:pt>
    <dgm:pt modelId="{10252B28-E302-4CC8-B593-98BFABBDF2A2}" type="pres">
      <dgm:prSet presAssocID="{723C90F4-7713-4F93-B8D1-541E8A25B6F2}" presName="composite" presStyleCnt="0"/>
      <dgm:spPr/>
    </dgm:pt>
    <dgm:pt modelId="{1D098A5E-B84A-4AAC-89DF-D8CF1EBC4B61}" type="pres">
      <dgm:prSet presAssocID="{723C90F4-7713-4F93-B8D1-541E8A25B6F2}" presName="parTx" presStyleLbl="alignNode1" presStyleIdx="1" presStyleCnt="3">
        <dgm:presLayoutVars>
          <dgm:chMax val="0"/>
          <dgm:chPref val="0"/>
          <dgm:bulletEnabled val="1"/>
        </dgm:presLayoutVars>
      </dgm:prSet>
      <dgm:spPr/>
    </dgm:pt>
    <dgm:pt modelId="{D48C0282-A945-4395-A05E-7DF42C4293B3}" type="pres">
      <dgm:prSet presAssocID="{723C90F4-7713-4F93-B8D1-541E8A25B6F2}" presName="desTx" presStyleLbl="alignAccFollowNode1" presStyleIdx="1" presStyleCnt="3">
        <dgm:presLayoutVars>
          <dgm:bulletEnabled val="1"/>
        </dgm:presLayoutVars>
      </dgm:prSet>
      <dgm:spPr/>
    </dgm:pt>
    <dgm:pt modelId="{B11CC2FF-843C-4D3B-90C3-E07D190D766B}" type="pres">
      <dgm:prSet presAssocID="{D9F9B390-04BD-41B7-A430-9EB217045759}" presName="space" presStyleCnt="0"/>
      <dgm:spPr/>
    </dgm:pt>
    <dgm:pt modelId="{F7613740-9128-406B-9219-B19765F4B07E}" type="pres">
      <dgm:prSet presAssocID="{95EBCBAB-BDAB-4006-9525-7B843C7991B3}" presName="composite" presStyleCnt="0"/>
      <dgm:spPr/>
    </dgm:pt>
    <dgm:pt modelId="{38BF1BA0-65A9-409B-BCF3-F4A5623BFB3B}" type="pres">
      <dgm:prSet presAssocID="{95EBCBAB-BDAB-4006-9525-7B843C7991B3}" presName="parTx" presStyleLbl="alignNode1" presStyleIdx="2" presStyleCnt="3">
        <dgm:presLayoutVars>
          <dgm:chMax val="0"/>
          <dgm:chPref val="0"/>
          <dgm:bulletEnabled val="1"/>
        </dgm:presLayoutVars>
      </dgm:prSet>
      <dgm:spPr/>
    </dgm:pt>
    <dgm:pt modelId="{5C98835D-DA02-4A44-A96A-EB49D48FDD5D}" type="pres">
      <dgm:prSet presAssocID="{95EBCBAB-BDAB-4006-9525-7B843C7991B3}" presName="desTx" presStyleLbl="alignAccFollowNode1" presStyleIdx="2" presStyleCnt="3">
        <dgm:presLayoutVars>
          <dgm:bulletEnabled val="1"/>
        </dgm:presLayoutVars>
      </dgm:prSet>
      <dgm:spPr/>
    </dgm:pt>
  </dgm:ptLst>
  <dgm:cxnLst>
    <dgm:cxn modelId="{FD5A5A02-111A-4F56-A38F-FC13039FAA6E}" srcId="{89FCB3D2-F563-4E8A-AC1B-631A726E25E9}" destId="{AA9B8387-BA57-40A5-BFC4-5C3225EFCDCD}" srcOrd="2" destOrd="0" parTransId="{4E071E89-6595-4FD6-8EAF-3F56390DC6BF}" sibTransId="{48B512CC-AD24-47AB-AD4B-EF8749919E07}"/>
    <dgm:cxn modelId="{2C162708-79EF-45B2-8CB3-81288236E196}" type="presOf" srcId="{A7B79140-8ED7-4F49-8F42-584888B4AF97}" destId="{D48C0282-A945-4395-A05E-7DF42C4293B3}" srcOrd="0" destOrd="6" presId="urn:microsoft.com/office/officeart/2005/8/layout/hList1"/>
    <dgm:cxn modelId="{1F2FC708-B616-4B89-A685-6B502F9DE1A8}" srcId="{89FCB3D2-F563-4E8A-AC1B-631A726E25E9}" destId="{723D3242-A4DC-4372-8BDC-1EC72AEF723D}" srcOrd="0" destOrd="0" parTransId="{49F0EAC9-9393-453E-A968-0E6FCBE7439D}" sibTransId="{9BF70E91-4B7B-415D-9B9C-45A611AEDC66}"/>
    <dgm:cxn modelId="{1E9BCF0A-11C2-4000-BD29-5623CCD0C533}" srcId="{95EBCBAB-BDAB-4006-9525-7B843C7991B3}" destId="{FACF180E-1858-4D55-A4D6-A4E82314DB2D}" srcOrd="0" destOrd="0" parTransId="{AE5E9032-A3B8-4B45-9439-235376FE2E67}" sibTransId="{C1171AAE-21B8-4A91-9F3E-718D1166E9EE}"/>
    <dgm:cxn modelId="{268C1C0D-F506-496A-B1F6-65A56C3F8005}" type="presOf" srcId="{E9B2C7D7-8E2A-411F-BF88-473204242A5E}" destId="{C71AC55D-ACC1-4B15-A7A1-E539017CAF37}" srcOrd="0" destOrd="10" presId="urn:microsoft.com/office/officeart/2005/8/layout/hList1"/>
    <dgm:cxn modelId="{61EACC0F-3964-4C03-A053-75045F1567C8}" type="presOf" srcId="{383360BF-067C-449E-AF4D-99548ED873E8}" destId="{D48C0282-A945-4395-A05E-7DF42C4293B3}" srcOrd="0" destOrd="4" presId="urn:microsoft.com/office/officeart/2005/8/layout/hList1"/>
    <dgm:cxn modelId="{613B7B13-9CD5-48AB-A989-52D824C9EBC7}" srcId="{89FCB3D2-F563-4E8A-AC1B-631A726E25E9}" destId="{E9B2C7D7-8E2A-411F-BF88-473204242A5E}" srcOrd="4" destOrd="0" parTransId="{8B70E602-4F5B-4B2D-A1B1-75A27AC65771}" sibTransId="{A8D3641A-015D-4147-B1BB-B96F312D62BA}"/>
    <dgm:cxn modelId="{1CC96015-F1E0-46DA-B3EC-EB7BE8482EFA}" srcId="{FACF180E-1858-4D55-A4D6-A4E82314DB2D}" destId="{65497EAF-0363-488C-A624-76F088F07F82}" srcOrd="0" destOrd="0" parTransId="{7F621955-7988-4529-9387-3585DF45C3B5}" sibTransId="{5D8A1835-E896-480C-AC5B-B5CA8B804BCE}"/>
    <dgm:cxn modelId="{A6CB7B18-BAFD-4699-9442-07C41AF4D7EC}" type="presOf" srcId="{F9BABB4F-4AF4-4C04-BF40-A730CA9135F8}" destId="{C71AC55D-ACC1-4B15-A7A1-E539017CAF37}" srcOrd="0" destOrd="4" presId="urn:microsoft.com/office/officeart/2005/8/layout/hList1"/>
    <dgm:cxn modelId="{F08A1319-272A-42B4-84DA-EDD16A5C29F6}" type="presOf" srcId="{A7976F60-FAD0-46FF-981B-06E8838BEAB5}" destId="{B97B1034-19DA-42F0-A70D-5761AE7B45A7}" srcOrd="0" destOrd="0" presId="urn:microsoft.com/office/officeart/2005/8/layout/hList1"/>
    <dgm:cxn modelId="{6AF0261A-B69D-492E-B67A-D95E6CE6CCA7}" srcId="{95EBCBAB-BDAB-4006-9525-7B843C7991B3}" destId="{C86721E0-9630-4FD5-87AE-BB171481C280}" srcOrd="1" destOrd="0" parTransId="{00685224-8871-44D8-9261-EA89ED875DD5}" sibTransId="{DAE0B5F2-5670-41A9-9D16-C359472F2BBC}"/>
    <dgm:cxn modelId="{EC037826-1E60-4CAB-94CF-C525F0CB90A5}" srcId="{89FCB3D2-F563-4E8A-AC1B-631A726E25E9}" destId="{90810591-4CA8-496D-B6B0-61D8BD87073F}" srcOrd="1" destOrd="0" parTransId="{961CB84C-CEA8-4189-87F0-685DD217EB4B}" sibTransId="{BF41DC4A-246F-48F1-B1F8-5EF3EECD9D7E}"/>
    <dgm:cxn modelId="{A9728C29-84B9-4ECC-93A6-9C8D88044794}" srcId="{723C90F4-7713-4F93-B8D1-541E8A25B6F2}" destId="{DD9A0B01-6D1B-4C3F-90FA-92C471AAA35E}" srcOrd="2" destOrd="0" parTransId="{AAB11FB5-E099-47D9-9693-E94881EA50FC}" sibTransId="{D4433FBD-0F2C-46EA-87E7-B2973E74D77D}"/>
    <dgm:cxn modelId="{7DC35133-B200-46E8-9443-6D7330ABD748}" srcId="{723C90F4-7713-4F93-B8D1-541E8A25B6F2}" destId="{FCB9B082-0733-438B-86C2-BD9EE914D4F9}" srcOrd="1" destOrd="0" parTransId="{C6F2F26C-A44A-499D-AC85-6D4E3B0073D2}" sibTransId="{CAC208DD-1860-4130-AC2C-441BB18B6209}"/>
    <dgm:cxn modelId="{FD03FE3D-954F-41E4-8BBE-0DB9746E59B0}" srcId="{922587BD-55D5-45B1-A481-C5B3B4BD1935}" destId="{F470D4B3-9206-4657-984C-3994939B633F}" srcOrd="0" destOrd="0" parTransId="{F43A71D1-FC7F-43DD-909C-350562B80E0D}" sibTransId="{3FA704CB-F0D0-4B16-9E42-F56B1FAA3BD7}"/>
    <dgm:cxn modelId="{5E421C61-0FCF-4351-BDDE-46F3E3E33C19}" srcId="{922587BD-55D5-45B1-A481-C5B3B4BD1935}" destId="{89FCB3D2-F563-4E8A-AC1B-631A726E25E9}" srcOrd="1" destOrd="0" parTransId="{0EA7D7DB-D5FA-43E3-A13F-E0D0237E9ACD}" sibTransId="{2346F67B-F723-4C9B-8189-760B403C60BB}"/>
    <dgm:cxn modelId="{1BFFAC45-92FB-4CF2-865E-B1945BFB8B57}" srcId="{A7976F60-FAD0-46FF-981B-06E8838BEAB5}" destId="{723C90F4-7713-4F93-B8D1-541E8A25B6F2}" srcOrd="1" destOrd="0" parTransId="{FF5F71A8-4270-4D2F-A136-85F713EEEEDD}" sibTransId="{D9F9B390-04BD-41B7-A430-9EB217045759}"/>
    <dgm:cxn modelId="{9E604966-43D3-43DD-866F-30E655FF9CB6}" srcId="{FACF180E-1858-4D55-A4D6-A4E82314DB2D}" destId="{E36FB15F-3B5E-44B2-8BA0-3977FD190301}" srcOrd="1" destOrd="0" parTransId="{6487C71C-9735-4B43-BB84-DC3D3C8C9953}" sibTransId="{292A5FA6-331E-4322-A7DD-75FA9E3C00BB}"/>
    <dgm:cxn modelId="{902C7B67-2462-4EDC-806D-8E1237C93C51}" srcId="{A7976F60-FAD0-46FF-981B-06E8838BEAB5}" destId="{922587BD-55D5-45B1-A481-C5B3B4BD1935}" srcOrd="0" destOrd="0" parTransId="{12D933AF-639E-448E-A5E4-DEE98B8652C1}" sibTransId="{C585C787-1100-4A0A-B29B-A0FCF5F42E2A}"/>
    <dgm:cxn modelId="{EAD40048-862A-4384-93F6-4C6A803423B4}" srcId="{F470D4B3-9206-4657-984C-3994939B633F}" destId="{021B414C-FB75-414F-85D7-700FF75CEA5A}" srcOrd="1" destOrd="0" parTransId="{F73E2785-A288-45CE-9CD1-A8155D2D0D84}" sibTransId="{278B4A35-2DA4-4D8B-BCF2-217A2C97AE54}"/>
    <dgm:cxn modelId="{3ACBC068-C2FB-49E7-A9B9-2CBF29093F80}" type="presOf" srcId="{AA9B8387-BA57-40A5-BFC4-5C3225EFCDCD}" destId="{C71AC55D-ACC1-4B15-A7A1-E539017CAF37}" srcOrd="0" destOrd="8" presId="urn:microsoft.com/office/officeart/2005/8/layout/hList1"/>
    <dgm:cxn modelId="{57DB4E49-2680-45C6-971F-A8A36312F892}" srcId="{DD9A0B01-6D1B-4C3F-90FA-92C471AAA35E}" destId="{32ABFD5C-25DB-425E-9C1B-97EEA01A91C4}" srcOrd="4" destOrd="0" parTransId="{0D930477-960D-49F8-B781-D2C69F419AEC}" sibTransId="{D546270C-92D6-4A2B-A468-E316B8EC9913}"/>
    <dgm:cxn modelId="{0A19DD6C-6DCE-4DDC-B864-1F95CC7D3468}" type="presOf" srcId="{E36FB15F-3B5E-44B2-8BA0-3977FD190301}" destId="{5C98835D-DA02-4A44-A96A-EB49D48FDD5D}" srcOrd="0" destOrd="2" presId="urn:microsoft.com/office/officeart/2005/8/layout/hList1"/>
    <dgm:cxn modelId="{FB796C52-A3DF-475B-8933-A9C1FDD2BED5}" srcId="{F470D4B3-9206-4657-984C-3994939B633F}" destId="{F9BABB4F-4AF4-4C04-BF40-A730CA9135F8}" srcOrd="3" destOrd="0" parTransId="{F0A95EFC-D580-4BFA-8D2A-92213FE7DFF0}" sibTransId="{FC999CC3-BC75-48CD-A663-29F5F33C6844}"/>
    <dgm:cxn modelId="{DDB8EC73-9F35-4A44-81AD-AE8DA079F872}" type="presOf" srcId="{32ABFD5C-25DB-425E-9C1B-97EEA01A91C4}" destId="{D48C0282-A945-4395-A05E-7DF42C4293B3}" srcOrd="0" destOrd="7" presId="urn:microsoft.com/office/officeart/2005/8/layout/hList1"/>
    <dgm:cxn modelId="{326DBF54-FB82-4F90-B26D-7884ACB96BE8}" type="presOf" srcId="{922587BD-55D5-45B1-A481-C5B3B4BD1935}" destId="{11573780-E96E-42CB-B1A0-E3D46A814A9F}" srcOrd="0" destOrd="0" presId="urn:microsoft.com/office/officeart/2005/8/layout/hList1"/>
    <dgm:cxn modelId="{0AA45B81-1BD0-464C-9317-206A1F77C4D2}" type="presOf" srcId="{C86721E0-9630-4FD5-87AE-BB171481C280}" destId="{5C98835D-DA02-4A44-A96A-EB49D48FDD5D}" srcOrd="0" destOrd="3" presId="urn:microsoft.com/office/officeart/2005/8/layout/hList1"/>
    <dgm:cxn modelId="{F48B8882-7602-40DD-A2A5-D190950A732C}" srcId="{A7976F60-FAD0-46FF-981B-06E8838BEAB5}" destId="{95EBCBAB-BDAB-4006-9525-7B843C7991B3}" srcOrd="2" destOrd="0" parTransId="{5201FE26-360A-4EF0-8128-8E657EBD0D1E}" sibTransId="{4F762341-EE4A-43D2-930F-F0C1CE45B7C1}"/>
    <dgm:cxn modelId="{1160208A-C4FB-480A-9A3D-0A3CA708A830}" srcId="{DD9A0B01-6D1B-4C3F-90FA-92C471AAA35E}" destId="{383360BF-067C-449E-AF4D-99548ED873E8}" srcOrd="1" destOrd="0" parTransId="{64915C68-B8F5-46B8-8C44-FBE9C7C6FF1F}" sibTransId="{F939DBEF-5B99-476C-B597-ABBFC2AE094B}"/>
    <dgm:cxn modelId="{96AEDB8A-E3B6-48F2-A16B-23D35FCBF355}" type="presOf" srcId="{89FCB3D2-F563-4E8A-AC1B-631A726E25E9}" destId="{C71AC55D-ACC1-4B15-A7A1-E539017CAF37}" srcOrd="0" destOrd="5" presId="urn:microsoft.com/office/officeart/2005/8/layout/hList1"/>
    <dgm:cxn modelId="{F6FAAF8B-0DF0-41A9-9FF4-451401DAA8BE}" type="presOf" srcId="{95EBCBAB-BDAB-4006-9525-7B843C7991B3}" destId="{38BF1BA0-65A9-409B-BCF3-F4A5623BFB3B}" srcOrd="0" destOrd="0" presId="urn:microsoft.com/office/officeart/2005/8/layout/hList1"/>
    <dgm:cxn modelId="{9F8F3894-53EB-4FD3-97AA-AA684D745041}" type="presOf" srcId="{36338D18-0CF7-4726-8DDD-3EAC088EE334}" destId="{D48C0282-A945-4395-A05E-7DF42C4293B3}" srcOrd="0" destOrd="5" presId="urn:microsoft.com/office/officeart/2005/8/layout/hList1"/>
    <dgm:cxn modelId="{2F81FA94-44A0-46C9-A71F-C2629278565B}" srcId="{DD9A0B01-6D1B-4C3F-90FA-92C471AAA35E}" destId="{02BBECE7-DD57-4279-94BB-E883B28CC36C}" srcOrd="0" destOrd="0" parTransId="{10F0FE27-7604-462C-9351-70FDC9510267}" sibTransId="{F4890F7A-7670-492C-9CCC-26DA1301B0D2}"/>
    <dgm:cxn modelId="{77FF0795-3DB7-4E0C-8CBD-F1016B038FDF}" type="presOf" srcId="{FACF180E-1858-4D55-A4D6-A4E82314DB2D}" destId="{5C98835D-DA02-4A44-A96A-EB49D48FDD5D}" srcOrd="0" destOrd="0" presId="urn:microsoft.com/office/officeart/2005/8/layout/hList1"/>
    <dgm:cxn modelId="{338F749A-1532-4AD3-A027-7B8224FD93B4}" type="presOf" srcId="{D19EA916-E456-4646-95C9-920121304AB4}" destId="{C71AC55D-ACC1-4B15-A7A1-E539017CAF37}" srcOrd="0" destOrd="1" presId="urn:microsoft.com/office/officeart/2005/8/layout/hList1"/>
    <dgm:cxn modelId="{DCECB59E-421A-44B5-95CB-4A94F503EA88}" srcId="{DD9A0B01-6D1B-4C3F-90FA-92C471AAA35E}" destId="{36338D18-0CF7-4726-8DDD-3EAC088EE334}" srcOrd="2" destOrd="0" parTransId="{B1D8648C-08E0-4508-BAAF-FD69010D25E2}" sibTransId="{EE14320F-11F1-4F01-BD8B-FBA3D444F233}"/>
    <dgm:cxn modelId="{A0164AAA-B614-4A70-8D2D-556CB92CFC21}" type="presOf" srcId="{02BBECE7-DD57-4279-94BB-E883B28CC36C}" destId="{D48C0282-A945-4395-A05E-7DF42C4293B3}" srcOrd="0" destOrd="3" presId="urn:microsoft.com/office/officeart/2005/8/layout/hList1"/>
    <dgm:cxn modelId="{AC3D37AD-8073-4332-84C0-D5C4898D1654}" srcId="{F470D4B3-9206-4657-984C-3994939B633F}" destId="{92142D2D-6FDD-41F6-81AF-7A60E41678AF}" srcOrd="2" destOrd="0" parTransId="{73BCB4B2-7027-43E1-A341-02983D0D82E8}" sibTransId="{F308C097-DEC4-4FD6-949C-0F2C1D4A5ABA}"/>
    <dgm:cxn modelId="{808408B2-AEA0-4CF5-B556-F99E0AAD6B60}" type="presOf" srcId="{021B414C-FB75-414F-85D7-700FF75CEA5A}" destId="{C71AC55D-ACC1-4B15-A7A1-E539017CAF37}" srcOrd="0" destOrd="2" presId="urn:microsoft.com/office/officeart/2005/8/layout/hList1"/>
    <dgm:cxn modelId="{BBEC02BB-AD88-4F94-9951-B86505F7E987}" type="presOf" srcId="{90810591-4CA8-496D-B6B0-61D8BD87073F}" destId="{C71AC55D-ACC1-4B15-A7A1-E539017CAF37}" srcOrd="0" destOrd="7" presId="urn:microsoft.com/office/officeart/2005/8/layout/hList1"/>
    <dgm:cxn modelId="{062E87BB-3E60-471D-8119-A5E44F2B07B1}" type="presOf" srcId="{DD9A0B01-6D1B-4C3F-90FA-92C471AAA35E}" destId="{D48C0282-A945-4395-A05E-7DF42C4293B3}" srcOrd="0" destOrd="2" presId="urn:microsoft.com/office/officeart/2005/8/layout/hList1"/>
    <dgm:cxn modelId="{991BDCBC-0C91-48DF-858E-53DB7D096052}" type="presOf" srcId="{F470D4B3-9206-4657-984C-3994939B633F}" destId="{C71AC55D-ACC1-4B15-A7A1-E539017CAF37}" srcOrd="0" destOrd="0" presId="urn:microsoft.com/office/officeart/2005/8/layout/hList1"/>
    <dgm:cxn modelId="{3560C2C9-B845-418E-8855-4F41C3F8E197}" type="presOf" srcId="{FCB9B082-0733-438B-86C2-BD9EE914D4F9}" destId="{D48C0282-A945-4395-A05E-7DF42C4293B3}" srcOrd="0" destOrd="1" presId="urn:microsoft.com/office/officeart/2005/8/layout/hList1"/>
    <dgm:cxn modelId="{2157A5CF-B073-47B5-82DD-020DDF9C1464}" srcId="{723C90F4-7713-4F93-B8D1-541E8A25B6F2}" destId="{B5A0D77E-E15C-42FD-82E1-504C46F74AE1}" srcOrd="0" destOrd="0" parTransId="{981F27DF-C5D8-4DFF-BC30-DDBE5CB7D3F3}" sibTransId="{9283B221-56CC-402A-911E-89035710A24D}"/>
    <dgm:cxn modelId="{2466FFD6-3B36-4358-AE66-8772E0A520F9}" srcId="{DD9A0B01-6D1B-4C3F-90FA-92C471AAA35E}" destId="{A7B79140-8ED7-4F49-8F42-584888B4AF97}" srcOrd="3" destOrd="0" parTransId="{E953052E-6238-4869-98E4-FB7A2040C80D}" sibTransId="{1AEE50DF-186D-4397-840E-27E3092876C3}"/>
    <dgm:cxn modelId="{41E127DB-30D8-487C-8226-BD7F2960C4FD}" type="presOf" srcId="{9D8BE21F-B95B-4B65-B5BC-239F7DD26C17}" destId="{C71AC55D-ACC1-4B15-A7A1-E539017CAF37}" srcOrd="0" destOrd="9" presId="urn:microsoft.com/office/officeart/2005/8/layout/hList1"/>
    <dgm:cxn modelId="{CB4AC5DE-2D17-4DCB-887F-4CFFA8BD543D}" type="presOf" srcId="{65497EAF-0363-488C-A624-76F088F07F82}" destId="{5C98835D-DA02-4A44-A96A-EB49D48FDD5D}" srcOrd="0" destOrd="1" presId="urn:microsoft.com/office/officeart/2005/8/layout/hList1"/>
    <dgm:cxn modelId="{BC4773E0-DD04-454C-A25D-C75609C74396}" type="presOf" srcId="{723D3242-A4DC-4372-8BDC-1EC72AEF723D}" destId="{C71AC55D-ACC1-4B15-A7A1-E539017CAF37}" srcOrd="0" destOrd="6" presId="urn:microsoft.com/office/officeart/2005/8/layout/hList1"/>
    <dgm:cxn modelId="{935510E5-849B-402D-8616-E86214BC82EA}" type="presOf" srcId="{92142D2D-6FDD-41F6-81AF-7A60E41678AF}" destId="{C71AC55D-ACC1-4B15-A7A1-E539017CAF37}" srcOrd="0" destOrd="3" presId="urn:microsoft.com/office/officeart/2005/8/layout/hList1"/>
    <dgm:cxn modelId="{3D0481E8-AED2-40EC-9D3B-739F20E3BE29}" type="presOf" srcId="{B5A0D77E-E15C-42FD-82E1-504C46F74AE1}" destId="{D48C0282-A945-4395-A05E-7DF42C4293B3}" srcOrd="0" destOrd="0" presId="urn:microsoft.com/office/officeart/2005/8/layout/hList1"/>
    <dgm:cxn modelId="{C7E620EF-0F54-4CF2-8365-0FAD8BAA78B9}" type="presOf" srcId="{723C90F4-7713-4F93-B8D1-541E8A25B6F2}" destId="{1D098A5E-B84A-4AAC-89DF-D8CF1EBC4B61}" srcOrd="0" destOrd="0" presId="urn:microsoft.com/office/officeart/2005/8/layout/hList1"/>
    <dgm:cxn modelId="{1F1C4AFC-ED9C-4B24-BEE9-E7257F7C0686}" srcId="{89FCB3D2-F563-4E8A-AC1B-631A726E25E9}" destId="{9D8BE21F-B95B-4B65-B5BC-239F7DD26C17}" srcOrd="3" destOrd="0" parTransId="{6D3964F4-ECB5-4E4E-B75F-CA34D321EFE4}" sibTransId="{D0DB6BFE-65CF-4CB2-A537-B480C8520540}"/>
    <dgm:cxn modelId="{98E961FE-4CD7-48D2-A6C0-CC102608E309}" srcId="{F470D4B3-9206-4657-984C-3994939B633F}" destId="{D19EA916-E456-4646-95C9-920121304AB4}" srcOrd="0" destOrd="0" parTransId="{2B2571FB-522E-45F6-89DE-80EB669B8163}" sibTransId="{CE700C30-0DFC-40C9-8688-F8D2918AF6A7}"/>
    <dgm:cxn modelId="{90035C0C-9F54-43FD-B30E-2207F72A5852}" type="presParOf" srcId="{B97B1034-19DA-42F0-A70D-5761AE7B45A7}" destId="{D96B9497-B6AB-430E-A4E5-29360BF8A176}" srcOrd="0" destOrd="0" presId="urn:microsoft.com/office/officeart/2005/8/layout/hList1"/>
    <dgm:cxn modelId="{4BE7DB44-14CD-4028-960F-D85B4083CD6F}" type="presParOf" srcId="{D96B9497-B6AB-430E-A4E5-29360BF8A176}" destId="{11573780-E96E-42CB-B1A0-E3D46A814A9F}" srcOrd="0" destOrd="0" presId="urn:microsoft.com/office/officeart/2005/8/layout/hList1"/>
    <dgm:cxn modelId="{0E6F97CD-2159-4604-8B17-7C7587136660}" type="presParOf" srcId="{D96B9497-B6AB-430E-A4E5-29360BF8A176}" destId="{C71AC55D-ACC1-4B15-A7A1-E539017CAF37}" srcOrd="1" destOrd="0" presId="urn:microsoft.com/office/officeart/2005/8/layout/hList1"/>
    <dgm:cxn modelId="{01D7C629-B03C-41B1-9A00-F180B5ACC123}" type="presParOf" srcId="{B97B1034-19DA-42F0-A70D-5761AE7B45A7}" destId="{63015880-7C19-4080-9BD2-758B1C15F09D}" srcOrd="1" destOrd="0" presId="urn:microsoft.com/office/officeart/2005/8/layout/hList1"/>
    <dgm:cxn modelId="{49D908B6-36F3-47FA-BD3F-22D93EEACBBB}" type="presParOf" srcId="{B97B1034-19DA-42F0-A70D-5761AE7B45A7}" destId="{10252B28-E302-4CC8-B593-98BFABBDF2A2}" srcOrd="2" destOrd="0" presId="urn:microsoft.com/office/officeart/2005/8/layout/hList1"/>
    <dgm:cxn modelId="{E3BE3551-7F9D-44C2-9180-5FACB52E9E04}" type="presParOf" srcId="{10252B28-E302-4CC8-B593-98BFABBDF2A2}" destId="{1D098A5E-B84A-4AAC-89DF-D8CF1EBC4B61}" srcOrd="0" destOrd="0" presId="urn:microsoft.com/office/officeart/2005/8/layout/hList1"/>
    <dgm:cxn modelId="{9A7C475A-326E-41C2-BD30-CEF30131FFF2}" type="presParOf" srcId="{10252B28-E302-4CC8-B593-98BFABBDF2A2}" destId="{D48C0282-A945-4395-A05E-7DF42C4293B3}" srcOrd="1" destOrd="0" presId="urn:microsoft.com/office/officeart/2005/8/layout/hList1"/>
    <dgm:cxn modelId="{60F4BBB8-1F06-4474-94BE-0F9169CB465D}" type="presParOf" srcId="{B97B1034-19DA-42F0-A70D-5761AE7B45A7}" destId="{B11CC2FF-843C-4D3B-90C3-E07D190D766B}" srcOrd="3" destOrd="0" presId="urn:microsoft.com/office/officeart/2005/8/layout/hList1"/>
    <dgm:cxn modelId="{C44EC009-20FD-41AC-AACA-A6780983E759}" type="presParOf" srcId="{B97B1034-19DA-42F0-A70D-5761AE7B45A7}" destId="{F7613740-9128-406B-9219-B19765F4B07E}" srcOrd="4" destOrd="0" presId="urn:microsoft.com/office/officeart/2005/8/layout/hList1"/>
    <dgm:cxn modelId="{C26D0E0D-3C0D-4D30-878F-720F4CBB73C0}" type="presParOf" srcId="{F7613740-9128-406B-9219-B19765F4B07E}" destId="{38BF1BA0-65A9-409B-BCF3-F4A5623BFB3B}" srcOrd="0" destOrd="0" presId="urn:microsoft.com/office/officeart/2005/8/layout/hList1"/>
    <dgm:cxn modelId="{D55F3468-2659-4AE7-82C9-FEA942B7645A}" type="presParOf" srcId="{F7613740-9128-406B-9219-B19765F4B07E}" destId="{5C98835D-DA02-4A44-A96A-EB49D48FDD5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D4401D-9EA0-4B14-9866-B62A155FA533}"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060E49FD-CC38-49DA-B675-A92EAD3ACB93}">
      <dgm:prSet phldrT="[Text]"/>
      <dgm:spPr/>
      <dgm:t>
        <a:bodyPr/>
        <a:lstStyle/>
        <a:p>
          <a:r>
            <a:rPr lang="en-US"/>
            <a:t>PR volume </a:t>
          </a:r>
          <a:r>
            <a:rPr lang="en-US" b="1"/>
            <a:t>increased by </a:t>
          </a:r>
          <a:r>
            <a:rPr lang="en-US" b="1" i="1"/>
            <a:t>25%</a:t>
          </a:r>
          <a:r>
            <a:rPr lang="en-US" b="1"/>
            <a:t> </a:t>
          </a:r>
          <a:r>
            <a:rPr lang="en-US"/>
            <a:t>in 2020 (even after accounting for company’s growth)</a:t>
          </a:r>
          <a:br>
            <a:rPr lang="en-US"/>
          </a:br>
          <a:endParaRPr lang="en-US">
            <a:solidFill>
              <a:schemeClr val="bg1"/>
            </a:solidFill>
          </a:endParaRPr>
        </a:p>
      </dgm:t>
    </dgm:pt>
    <dgm:pt modelId="{910C77CD-616D-4B04-A522-DCEE03E15AA8}" type="parTrans" cxnId="{2ABF761E-79CA-4D2A-BCA3-005E01FDA6F5}">
      <dgm:prSet/>
      <dgm:spPr/>
      <dgm:t>
        <a:bodyPr/>
        <a:lstStyle/>
        <a:p>
          <a:endParaRPr lang="en-US"/>
        </a:p>
      </dgm:t>
    </dgm:pt>
    <dgm:pt modelId="{4BF5E7E6-BDA2-4990-9682-C0EEF87820B5}" type="sibTrans" cxnId="{2ABF761E-79CA-4D2A-BCA3-005E01FDA6F5}">
      <dgm:prSet/>
      <dgm:spPr/>
      <dgm:t>
        <a:bodyPr/>
        <a:lstStyle/>
        <a:p>
          <a:endParaRPr lang="en-US"/>
        </a:p>
      </dgm:t>
    </dgm:pt>
    <dgm:pt modelId="{7645AB4F-37FD-477E-B56B-D87DF28CE818}">
      <dgm:prSet phldrT="[Text]" custT="1"/>
      <dgm:spPr/>
      <dgm:t>
        <a:bodyPr/>
        <a:lstStyle/>
        <a:p>
          <a:r>
            <a:rPr lang="en-US" sz="4100" kern="1200">
              <a:solidFill>
                <a:srgbClr val="000000">
                  <a:hueOff val="0"/>
                  <a:satOff val="0"/>
                  <a:lumOff val="0"/>
                  <a:alphaOff val="0"/>
                </a:srgbClr>
              </a:solidFill>
              <a:latin typeface="Avenir Next LT Pro"/>
              <a:ea typeface="+mn-ea"/>
              <a:cs typeface="+mn-cs"/>
            </a:rPr>
            <a:t>GitHub</a:t>
          </a:r>
          <a:br>
            <a:rPr lang="en-US" sz="1600" b="0" i="0" u="none" strike="noStrike" kern="1200">
              <a:solidFill>
                <a:srgbClr val="FFFFFF"/>
              </a:solidFill>
              <a:effectLst/>
              <a:latin typeface="Segoe UI Light" panose="020B0502040204020203" pitchFamily="34" charset="0"/>
              <a:ea typeface="+mn-ea"/>
              <a:cs typeface="+mn-cs"/>
            </a:rPr>
          </a:br>
          <a:endParaRPr lang="en-US"/>
        </a:p>
      </dgm:t>
    </dgm:pt>
    <dgm:pt modelId="{6ADB716A-DD35-4E56-8769-2575CA8896E8}" type="parTrans" cxnId="{02C82B0E-4FD5-41C8-BFB3-10BB4FC5D85A}">
      <dgm:prSet/>
      <dgm:spPr/>
      <dgm:t>
        <a:bodyPr/>
        <a:lstStyle/>
        <a:p>
          <a:endParaRPr lang="en-US"/>
        </a:p>
      </dgm:t>
    </dgm:pt>
    <dgm:pt modelId="{D9D67545-AD94-48C2-AFB3-F0D65B52DA9A}" type="sibTrans" cxnId="{02C82B0E-4FD5-41C8-BFB3-10BB4FC5D85A}">
      <dgm:prSet/>
      <dgm:spPr/>
      <dgm:t>
        <a:bodyPr/>
        <a:lstStyle/>
        <a:p>
          <a:endParaRPr lang="en-US"/>
        </a:p>
      </dgm:t>
    </dgm:pt>
    <dgm:pt modelId="{B6642C79-9C8C-4253-8095-E7C54E2AD04E}">
      <dgm:prSet phldrT="[Text]"/>
      <dgm:spPr/>
      <dgm:t>
        <a:bodyPr/>
        <a:lstStyle/>
        <a:p>
          <a:r>
            <a:rPr lang="en-US"/>
            <a:t>Microsoft</a:t>
          </a:r>
        </a:p>
      </dgm:t>
    </dgm:pt>
    <dgm:pt modelId="{49E548D7-E0BD-4291-BFD3-CA1B317B0362}" type="sibTrans" cxnId="{393BD553-C96C-47B9-8FF8-00FA8DB86B84}">
      <dgm:prSet/>
      <dgm:spPr/>
      <dgm:t>
        <a:bodyPr/>
        <a:lstStyle/>
        <a:p>
          <a:endParaRPr lang="en-US"/>
        </a:p>
      </dgm:t>
    </dgm:pt>
    <dgm:pt modelId="{CBD1825A-5EC1-4372-BD11-173A4B442AF4}" type="parTrans" cxnId="{393BD553-C96C-47B9-8FF8-00FA8DB86B84}">
      <dgm:prSet/>
      <dgm:spPr/>
      <dgm:t>
        <a:bodyPr/>
        <a:lstStyle/>
        <a:p>
          <a:endParaRPr lang="en-US"/>
        </a:p>
      </dgm:t>
    </dgm:pt>
    <dgm:pt modelId="{8E38BC36-7B1B-45D3-98FF-837BC88A0F2B}">
      <dgm:prSet/>
      <dgm:spPr/>
      <dgm:t>
        <a:bodyPr/>
        <a:lstStyle/>
        <a:p>
          <a:r>
            <a:rPr lang="en-US"/>
            <a:t>PR volume is showing an upward trend month over month in 2020</a:t>
          </a:r>
          <a:br>
            <a:rPr lang="en-US"/>
          </a:br>
          <a:endParaRPr lang="en-US"/>
        </a:p>
      </dgm:t>
    </dgm:pt>
    <dgm:pt modelId="{D99E276B-BB92-4A70-A9CB-11087D7F8EA3}" type="parTrans" cxnId="{225871F2-1D24-4296-B71F-CEA8D87CCF98}">
      <dgm:prSet/>
      <dgm:spPr/>
      <dgm:t>
        <a:bodyPr/>
        <a:lstStyle/>
        <a:p>
          <a:endParaRPr lang="en-US"/>
        </a:p>
      </dgm:t>
    </dgm:pt>
    <dgm:pt modelId="{A40605F9-8923-4E27-8C8E-1A1802FF7C5E}" type="sibTrans" cxnId="{225871F2-1D24-4296-B71F-CEA8D87CCF98}">
      <dgm:prSet/>
      <dgm:spPr/>
      <dgm:t>
        <a:bodyPr/>
        <a:lstStyle/>
        <a:p>
          <a:endParaRPr lang="en-US"/>
        </a:p>
      </dgm:t>
    </dgm:pt>
    <dgm:pt modelId="{FACE7239-2C24-45F2-9737-FE29341EB139}">
      <dgm:prSet/>
      <dgm:spPr/>
      <dgm:t>
        <a:bodyPr/>
        <a:lstStyle/>
        <a:p>
          <a:r>
            <a:rPr lang="en-US"/>
            <a:t>Types of PRs: more bug fixes and new features are created</a:t>
          </a:r>
          <a:br>
            <a:rPr lang="en-US"/>
          </a:br>
          <a:endParaRPr lang="en-US"/>
        </a:p>
      </dgm:t>
    </dgm:pt>
    <dgm:pt modelId="{E2DCC731-7D74-4E3A-9145-154CC221FB7C}" type="parTrans" cxnId="{AEE4BD80-8554-4448-9AF8-D11394ED4A60}">
      <dgm:prSet/>
      <dgm:spPr/>
      <dgm:t>
        <a:bodyPr/>
        <a:lstStyle/>
        <a:p>
          <a:endParaRPr lang="en-US"/>
        </a:p>
      </dgm:t>
    </dgm:pt>
    <dgm:pt modelId="{C1CD3946-4CCA-4606-BBC5-3F095654AA9E}" type="sibTrans" cxnId="{AEE4BD80-8554-4448-9AF8-D11394ED4A60}">
      <dgm:prSet/>
      <dgm:spPr/>
      <dgm:t>
        <a:bodyPr/>
        <a:lstStyle/>
        <a:p>
          <a:endParaRPr lang="en-US"/>
        </a:p>
      </dgm:t>
    </dgm:pt>
    <dgm:pt modelId="{F399F862-3C86-4547-8A3D-6C451B7A39F0}">
      <dgm:prSet/>
      <dgm:spPr/>
      <dgm:t>
        <a:bodyPr/>
        <a:lstStyle/>
        <a:p>
          <a:r>
            <a:rPr lang="en-US"/>
            <a:t>Percentage of code reviews completed is staying consistent</a:t>
          </a:r>
          <a:br>
            <a:rPr lang="en-US"/>
          </a:br>
          <a:endParaRPr lang="en-US"/>
        </a:p>
      </dgm:t>
    </dgm:pt>
    <dgm:pt modelId="{8AED6A37-0832-4906-80D9-BC6FDE013F11}" type="parTrans" cxnId="{933D9CB8-BE7B-4FF6-B909-E0F3A152EAC6}">
      <dgm:prSet/>
      <dgm:spPr/>
      <dgm:t>
        <a:bodyPr/>
        <a:lstStyle/>
        <a:p>
          <a:endParaRPr lang="en-US"/>
        </a:p>
      </dgm:t>
    </dgm:pt>
    <dgm:pt modelId="{CD70F5EA-8AAF-41A8-9495-4A6318CD2397}" type="sibTrans" cxnId="{933D9CB8-BE7B-4FF6-B909-E0F3A152EAC6}">
      <dgm:prSet/>
      <dgm:spPr/>
      <dgm:t>
        <a:bodyPr/>
        <a:lstStyle/>
        <a:p>
          <a:endParaRPr lang="en-US"/>
        </a:p>
      </dgm:t>
    </dgm:pt>
    <dgm:pt modelId="{B959F745-47F9-4C96-9CD0-75B66B442993}">
      <dgm:prSet/>
      <dgm:spPr/>
      <dgm:t>
        <a:bodyPr/>
        <a:lstStyle/>
        <a:p>
          <a:r>
            <a:rPr lang="en-US"/>
            <a:t>Similar growth in activity is seen in across different geographies</a:t>
          </a:r>
        </a:p>
      </dgm:t>
    </dgm:pt>
    <dgm:pt modelId="{F9FA1A6B-B7F6-4DC8-85E0-093067F3DE91}" type="parTrans" cxnId="{3C0E310A-C0EA-457D-BB15-25421C357A9C}">
      <dgm:prSet/>
      <dgm:spPr/>
      <dgm:t>
        <a:bodyPr/>
        <a:lstStyle/>
        <a:p>
          <a:endParaRPr lang="en-US"/>
        </a:p>
      </dgm:t>
    </dgm:pt>
    <dgm:pt modelId="{2E1EB8F2-3A3E-4929-81E3-661AD6D6C97F}" type="sibTrans" cxnId="{3C0E310A-C0EA-457D-BB15-25421C357A9C}">
      <dgm:prSet/>
      <dgm:spPr/>
      <dgm:t>
        <a:bodyPr/>
        <a:lstStyle/>
        <a:p>
          <a:endParaRPr lang="en-US"/>
        </a:p>
      </dgm:t>
    </dgm:pt>
    <dgm:pt modelId="{F3D5E5CD-8672-4145-B55A-B0E57230E047}">
      <dgm:prSet phldrT="[Text]" custT="1"/>
      <dgm:spPr/>
      <dgm:t>
        <a:bodyPr/>
        <a:lstStyle/>
        <a:p>
          <a:pPr marL="228600" lvl="1" indent="-228600" algn="l" defTabSz="933450">
            <a:lnSpc>
              <a:spcPct val="90000"/>
            </a:lnSpc>
            <a:spcBef>
              <a:spcPct val="0"/>
            </a:spcBef>
            <a:spcAft>
              <a:spcPct val="15000"/>
            </a:spcAft>
            <a:buChar char="•"/>
          </a:pPr>
          <a:r>
            <a:rPr lang="en-US" sz="1600" b="0" i="0" u="none" strike="noStrike" kern="1200">
              <a:solidFill>
                <a:srgbClr val="FFFFFF"/>
              </a:solidFill>
              <a:effectLst/>
              <a:latin typeface="Segoe UI Light" panose="020B0502040204020203" pitchFamily="34" charset="0"/>
              <a:ea typeface="+mn-ea"/>
              <a:cs typeface="+mn-cs"/>
            </a:rPr>
            <a:t>Push volume increased in open source and enterprise GitHub projects</a:t>
          </a:r>
          <a:br>
            <a:rPr lang="en-US" sz="1600" b="0" i="0" u="none" strike="noStrike" kern="1200">
              <a:solidFill>
                <a:srgbClr val="FFFFFF"/>
              </a:solidFill>
              <a:effectLst/>
              <a:latin typeface="Segoe UI Light" panose="020B0502040204020203" pitchFamily="34" charset="0"/>
              <a:ea typeface="+mn-ea"/>
              <a:cs typeface="+mn-cs"/>
            </a:rPr>
          </a:br>
          <a:endParaRPr lang="en-US" sz="1600" b="0" i="0" u="none" strike="noStrike" kern="1200">
            <a:solidFill>
              <a:srgbClr val="FFFFFF"/>
            </a:solidFill>
            <a:effectLst/>
            <a:latin typeface="Segoe UI Light" panose="020B0502040204020203" pitchFamily="34" charset="0"/>
            <a:ea typeface="+mn-ea"/>
            <a:cs typeface="+mn-cs"/>
          </a:endParaRPr>
        </a:p>
      </dgm:t>
    </dgm:pt>
    <dgm:pt modelId="{9010052A-2549-4B53-A279-7AB6CFD45FF3}" type="parTrans" cxnId="{2F75B4CD-0318-4BCF-B556-B69D737CBBF5}">
      <dgm:prSet/>
      <dgm:spPr/>
      <dgm:t>
        <a:bodyPr/>
        <a:lstStyle/>
        <a:p>
          <a:endParaRPr lang="en-US"/>
        </a:p>
      </dgm:t>
    </dgm:pt>
    <dgm:pt modelId="{E6E456D7-892D-4014-918C-4E6EA6423DF2}" type="sibTrans" cxnId="{2F75B4CD-0318-4BCF-B556-B69D737CBBF5}">
      <dgm:prSet/>
      <dgm:spPr/>
      <dgm:t>
        <a:bodyPr/>
        <a:lstStyle/>
        <a:p>
          <a:endParaRPr lang="en-US"/>
        </a:p>
      </dgm:t>
    </dgm:pt>
    <dgm:pt modelId="{3ED2078D-CD53-469E-AC6D-396DBEF00985}">
      <dgm:prSet phldrT="[Text]" custT="1"/>
      <dgm:spPr/>
      <dgm:t>
        <a:bodyPr/>
        <a:lstStyle/>
        <a:p>
          <a:pPr marL="228600" lvl="1" indent="-228600" algn="l" defTabSz="933450">
            <a:lnSpc>
              <a:spcPct val="90000"/>
            </a:lnSpc>
            <a:spcBef>
              <a:spcPct val="0"/>
            </a:spcBef>
            <a:spcAft>
              <a:spcPct val="15000"/>
            </a:spcAft>
            <a:buChar char="•"/>
          </a:pPr>
          <a:r>
            <a:rPr lang="en-US" sz="1600" b="0" i="0" u="none" strike="noStrike" kern="1200">
              <a:solidFill>
                <a:srgbClr val="FFFFFF"/>
              </a:solidFill>
              <a:effectLst/>
              <a:latin typeface="Segoe UI Light" panose="020B0502040204020203" pitchFamily="34" charset="0"/>
              <a:ea typeface="+mn-ea"/>
              <a:cs typeface="+mn-cs"/>
            </a:rPr>
            <a:t>New project creation seen an increase</a:t>
          </a:r>
          <a:br>
            <a:rPr lang="en-US" sz="1600" b="0" i="0" u="none" strike="noStrike" kern="1200">
              <a:solidFill>
                <a:srgbClr val="FFFFFF"/>
              </a:solidFill>
              <a:effectLst/>
              <a:latin typeface="Segoe UI Light" panose="020B0502040204020203" pitchFamily="34" charset="0"/>
              <a:ea typeface="+mn-ea"/>
              <a:cs typeface="+mn-cs"/>
            </a:rPr>
          </a:br>
          <a:endParaRPr lang="en-US" sz="1600" b="0" i="0" u="none" strike="noStrike" kern="1200">
            <a:solidFill>
              <a:srgbClr val="FFFFFF"/>
            </a:solidFill>
            <a:effectLst/>
            <a:latin typeface="Segoe UI Light" panose="020B0502040204020203" pitchFamily="34" charset="0"/>
            <a:ea typeface="+mn-ea"/>
            <a:cs typeface="+mn-cs"/>
          </a:endParaRPr>
        </a:p>
      </dgm:t>
    </dgm:pt>
    <dgm:pt modelId="{51CFA074-135A-4D7C-B5C0-8FEBFCA6A4E8}" type="parTrans" cxnId="{516F3CA5-BE6B-4C13-8E08-7481A1C86604}">
      <dgm:prSet/>
      <dgm:spPr/>
      <dgm:t>
        <a:bodyPr/>
        <a:lstStyle/>
        <a:p>
          <a:endParaRPr lang="en-US"/>
        </a:p>
      </dgm:t>
    </dgm:pt>
    <dgm:pt modelId="{DA1599FC-6935-42A5-8424-9EA77B06C1E2}" type="sibTrans" cxnId="{516F3CA5-BE6B-4C13-8E08-7481A1C86604}">
      <dgm:prSet/>
      <dgm:spPr/>
      <dgm:t>
        <a:bodyPr/>
        <a:lstStyle/>
        <a:p>
          <a:endParaRPr lang="en-US"/>
        </a:p>
      </dgm:t>
    </dgm:pt>
    <dgm:pt modelId="{00DE3ECA-74E8-4B13-8B49-7FDFC00E327D}">
      <dgm:prSet phldrT="[Text]" custT="1"/>
      <dgm:spPr/>
      <dgm:t>
        <a:bodyPr/>
        <a:lstStyle/>
        <a:p>
          <a:pPr marL="228600" lvl="1" indent="-228600" algn="l" defTabSz="933450">
            <a:lnSpc>
              <a:spcPct val="90000"/>
            </a:lnSpc>
            <a:spcBef>
              <a:spcPct val="0"/>
            </a:spcBef>
            <a:spcAft>
              <a:spcPct val="15000"/>
            </a:spcAft>
            <a:buChar char="•"/>
          </a:pPr>
          <a:r>
            <a:rPr lang="en-US" sz="1600" b="0" i="0" u="none" strike="noStrike" kern="1200">
              <a:solidFill>
                <a:srgbClr val="FFFFFF"/>
              </a:solidFill>
              <a:effectLst/>
              <a:latin typeface="Segoe UI Light" panose="020B0502040204020203" pitchFamily="34" charset="0"/>
              <a:ea typeface="+mn-ea"/>
              <a:cs typeface="+mn-cs"/>
            </a:rPr>
            <a:t>Workdays are getting stretched (time difference between first and last push)</a:t>
          </a:r>
          <a:br>
            <a:rPr lang="en-US" sz="1600" b="0" i="0" u="none" strike="noStrike" kern="1200">
              <a:solidFill>
                <a:srgbClr val="FFFFFF"/>
              </a:solidFill>
              <a:effectLst/>
              <a:latin typeface="Segoe UI Light" panose="020B0502040204020203" pitchFamily="34" charset="0"/>
              <a:ea typeface="+mn-ea"/>
              <a:cs typeface="+mn-cs"/>
            </a:rPr>
          </a:br>
          <a:endParaRPr lang="en-US" sz="1600" b="0" i="0" u="none" strike="noStrike" kern="1200">
            <a:solidFill>
              <a:srgbClr val="FFFFFF"/>
            </a:solidFill>
            <a:effectLst/>
            <a:latin typeface="Segoe UI Light" panose="020B0502040204020203" pitchFamily="34" charset="0"/>
            <a:ea typeface="+mn-ea"/>
            <a:cs typeface="+mn-cs"/>
          </a:endParaRPr>
        </a:p>
      </dgm:t>
    </dgm:pt>
    <dgm:pt modelId="{DF5ABF1C-E3EB-4E1B-9C64-799BA12BA466}" type="parTrans" cxnId="{C0E59F8B-D228-49C2-A360-81286F199B76}">
      <dgm:prSet/>
      <dgm:spPr/>
      <dgm:t>
        <a:bodyPr/>
        <a:lstStyle/>
        <a:p>
          <a:endParaRPr lang="en-US"/>
        </a:p>
      </dgm:t>
    </dgm:pt>
    <dgm:pt modelId="{074F3F78-F9E0-48B9-8F51-E4A8D4F403E4}" type="sibTrans" cxnId="{C0E59F8B-D228-49C2-A360-81286F199B76}">
      <dgm:prSet/>
      <dgm:spPr/>
      <dgm:t>
        <a:bodyPr/>
        <a:lstStyle/>
        <a:p>
          <a:endParaRPr lang="en-US"/>
        </a:p>
      </dgm:t>
    </dgm:pt>
    <dgm:pt modelId="{54BDFB20-0780-4616-9FC8-FCC29ED505CD}" type="pres">
      <dgm:prSet presAssocID="{FAD4401D-9EA0-4B14-9866-B62A155FA533}" presName="linearFlow" presStyleCnt="0">
        <dgm:presLayoutVars>
          <dgm:dir/>
          <dgm:animLvl val="lvl"/>
          <dgm:resizeHandles/>
        </dgm:presLayoutVars>
      </dgm:prSet>
      <dgm:spPr/>
    </dgm:pt>
    <dgm:pt modelId="{C585ABFB-4F0D-4263-9C46-9EB5FBF78123}" type="pres">
      <dgm:prSet presAssocID="{B6642C79-9C8C-4253-8095-E7C54E2AD04E}" presName="compositeNode" presStyleCnt="0">
        <dgm:presLayoutVars>
          <dgm:bulletEnabled val="1"/>
        </dgm:presLayoutVars>
      </dgm:prSet>
      <dgm:spPr/>
    </dgm:pt>
    <dgm:pt modelId="{9C33B4D5-692B-4C73-90C8-B4FA6D5F1249}" type="pres">
      <dgm:prSet presAssocID="{B6642C79-9C8C-4253-8095-E7C54E2AD04E}" presName="image" presStyleLbl="fgImgPlace1" presStyleIdx="0" presStyleCnt="2" custScaleX="94197" custScaleY="89921" custLinFactNeighborY="-6428"/>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a:noFill/>
        </a:ln>
      </dgm:spPr>
    </dgm:pt>
    <dgm:pt modelId="{C3C66B3F-6156-4857-8568-0CE37309EDD3}" type="pres">
      <dgm:prSet presAssocID="{B6642C79-9C8C-4253-8095-E7C54E2AD04E}" presName="childNode" presStyleLbl="node1" presStyleIdx="0" presStyleCnt="2" custScaleY="103651" custLinFactNeighborX="932" custLinFactNeighborY="-246">
        <dgm:presLayoutVars>
          <dgm:bulletEnabled val="1"/>
        </dgm:presLayoutVars>
      </dgm:prSet>
      <dgm:spPr/>
    </dgm:pt>
    <dgm:pt modelId="{F790B47B-73B5-4F20-BAEA-6F270BDB39F9}" type="pres">
      <dgm:prSet presAssocID="{B6642C79-9C8C-4253-8095-E7C54E2AD04E}" presName="parentNode" presStyleLbl="revTx" presStyleIdx="0" presStyleCnt="2">
        <dgm:presLayoutVars>
          <dgm:chMax val="0"/>
          <dgm:bulletEnabled val="1"/>
        </dgm:presLayoutVars>
      </dgm:prSet>
      <dgm:spPr/>
    </dgm:pt>
    <dgm:pt modelId="{E83409C6-9B49-4CC0-8D29-ED33C77ABCCE}" type="pres">
      <dgm:prSet presAssocID="{49E548D7-E0BD-4291-BFD3-CA1B317B0362}" presName="sibTrans" presStyleCnt="0"/>
      <dgm:spPr/>
    </dgm:pt>
    <dgm:pt modelId="{5C84CA2E-4A8C-4472-A553-05F8FE07D525}" type="pres">
      <dgm:prSet presAssocID="{7645AB4F-37FD-477E-B56B-D87DF28CE818}" presName="compositeNode" presStyleCnt="0">
        <dgm:presLayoutVars>
          <dgm:bulletEnabled val="1"/>
        </dgm:presLayoutVars>
      </dgm:prSet>
      <dgm:spPr/>
    </dgm:pt>
    <dgm:pt modelId="{F0641C2E-09B5-4025-ACA8-F53F7468AD29}" type="pres">
      <dgm:prSet presAssocID="{7645AB4F-37FD-477E-B56B-D87DF28CE818}" presName="image" presStyleLbl="fgImgPlace1" presStyleIdx="1" presStyleCnt="2" custScaleX="85332" custScaleY="82751"/>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a:noFill/>
        </a:ln>
      </dgm:spPr>
    </dgm:pt>
    <dgm:pt modelId="{AD6A0E11-B04C-4354-8685-82B336E76EA8}" type="pres">
      <dgm:prSet presAssocID="{7645AB4F-37FD-477E-B56B-D87DF28CE818}" presName="childNode" presStyleLbl="node1" presStyleIdx="1" presStyleCnt="2" custScaleY="102847" custLinFactNeighborX="0" custLinFactNeighborY="979">
        <dgm:presLayoutVars>
          <dgm:bulletEnabled val="1"/>
        </dgm:presLayoutVars>
      </dgm:prSet>
      <dgm:spPr/>
    </dgm:pt>
    <dgm:pt modelId="{E05025A3-2E3F-436B-AF52-D1785BD0212B}" type="pres">
      <dgm:prSet presAssocID="{7645AB4F-37FD-477E-B56B-D87DF28CE818}" presName="parentNode" presStyleLbl="revTx" presStyleIdx="1" presStyleCnt="2">
        <dgm:presLayoutVars>
          <dgm:chMax val="0"/>
          <dgm:bulletEnabled val="1"/>
        </dgm:presLayoutVars>
      </dgm:prSet>
      <dgm:spPr/>
    </dgm:pt>
  </dgm:ptLst>
  <dgm:cxnLst>
    <dgm:cxn modelId="{3C0E310A-C0EA-457D-BB15-25421C357A9C}" srcId="{B6642C79-9C8C-4253-8095-E7C54E2AD04E}" destId="{B959F745-47F9-4C96-9CD0-75B66B442993}" srcOrd="4" destOrd="0" parTransId="{F9FA1A6B-B7F6-4DC8-85E0-093067F3DE91}" sibTransId="{2E1EB8F2-3A3E-4929-81E3-661AD6D6C97F}"/>
    <dgm:cxn modelId="{02C82B0E-4FD5-41C8-BFB3-10BB4FC5D85A}" srcId="{FAD4401D-9EA0-4B14-9866-B62A155FA533}" destId="{7645AB4F-37FD-477E-B56B-D87DF28CE818}" srcOrd="1" destOrd="0" parTransId="{6ADB716A-DD35-4E56-8769-2575CA8896E8}" sibTransId="{D9D67545-AD94-48C2-AFB3-F0D65B52DA9A}"/>
    <dgm:cxn modelId="{70C31110-0A0B-4821-822A-7B45C6B30680}" type="presOf" srcId="{B6642C79-9C8C-4253-8095-E7C54E2AD04E}" destId="{F790B47B-73B5-4F20-BAEA-6F270BDB39F9}" srcOrd="0" destOrd="0" presId="urn:microsoft.com/office/officeart/2005/8/layout/hList2"/>
    <dgm:cxn modelId="{2ABF761E-79CA-4D2A-BCA3-005E01FDA6F5}" srcId="{B6642C79-9C8C-4253-8095-E7C54E2AD04E}" destId="{060E49FD-CC38-49DA-B675-A92EAD3ACB93}" srcOrd="0" destOrd="0" parTransId="{910C77CD-616D-4B04-A522-DCEE03E15AA8}" sibTransId="{4BF5E7E6-BDA2-4990-9682-C0EEF87820B5}"/>
    <dgm:cxn modelId="{5ECB7A24-FA32-496C-90F0-201B9D9C2B3F}" type="presOf" srcId="{3ED2078D-CD53-469E-AC6D-396DBEF00985}" destId="{AD6A0E11-B04C-4354-8685-82B336E76EA8}" srcOrd="0" destOrd="2" presId="urn:microsoft.com/office/officeart/2005/8/layout/hList2"/>
    <dgm:cxn modelId="{B2143430-F50C-4042-8B99-1B017FC9750B}" type="presOf" srcId="{060E49FD-CC38-49DA-B675-A92EAD3ACB93}" destId="{C3C66B3F-6156-4857-8568-0CE37309EDD3}" srcOrd="0" destOrd="0" presId="urn:microsoft.com/office/officeart/2005/8/layout/hList2"/>
    <dgm:cxn modelId="{4EBEB53E-A95B-478D-9DE7-E8CA8782B3CA}" type="presOf" srcId="{FAD4401D-9EA0-4B14-9866-B62A155FA533}" destId="{54BDFB20-0780-4616-9FC8-FCC29ED505CD}" srcOrd="0" destOrd="0" presId="urn:microsoft.com/office/officeart/2005/8/layout/hList2"/>
    <dgm:cxn modelId="{56412363-E75D-4EC7-95F3-40871FCEB62D}" type="presOf" srcId="{FACE7239-2C24-45F2-9737-FE29341EB139}" destId="{C3C66B3F-6156-4857-8568-0CE37309EDD3}" srcOrd="0" destOrd="2" presId="urn:microsoft.com/office/officeart/2005/8/layout/hList2"/>
    <dgm:cxn modelId="{1696A566-7F02-4DB0-8D48-5B78D93C2F49}" type="presOf" srcId="{B959F745-47F9-4C96-9CD0-75B66B442993}" destId="{C3C66B3F-6156-4857-8568-0CE37309EDD3}" srcOrd="0" destOrd="4" presId="urn:microsoft.com/office/officeart/2005/8/layout/hList2"/>
    <dgm:cxn modelId="{7FD3A271-4AB1-4F6A-97C7-3A057002F3ED}" type="presOf" srcId="{8E38BC36-7B1B-45D3-98FF-837BC88A0F2B}" destId="{C3C66B3F-6156-4857-8568-0CE37309EDD3}" srcOrd="0" destOrd="1" presId="urn:microsoft.com/office/officeart/2005/8/layout/hList2"/>
    <dgm:cxn modelId="{393BD553-C96C-47B9-8FF8-00FA8DB86B84}" srcId="{FAD4401D-9EA0-4B14-9866-B62A155FA533}" destId="{B6642C79-9C8C-4253-8095-E7C54E2AD04E}" srcOrd="0" destOrd="0" parTransId="{CBD1825A-5EC1-4372-BD11-173A4B442AF4}" sibTransId="{49E548D7-E0BD-4291-BFD3-CA1B317B0362}"/>
    <dgm:cxn modelId="{AEE4BD80-8554-4448-9AF8-D11394ED4A60}" srcId="{B6642C79-9C8C-4253-8095-E7C54E2AD04E}" destId="{FACE7239-2C24-45F2-9737-FE29341EB139}" srcOrd="2" destOrd="0" parTransId="{E2DCC731-7D74-4E3A-9145-154CC221FB7C}" sibTransId="{C1CD3946-4CCA-4606-BBC5-3F095654AA9E}"/>
    <dgm:cxn modelId="{C0E59F8B-D228-49C2-A360-81286F199B76}" srcId="{7645AB4F-37FD-477E-B56B-D87DF28CE818}" destId="{00DE3ECA-74E8-4B13-8B49-7FDFC00E327D}" srcOrd="1" destOrd="0" parTransId="{DF5ABF1C-E3EB-4E1B-9C64-799BA12BA466}" sibTransId="{074F3F78-F9E0-48B9-8F51-E4A8D4F403E4}"/>
    <dgm:cxn modelId="{516F3CA5-BE6B-4C13-8E08-7481A1C86604}" srcId="{7645AB4F-37FD-477E-B56B-D87DF28CE818}" destId="{3ED2078D-CD53-469E-AC6D-396DBEF00985}" srcOrd="2" destOrd="0" parTransId="{51CFA074-135A-4D7C-B5C0-8FEBFCA6A4E8}" sibTransId="{DA1599FC-6935-42A5-8424-9EA77B06C1E2}"/>
    <dgm:cxn modelId="{933D9CB8-BE7B-4FF6-B909-E0F3A152EAC6}" srcId="{B6642C79-9C8C-4253-8095-E7C54E2AD04E}" destId="{F399F862-3C86-4547-8A3D-6C451B7A39F0}" srcOrd="3" destOrd="0" parTransId="{8AED6A37-0832-4906-80D9-BC6FDE013F11}" sibTransId="{CD70F5EA-8AAF-41A8-9495-4A6318CD2397}"/>
    <dgm:cxn modelId="{DE4123BF-F4D1-4C6F-9DB0-8E7C497274B1}" type="presOf" srcId="{F3D5E5CD-8672-4145-B55A-B0E57230E047}" destId="{AD6A0E11-B04C-4354-8685-82B336E76EA8}" srcOrd="0" destOrd="0" presId="urn:microsoft.com/office/officeart/2005/8/layout/hList2"/>
    <dgm:cxn modelId="{322CE5CA-1B0B-43A1-B290-105637A3F2C8}" type="presOf" srcId="{00DE3ECA-74E8-4B13-8B49-7FDFC00E327D}" destId="{AD6A0E11-B04C-4354-8685-82B336E76EA8}" srcOrd="0" destOrd="1" presId="urn:microsoft.com/office/officeart/2005/8/layout/hList2"/>
    <dgm:cxn modelId="{2F75B4CD-0318-4BCF-B556-B69D737CBBF5}" srcId="{7645AB4F-37FD-477E-B56B-D87DF28CE818}" destId="{F3D5E5CD-8672-4145-B55A-B0E57230E047}" srcOrd="0" destOrd="0" parTransId="{9010052A-2549-4B53-A279-7AB6CFD45FF3}" sibTransId="{E6E456D7-892D-4014-918C-4E6EA6423DF2}"/>
    <dgm:cxn modelId="{F7481BD1-16AA-44D7-AAD0-6A1937ED25F5}" type="presOf" srcId="{7645AB4F-37FD-477E-B56B-D87DF28CE818}" destId="{E05025A3-2E3F-436B-AF52-D1785BD0212B}" srcOrd="0" destOrd="0" presId="urn:microsoft.com/office/officeart/2005/8/layout/hList2"/>
    <dgm:cxn modelId="{225871F2-1D24-4296-B71F-CEA8D87CCF98}" srcId="{B6642C79-9C8C-4253-8095-E7C54E2AD04E}" destId="{8E38BC36-7B1B-45D3-98FF-837BC88A0F2B}" srcOrd="1" destOrd="0" parTransId="{D99E276B-BB92-4A70-A9CB-11087D7F8EA3}" sibTransId="{A40605F9-8923-4E27-8C8E-1A1802FF7C5E}"/>
    <dgm:cxn modelId="{F819FFF8-E431-4DBA-A948-27407C96E938}" type="presOf" srcId="{F399F862-3C86-4547-8A3D-6C451B7A39F0}" destId="{C3C66B3F-6156-4857-8568-0CE37309EDD3}" srcOrd="0" destOrd="3" presId="urn:microsoft.com/office/officeart/2005/8/layout/hList2"/>
    <dgm:cxn modelId="{97C36824-5605-474E-9279-0EFEA2DA092F}" type="presParOf" srcId="{54BDFB20-0780-4616-9FC8-FCC29ED505CD}" destId="{C585ABFB-4F0D-4263-9C46-9EB5FBF78123}" srcOrd="0" destOrd="0" presId="urn:microsoft.com/office/officeart/2005/8/layout/hList2"/>
    <dgm:cxn modelId="{54D991F4-C42A-47F1-972F-F657771B0631}" type="presParOf" srcId="{C585ABFB-4F0D-4263-9C46-9EB5FBF78123}" destId="{9C33B4D5-692B-4C73-90C8-B4FA6D5F1249}" srcOrd="0" destOrd="0" presId="urn:microsoft.com/office/officeart/2005/8/layout/hList2"/>
    <dgm:cxn modelId="{717E8E82-4C59-45D9-8BEF-C5A97612EB0A}" type="presParOf" srcId="{C585ABFB-4F0D-4263-9C46-9EB5FBF78123}" destId="{C3C66B3F-6156-4857-8568-0CE37309EDD3}" srcOrd="1" destOrd="0" presId="urn:microsoft.com/office/officeart/2005/8/layout/hList2"/>
    <dgm:cxn modelId="{36317332-1180-4AA5-AA37-1E0DC5C698F1}" type="presParOf" srcId="{C585ABFB-4F0D-4263-9C46-9EB5FBF78123}" destId="{F790B47B-73B5-4F20-BAEA-6F270BDB39F9}" srcOrd="2" destOrd="0" presId="urn:microsoft.com/office/officeart/2005/8/layout/hList2"/>
    <dgm:cxn modelId="{D4C41996-2A46-4307-96C7-F02364CD9ED0}" type="presParOf" srcId="{54BDFB20-0780-4616-9FC8-FCC29ED505CD}" destId="{E83409C6-9B49-4CC0-8D29-ED33C77ABCCE}" srcOrd="1" destOrd="0" presId="urn:microsoft.com/office/officeart/2005/8/layout/hList2"/>
    <dgm:cxn modelId="{34500975-0735-4D84-9E31-79AC374B9740}" type="presParOf" srcId="{54BDFB20-0780-4616-9FC8-FCC29ED505CD}" destId="{5C84CA2E-4A8C-4472-A553-05F8FE07D525}" srcOrd="2" destOrd="0" presId="urn:microsoft.com/office/officeart/2005/8/layout/hList2"/>
    <dgm:cxn modelId="{805E9E3A-695A-43F5-B8B6-50880BAF138D}" type="presParOf" srcId="{5C84CA2E-4A8C-4472-A553-05F8FE07D525}" destId="{F0641C2E-09B5-4025-ACA8-F53F7468AD29}" srcOrd="0" destOrd="0" presId="urn:microsoft.com/office/officeart/2005/8/layout/hList2"/>
    <dgm:cxn modelId="{761AE165-EE95-4617-9738-E73666EA4F2C}" type="presParOf" srcId="{5C84CA2E-4A8C-4472-A553-05F8FE07D525}" destId="{AD6A0E11-B04C-4354-8685-82B336E76EA8}" srcOrd="1" destOrd="0" presId="urn:microsoft.com/office/officeart/2005/8/layout/hList2"/>
    <dgm:cxn modelId="{BC06DD60-911F-4266-BE80-7AA57512E268}" type="presParOf" srcId="{5C84CA2E-4A8C-4472-A553-05F8FE07D525}" destId="{E05025A3-2E3F-436B-AF52-D1785BD0212B}"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3C1B87-8414-4860-87FE-63C9F43752B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000CF94-D70F-48F4-ADD2-3837B79FBE6A}">
      <dgm:prSet/>
      <dgm:spPr/>
      <dgm:t>
        <a:bodyPr/>
        <a:lstStyle/>
        <a:p>
          <a:pPr>
            <a:lnSpc>
              <a:spcPct val="100000"/>
            </a:lnSpc>
          </a:pPr>
          <a:r>
            <a:rPr lang="en-US"/>
            <a:t>Social connection and communication were the most cited team culture factors </a:t>
          </a:r>
        </a:p>
      </dgm:t>
    </dgm:pt>
    <dgm:pt modelId="{E45C8230-1766-4583-A4AE-F63A257DD7FD}" type="parTrans" cxnId="{128FB94A-DEE7-4AFA-B162-26190F505E06}">
      <dgm:prSet/>
      <dgm:spPr/>
      <dgm:t>
        <a:bodyPr/>
        <a:lstStyle/>
        <a:p>
          <a:endParaRPr lang="en-US"/>
        </a:p>
      </dgm:t>
    </dgm:pt>
    <dgm:pt modelId="{0BA07956-38F2-4DC9-AB0C-7721E085E0B2}" type="sibTrans" cxnId="{128FB94A-DEE7-4AFA-B162-26190F505E06}">
      <dgm:prSet/>
      <dgm:spPr/>
      <dgm:t>
        <a:bodyPr/>
        <a:lstStyle/>
        <a:p>
          <a:endParaRPr lang="en-US"/>
        </a:p>
      </dgm:t>
    </dgm:pt>
    <dgm:pt modelId="{8842EA8F-C7D1-4ACF-A147-30D50E2E5D7B}">
      <dgm:prSet/>
      <dgm:spPr/>
      <dgm:t>
        <a:bodyPr/>
        <a:lstStyle/>
        <a:p>
          <a:pPr>
            <a:lnSpc>
              <a:spcPct val="100000"/>
            </a:lnSpc>
          </a:pPr>
          <a:r>
            <a:rPr lang="en-US"/>
            <a:t>Lack of ability to brainstorm with colleagues</a:t>
          </a:r>
        </a:p>
      </dgm:t>
    </dgm:pt>
    <dgm:pt modelId="{4FBB11E4-5AD2-4685-B1B0-CBBE755DA5D2}" type="parTrans" cxnId="{A82400EB-D7F8-4F4D-873A-39FE83F3A0F4}">
      <dgm:prSet/>
      <dgm:spPr/>
      <dgm:t>
        <a:bodyPr/>
        <a:lstStyle/>
        <a:p>
          <a:endParaRPr lang="en-US"/>
        </a:p>
      </dgm:t>
    </dgm:pt>
    <dgm:pt modelId="{C3511D84-EA78-478E-8D16-A61005A76B7A}" type="sibTrans" cxnId="{A82400EB-D7F8-4F4D-873A-39FE83F3A0F4}">
      <dgm:prSet/>
      <dgm:spPr/>
      <dgm:t>
        <a:bodyPr/>
        <a:lstStyle/>
        <a:p>
          <a:endParaRPr lang="en-US"/>
        </a:p>
      </dgm:t>
    </dgm:pt>
    <dgm:pt modelId="{084676AE-CF75-4044-A596-AE653E63F449}">
      <dgm:prSet/>
      <dgm:spPr/>
      <dgm:t>
        <a:bodyPr/>
        <a:lstStyle/>
        <a:p>
          <a:pPr>
            <a:lnSpc>
              <a:spcPct val="100000"/>
            </a:lnSpc>
          </a:pPr>
          <a:r>
            <a:rPr lang="en-US"/>
            <a:t>Having less awareness of what colleagues are working on</a:t>
          </a:r>
        </a:p>
      </dgm:t>
    </dgm:pt>
    <dgm:pt modelId="{17AE39BD-3A53-4BC1-9CDD-E275AE03A4C2}" type="parTrans" cxnId="{51FE55C7-22ED-420D-B421-D7075463D25D}">
      <dgm:prSet/>
      <dgm:spPr/>
      <dgm:t>
        <a:bodyPr/>
        <a:lstStyle/>
        <a:p>
          <a:endParaRPr lang="en-US"/>
        </a:p>
      </dgm:t>
    </dgm:pt>
    <dgm:pt modelId="{A1C45001-E0AE-4EC8-BB73-664FA62804CB}" type="sibTrans" cxnId="{51FE55C7-22ED-420D-B421-D7075463D25D}">
      <dgm:prSet/>
      <dgm:spPr/>
      <dgm:t>
        <a:bodyPr/>
        <a:lstStyle/>
        <a:p>
          <a:endParaRPr lang="en-US"/>
        </a:p>
      </dgm:t>
    </dgm:pt>
    <dgm:pt modelId="{4393775C-2808-476B-B289-19F5CA429EA4}">
      <dgm:prSet/>
      <dgm:spPr/>
      <dgm:t>
        <a:bodyPr/>
        <a:lstStyle/>
        <a:p>
          <a:pPr>
            <a:lnSpc>
              <a:spcPct val="100000"/>
            </a:lnSpc>
          </a:pPr>
          <a:r>
            <a:rPr lang="en-US"/>
            <a:t>Having difficulty communicating with colleagues</a:t>
          </a:r>
        </a:p>
      </dgm:t>
    </dgm:pt>
    <dgm:pt modelId="{D7C1BD03-5A18-4C89-8F73-C12632326B28}" type="parTrans" cxnId="{915B5B12-BE0F-4D57-BAA5-DE067E38F322}">
      <dgm:prSet/>
      <dgm:spPr/>
      <dgm:t>
        <a:bodyPr/>
        <a:lstStyle/>
        <a:p>
          <a:endParaRPr lang="en-US"/>
        </a:p>
      </dgm:t>
    </dgm:pt>
    <dgm:pt modelId="{184144F4-93E8-48B6-806D-B2C444A766B5}" type="sibTrans" cxnId="{915B5B12-BE0F-4D57-BAA5-DE067E38F322}">
      <dgm:prSet/>
      <dgm:spPr/>
      <dgm:t>
        <a:bodyPr/>
        <a:lstStyle/>
        <a:p>
          <a:endParaRPr lang="en-US"/>
        </a:p>
      </dgm:t>
    </dgm:pt>
    <dgm:pt modelId="{71305D8C-F2DA-4AA6-B09B-5BD73B4C8F5C}">
      <dgm:prSet/>
      <dgm:spPr/>
      <dgm:t>
        <a:bodyPr/>
        <a:lstStyle/>
        <a:p>
          <a:pPr>
            <a:lnSpc>
              <a:spcPct val="100000"/>
            </a:lnSpc>
          </a:pPr>
          <a:r>
            <a:rPr lang="en-US"/>
            <a:t>Satisfaction with social interaction from social activities</a:t>
          </a:r>
        </a:p>
      </dgm:t>
    </dgm:pt>
    <dgm:pt modelId="{184214EF-210C-4A90-A044-41C47D1E995C}" type="parTrans" cxnId="{E37550E3-7C21-4889-BFC7-5E6C8D4A6551}">
      <dgm:prSet/>
      <dgm:spPr/>
      <dgm:t>
        <a:bodyPr/>
        <a:lstStyle/>
        <a:p>
          <a:endParaRPr lang="en-US"/>
        </a:p>
      </dgm:t>
    </dgm:pt>
    <dgm:pt modelId="{0B84EF47-6EEC-4E63-9A2C-B796CC4362C9}" type="sibTrans" cxnId="{E37550E3-7C21-4889-BFC7-5E6C8D4A6551}">
      <dgm:prSet/>
      <dgm:spPr/>
      <dgm:t>
        <a:bodyPr/>
        <a:lstStyle/>
        <a:p>
          <a:endParaRPr lang="en-US"/>
        </a:p>
      </dgm:t>
    </dgm:pt>
    <dgm:pt modelId="{F7BBD309-DE60-421F-8F32-A376C3145540}" type="pres">
      <dgm:prSet presAssocID="{B73C1B87-8414-4860-87FE-63C9F43752BF}" presName="root" presStyleCnt="0">
        <dgm:presLayoutVars>
          <dgm:dir/>
          <dgm:resizeHandles val="exact"/>
        </dgm:presLayoutVars>
      </dgm:prSet>
      <dgm:spPr/>
    </dgm:pt>
    <dgm:pt modelId="{4F720837-3045-4A79-BBF9-590F8D094777}" type="pres">
      <dgm:prSet presAssocID="{A000CF94-D70F-48F4-ADD2-3837B79FBE6A}" presName="compNode" presStyleCnt="0"/>
      <dgm:spPr/>
    </dgm:pt>
    <dgm:pt modelId="{D82838D2-D80F-493F-A87C-E9D577B0D2BE}" type="pres">
      <dgm:prSet presAssocID="{A000CF94-D70F-48F4-ADD2-3837B79FBE6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at"/>
        </a:ext>
      </dgm:extLst>
    </dgm:pt>
    <dgm:pt modelId="{7F6DA783-EBD4-4983-B3D9-3379197F672B}" type="pres">
      <dgm:prSet presAssocID="{A000CF94-D70F-48F4-ADD2-3837B79FBE6A}" presName="spaceRect" presStyleCnt="0"/>
      <dgm:spPr/>
    </dgm:pt>
    <dgm:pt modelId="{2E3C2949-C35C-4394-822D-10CCE07E7632}" type="pres">
      <dgm:prSet presAssocID="{A000CF94-D70F-48F4-ADD2-3837B79FBE6A}" presName="textRect" presStyleLbl="revTx" presStyleIdx="0" presStyleCnt="5">
        <dgm:presLayoutVars>
          <dgm:chMax val="1"/>
          <dgm:chPref val="1"/>
        </dgm:presLayoutVars>
      </dgm:prSet>
      <dgm:spPr/>
    </dgm:pt>
    <dgm:pt modelId="{B9B4869D-32F5-4922-A6F8-85A3802F9912}" type="pres">
      <dgm:prSet presAssocID="{0BA07956-38F2-4DC9-AB0C-7721E085E0B2}" presName="sibTrans" presStyleCnt="0"/>
      <dgm:spPr/>
    </dgm:pt>
    <dgm:pt modelId="{A2923725-6744-47AE-9C88-05401DC6FF54}" type="pres">
      <dgm:prSet presAssocID="{8842EA8F-C7D1-4ACF-A147-30D50E2E5D7B}" presName="compNode" presStyleCnt="0"/>
      <dgm:spPr/>
    </dgm:pt>
    <dgm:pt modelId="{F072E183-6213-4825-A355-93CF5E4B4F4C}" type="pres">
      <dgm:prSet presAssocID="{8842EA8F-C7D1-4ACF-A147-30D50E2E5D7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Brainstorm"/>
        </a:ext>
      </dgm:extLst>
    </dgm:pt>
    <dgm:pt modelId="{A2E9785A-15A0-48FC-ACE6-1E3E0FDDE11E}" type="pres">
      <dgm:prSet presAssocID="{8842EA8F-C7D1-4ACF-A147-30D50E2E5D7B}" presName="spaceRect" presStyleCnt="0"/>
      <dgm:spPr/>
    </dgm:pt>
    <dgm:pt modelId="{E686ECDE-297D-4070-8E40-33D472F9A4B3}" type="pres">
      <dgm:prSet presAssocID="{8842EA8F-C7D1-4ACF-A147-30D50E2E5D7B}" presName="textRect" presStyleLbl="revTx" presStyleIdx="1" presStyleCnt="5">
        <dgm:presLayoutVars>
          <dgm:chMax val="1"/>
          <dgm:chPref val="1"/>
        </dgm:presLayoutVars>
      </dgm:prSet>
      <dgm:spPr/>
    </dgm:pt>
    <dgm:pt modelId="{4A869787-9664-4F50-9BAD-BBFD89755873}" type="pres">
      <dgm:prSet presAssocID="{C3511D84-EA78-478E-8D16-A61005A76B7A}" presName="sibTrans" presStyleCnt="0"/>
      <dgm:spPr/>
    </dgm:pt>
    <dgm:pt modelId="{B82EEFDD-6DB4-4240-A9D4-BD7111032D10}" type="pres">
      <dgm:prSet presAssocID="{084676AE-CF75-4044-A596-AE653E63F449}" presName="compNode" presStyleCnt="0"/>
      <dgm:spPr/>
    </dgm:pt>
    <dgm:pt modelId="{5D1C979F-A7E4-4ECD-93BD-87EB76E0F42F}" type="pres">
      <dgm:prSet presAssocID="{084676AE-CF75-4044-A596-AE653E63F44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70437F9A-5412-47FB-8D21-5EF96523510B}" type="pres">
      <dgm:prSet presAssocID="{084676AE-CF75-4044-A596-AE653E63F449}" presName="spaceRect" presStyleCnt="0"/>
      <dgm:spPr/>
    </dgm:pt>
    <dgm:pt modelId="{D7C71F0B-55AE-48EB-8F57-2E160A5EDEDD}" type="pres">
      <dgm:prSet presAssocID="{084676AE-CF75-4044-A596-AE653E63F449}" presName="textRect" presStyleLbl="revTx" presStyleIdx="2" presStyleCnt="5">
        <dgm:presLayoutVars>
          <dgm:chMax val="1"/>
          <dgm:chPref val="1"/>
        </dgm:presLayoutVars>
      </dgm:prSet>
      <dgm:spPr/>
    </dgm:pt>
    <dgm:pt modelId="{BB80CE6D-720B-4B8C-B886-AD8037A97A8C}" type="pres">
      <dgm:prSet presAssocID="{A1C45001-E0AE-4EC8-BB73-664FA62804CB}" presName="sibTrans" presStyleCnt="0"/>
      <dgm:spPr/>
    </dgm:pt>
    <dgm:pt modelId="{3163E475-BC45-499A-AB4F-DE4E7A153821}" type="pres">
      <dgm:prSet presAssocID="{4393775C-2808-476B-B289-19F5CA429EA4}" presName="compNode" presStyleCnt="0"/>
      <dgm:spPr/>
    </dgm:pt>
    <dgm:pt modelId="{EC739B5B-B8DD-4627-ACD8-5E6039413802}" type="pres">
      <dgm:prSet presAssocID="{4393775C-2808-476B-B289-19F5CA429EA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ad Face with No Fill"/>
        </a:ext>
      </dgm:extLst>
    </dgm:pt>
    <dgm:pt modelId="{E1ED22A0-88CE-46EB-9BE2-EA272DE56390}" type="pres">
      <dgm:prSet presAssocID="{4393775C-2808-476B-B289-19F5CA429EA4}" presName="spaceRect" presStyleCnt="0"/>
      <dgm:spPr/>
    </dgm:pt>
    <dgm:pt modelId="{2A99DE51-B184-45AC-8635-6160AC931D74}" type="pres">
      <dgm:prSet presAssocID="{4393775C-2808-476B-B289-19F5CA429EA4}" presName="textRect" presStyleLbl="revTx" presStyleIdx="3" presStyleCnt="5">
        <dgm:presLayoutVars>
          <dgm:chMax val="1"/>
          <dgm:chPref val="1"/>
        </dgm:presLayoutVars>
      </dgm:prSet>
      <dgm:spPr/>
    </dgm:pt>
    <dgm:pt modelId="{E58AFD45-E27E-4E01-822F-E72C702D4C79}" type="pres">
      <dgm:prSet presAssocID="{184144F4-93E8-48B6-806D-B2C444A766B5}" presName="sibTrans" presStyleCnt="0"/>
      <dgm:spPr/>
    </dgm:pt>
    <dgm:pt modelId="{D08FD556-73F6-42E4-BBC5-34D88EF00064}" type="pres">
      <dgm:prSet presAssocID="{71305D8C-F2DA-4AA6-B09B-5BD73B4C8F5C}" presName="compNode" presStyleCnt="0"/>
      <dgm:spPr/>
    </dgm:pt>
    <dgm:pt modelId="{2EEADC1E-E09A-4626-B03E-92D7B6BAF23C}" type="pres">
      <dgm:prSet presAssocID="{71305D8C-F2DA-4AA6-B09B-5BD73B4C8F5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roup"/>
        </a:ext>
      </dgm:extLst>
    </dgm:pt>
    <dgm:pt modelId="{C57942F7-D64F-47E9-BDE5-DE4D115C71DC}" type="pres">
      <dgm:prSet presAssocID="{71305D8C-F2DA-4AA6-B09B-5BD73B4C8F5C}" presName="spaceRect" presStyleCnt="0"/>
      <dgm:spPr/>
    </dgm:pt>
    <dgm:pt modelId="{CED17459-6E9D-4E3A-9E1E-4C8FFCF0464C}" type="pres">
      <dgm:prSet presAssocID="{71305D8C-F2DA-4AA6-B09B-5BD73B4C8F5C}" presName="textRect" presStyleLbl="revTx" presStyleIdx="4" presStyleCnt="5">
        <dgm:presLayoutVars>
          <dgm:chMax val="1"/>
          <dgm:chPref val="1"/>
        </dgm:presLayoutVars>
      </dgm:prSet>
      <dgm:spPr/>
    </dgm:pt>
  </dgm:ptLst>
  <dgm:cxnLst>
    <dgm:cxn modelId="{915B5B12-BE0F-4D57-BAA5-DE067E38F322}" srcId="{B73C1B87-8414-4860-87FE-63C9F43752BF}" destId="{4393775C-2808-476B-B289-19F5CA429EA4}" srcOrd="3" destOrd="0" parTransId="{D7C1BD03-5A18-4C89-8F73-C12632326B28}" sibTransId="{184144F4-93E8-48B6-806D-B2C444A766B5}"/>
    <dgm:cxn modelId="{128FB94A-DEE7-4AFA-B162-26190F505E06}" srcId="{B73C1B87-8414-4860-87FE-63C9F43752BF}" destId="{A000CF94-D70F-48F4-ADD2-3837B79FBE6A}" srcOrd="0" destOrd="0" parTransId="{E45C8230-1766-4583-A4AE-F63A257DD7FD}" sibTransId="{0BA07956-38F2-4DC9-AB0C-7721E085E0B2}"/>
    <dgm:cxn modelId="{865BD29E-5DFE-4464-8BB8-A14796A18C21}" type="presOf" srcId="{084676AE-CF75-4044-A596-AE653E63F449}" destId="{D7C71F0B-55AE-48EB-8F57-2E160A5EDEDD}" srcOrd="0" destOrd="0" presId="urn:microsoft.com/office/officeart/2018/2/layout/IconLabelList"/>
    <dgm:cxn modelId="{63372EA6-F906-41C1-9F64-BF8B0DAF7C8E}" type="presOf" srcId="{4393775C-2808-476B-B289-19F5CA429EA4}" destId="{2A99DE51-B184-45AC-8635-6160AC931D74}" srcOrd="0" destOrd="0" presId="urn:microsoft.com/office/officeart/2018/2/layout/IconLabelList"/>
    <dgm:cxn modelId="{6B1E6DBF-E3E5-4472-9A46-DD3E89C68232}" type="presOf" srcId="{8842EA8F-C7D1-4ACF-A147-30D50E2E5D7B}" destId="{E686ECDE-297D-4070-8E40-33D472F9A4B3}" srcOrd="0" destOrd="0" presId="urn:microsoft.com/office/officeart/2018/2/layout/IconLabelList"/>
    <dgm:cxn modelId="{199A27C5-91ED-4E01-BCE7-728FAABAB805}" type="presOf" srcId="{A000CF94-D70F-48F4-ADD2-3837B79FBE6A}" destId="{2E3C2949-C35C-4394-822D-10CCE07E7632}" srcOrd="0" destOrd="0" presId="urn:microsoft.com/office/officeart/2018/2/layout/IconLabelList"/>
    <dgm:cxn modelId="{51FE55C7-22ED-420D-B421-D7075463D25D}" srcId="{B73C1B87-8414-4860-87FE-63C9F43752BF}" destId="{084676AE-CF75-4044-A596-AE653E63F449}" srcOrd="2" destOrd="0" parTransId="{17AE39BD-3A53-4BC1-9CDD-E275AE03A4C2}" sibTransId="{A1C45001-E0AE-4EC8-BB73-664FA62804CB}"/>
    <dgm:cxn modelId="{E37550E3-7C21-4889-BFC7-5E6C8D4A6551}" srcId="{B73C1B87-8414-4860-87FE-63C9F43752BF}" destId="{71305D8C-F2DA-4AA6-B09B-5BD73B4C8F5C}" srcOrd="4" destOrd="0" parTransId="{184214EF-210C-4A90-A044-41C47D1E995C}" sibTransId="{0B84EF47-6EEC-4E63-9A2C-B796CC4362C9}"/>
    <dgm:cxn modelId="{A82400EB-D7F8-4F4D-873A-39FE83F3A0F4}" srcId="{B73C1B87-8414-4860-87FE-63C9F43752BF}" destId="{8842EA8F-C7D1-4ACF-A147-30D50E2E5D7B}" srcOrd="1" destOrd="0" parTransId="{4FBB11E4-5AD2-4685-B1B0-CBBE755DA5D2}" sibTransId="{C3511D84-EA78-478E-8D16-A61005A76B7A}"/>
    <dgm:cxn modelId="{B62154F6-E2B4-4F15-A4EF-4379D59C8331}" type="presOf" srcId="{B73C1B87-8414-4860-87FE-63C9F43752BF}" destId="{F7BBD309-DE60-421F-8F32-A376C3145540}" srcOrd="0" destOrd="0" presId="urn:microsoft.com/office/officeart/2018/2/layout/IconLabelList"/>
    <dgm:cxn modelId="{D6DBD1FC-8AD6-4164-95E4-6E4539425EEA}" type="presOf" srcId="{71305D8C-F2DA-4AA6-B09B-5BD73B4C8F5C}" destId="{CED17459-6E9D-4E3A-9E1E-4C8FFCF0464C}" srcOrd="0" destOrd="0" presId="urn:microsoft.com/office/officeart/2018/2/layout/IconLabelList"/>
    <dgm:cxn modelId="{AE74BB9C-78DE-45A6-97C2-CCB330BFE3DE}" type="presParOf" srcId="{F7BBD309-DE60-421F-8F32-A376C3145540}" destId="{4F720837-3045-4A79-BBF9-590F8D094777}" srcOrd="0" destOrd="0" presId="urn:microsoft.com/office/officeart/2018/2/layout/IconLabelList"/>
    <dgm:cxn modelId="{1BDF1A55-2427-464F-AFCA-30BF8C4F17D6}" type="presParOf" srcId="{4F720837-3045-4A79-BBF9-590F8D094777}" destId="{D82838D2-D80F-493F-A87C-E9D577B0D2BE}" srcOrd="0" destOrd="0" presId="urn:microsoft.com/office/officeart/2018/2/layout/IconLabelList"/>
    <dgm:cxn modelId="{31EFCEBA-1E26-4B93-AD64-20548FB5FEA6}" type="presParOf" srcId="{4F720837-3045-4A79-BBF9-590F8D094777}" destId="{7F6DA783-EBD4-4983-B3D9-3379197F672B}" srcOrd="1" destOrd="0" presId="urn:microsoft.com/office/officeart/2018/2/layout/IconLabelList"/>
    <dgm:cxn modelId="{B537904D-5FAC-44FC-B688-DCC0F2FB1B02}" type="presParOf" srcId="{4F720837-3045-4A79-BBF9-590F8D094777}" destId="{2E3C2949-C35C-4394-822D-10CCE07E7632}" srcOrd="2" destOrd="0" presId="urn:microsoft.com/office/officeart/2018/2/layout/IconLabelList"/>
    <dgm:cxn modelId="{C71C1566-44AF-4014-8C92-664ACC49807C}" type="presParOf" srcId="{F7BBD309-DE60-421F-8F32-A376C3145540}" destId="{B9B4869D-32F5-4922-A6F8-85A3802F9912}" srcOrd="1" destOrd="0" presId="urn:microsoft.com/office/officeart/2018/2/layout/IconLabelList"/>
    <dgm:cxn modelId="{D4895DE8-20BC-400E-AB39-44B93B84030C}" type="presParOf" srcId="{F7BBD309-DE60-421F-8F32-A376C3145540}" destId="{A2923725-6744-47AE-9C88-05401DC6FF54}" srcOrd="2" destOrd="0" presId="urn:microsoft.com/office/officeart/2018/2/layout/IconLabelList"/>
    <dgm:cxn modelId="{2D9EBCEB-D924-4F3A-A1F3-854F073C08E8}" type="presParOf" srcId="{A2923725-6744-47AE-9C88-05401DC6FF54}" destId="{F072E183-6213-4825-A355-93CF5E4B4F4C}" srcOrd="0" destOrd="0" presId="urn:microsoft.com/office/officeart/2018/2/layout/IconLabelList"/>
    <dgm:cxn modelId="{19E29A11-85D6-4D3D-9E58-828D0627115E}" type="presParOf" srcId="{A2923725-6744-47AE-9C88-05401DC6FF54}" destId="{A2E9785A-15A0-48FC-ACE6-1E3E0FDDE11E}" srcOrd="1" destOrd="0" presId="urn:microsoft.com/office/officeart/2018/2/layout/IconLabelList"/>
    <dgm:cxn modelId="{FA143C8A-8ADA-4EE6-8FC7-1F29E977BDB3}" type="presParOf" srcId="{A2923725-6744-47AE-9C88-05401DC6FF54}" destId="{E686ECDE-297D-4070-8E40-33D472F9A4B3}" srcOrd="2" destOrd="0" presId="urn:microsoft.com/office/officeart/2018/2/layout/IconLabelList"/>
    <dgm:cxn modelId="{F938CE2B-8F1E-4F9A-A211-9F2656B0745B}" type="presParOf" srcId="{F7BBD309-DE60-421F-8F32-A376C3145540}" destId="{4A869787-9664-4F50-9BAD-BBFD89755873}" srcOrd="3" destOrd="0" presId="urn:microsoft.com/office/officeart/2018/2/layout/IconLabelList"/>
    <dgm:cxn modelId="{23416C4C-AC79-49A8-84BE-4F353EEE654B}" type="presParOf" srcId="{F7BBD309-DE60-421F-8F32-A376C3145540}" destId="{B82EEFDD-6DB4-4240-A9D4-BD7111032D10}" srcOrd="4" destOrd="0" presId="urn:microsoft.com/office/officeart/2018/2/layout/IconLabelList"/>
    <dgm:cxn modelId="{9B198F72-3F0A-4957-9898-24173D627AEB}" type="presParOf" srcId="{B82EEFDD-6DB4-4240-A9D4-BD7111032D10}" destId="{5D1C979F-A7E4-4ECD-93BD-87EB76E0F42F}" srcOrd="0" destOrd="0" presId="urn:microsoft.com/office/officeart/2018/2/layout/IconLabelList"/>
    <dgm:cxn modelId="{B9029C0A-74EB-44A0-9BB7-51F804F069A1}" type="presParOf" srcId="{B82EEFDD-6DB4-4240-A9D4-BD7111032D10}" destId="{70437F9A-5412-47FB-8D21-5EF96523510B}" srcOrd="1" destOrd="0" presId="urn:microsoft.com/office/officeart/2018/2/layout/IconLabelList"/>
    <dgm:cxn modelId="{5CDA8C0A-E3AC-4E29-B665-B9A902101FA4}" type="presParOf" srcId="{B82EEFDD-6DB4-4240-A9D4-BD7111032D10}" destId="{D7C71F0B-55AE-48EB-8F57-2E160A5EDEDD}" srcOrd="2" destOrd="0" presId="urn:microsoft.com/office/officeart/2018/2/layout/IconLabelList"/>
    <dgm:cxn modelId="{6B007E75-A1EB-4AF0-91F6-2A322952DF47}" type="presParOf" srcId="{F7BBD309-DE60-421F-8F32-A376C3145540}" destId="{BB80CE6D-720B-4B8C-B886-AD8037A97A8C}" srcOrd="5" destOrd="0" presId="urn:microsoft.com/office/officeart/2018/2/layout/IconLabelList"/>
    <dgm:cxn modelId="{D523C261-6E44-41FE-8129-F6634CC53565}" type="presParOf" srcId="{F7BBD309-DE60-421F-8F32-A376C3145540}" destId="{3163E475-BC45-499A-AB4F-DE4E7A153821}" srcOrd="6" destOrd="0" presId="urn:microsoft.com/office/officeart/2018/2/layout/IconLabelList"/>
    <dgm:cxn modelId="{4DCB60D1-3750-4515-A586-C68946BDB6BE}" type="presParOf" srcId="{3163E475-BC45-499A-AB4F-DE4E7A153821}" destId="{EC739B5B-B8DD-4627-ACD8-5E6039413802}" srcOrd="0" destOrd="0" presId="urn:microsoft.com/office/officeart/2018/2/layout/IconLabelList"/>
    <dgm:cxn modelId="{FFB28B9A-9119-47E0-92D7-8B076E6CFC42}" type="presParOf" srcId="{3163E475-BC45-499A-AB4F-DE4E7A153821}" destId="{E1ED22A0-88CE-46EB-9BE2-EA272DE56390}" srcOrd="1" destOrd="0" presId="urn:microsoft.com/office/officeart/2018/2/layout/IconLabelList"/>
    <dgm:cxn modelId="{6AC5D217-267B-4C41-8D4A-751242F6A4A7}" type="presParOf" srcId="{3163E475-BC45-499A-AB4F-DE4E7A153821}" destId="{2A99DE51-B184-45AC-8635-6160AC931D74}" srcOrd="2" destOrd="0" presId="urn:microsoft.com/office/officeart/2018/2/layout/IconLabelList"/>
    <dgm:cxn modelId="{AC442316-E7D9-4FF8-A1BC-ED84FC19648D}" type="presParOf" srcId="{F7BBD309-DE60-421F-8F32-A376C3145540}" destId="{E58AFD45-E27E-4E01-822F-E72C702D4C79}" srcOrd="7" destOrd="0" presId="urn:microsoft.com/office/officeart/2018/2/layout/IconLabelList"/>
    <dgm:cxn modelId="{0CD01284-ACE6-4183-8795-2F713B1EC74D}" type="presParOf" srcId="{F7BBD309-DE60-421F-8F32-A376C3145540}" destId="{D08FD556-73F6-42E4-BBC5-34D88EF00064}" srcOrd="8" destOrd="0" presId="urn:microsoft.com/office/officeart/2018/2/layout/IconLabelList"/>
    <dgm:cxn modelId="{4AFDCF7F-0E8A-4168-8A9B-DFCEE12F080B}" type="presParOf" srcId="{D08FD556-73F6-42E4-BBC5-34D88EF00064}" destId="{2EEADC1E-E09A-4626-B03E-92D7B6BAF23C}" srcOrd="0" destOrd="0" presId="urn:microsoft.com/office/officeart/2018/2/layout/IconLabelList"/>
    <dgm:cxn modelId="{A9AC012E-C0AA-4740-B08A-CB0CA0DF4237}" type="presParOf" srcId="{D08FD556-73F6-42E4-BBC5-34D88EF00064}" destId="{C57942F7-D64F-47E9-BDE5-DE4D115C71DC}" srcOrd="1" destOrd="0" presId="urn:microsoft.com/office/officeart/2018/2/layout/IconLabelList"/>
    <dgm:cxn modelId="{63B6C6F9-DA90-40DA-A334-19303D3B1CCB}" type="presParOf" srcId="{D08FD556-73F6-42E4-BBC5-34D88EF00064}" destId="{CED17459-6E9D-4E3A-9E1E-4C8FFCF0464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27575A-217F-42B9-9E26-037E075CC56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A625D42-4B3C-4134-BA10-54096FBF77E1}">
      <dgm:prSet/>
      <dgm:spPr/>
      <dgm:t>
        <a:bodyPr/>
        <a:lstStyle/>
        <a:p>
          <a:pPr>
            <a:lnSpc>
              <a:spcPct val="100000"/>
            </a:lnSpc>
          </a:pPr>
          <a:r>
            <a:rPr lang="en-US"/>
            <a:t>aka.ms/</a:t>
          </a:r>
          <a:r>
            <a:rPr lang="en-US" err="1"/>
            <a:t>DeveloperActivityReport</a:t>
          </a:r>
          <a:endParaRPr lang="en-US"/>
        </a:p>
      </dgm:t>
    </dgm:pt>
    <dgm:pt modelId="{3690C476-C039-4482-ABCF-EBEEBC715DE6}" type="parTrans" cxnId="{8522C7F9-0A50-486D-8D71-3B1808724745}">
      <dgm:prSet/>
      <dgm:spPr/>
      <dgm:t>
        <a:bodyPr/>
        <a:lstStyle/>
        <a:p>
          <a:endParaRPr lang="en-US"/>
        </a:p>
      </dgm:t>
    </dgm:pt>
    <dgm:pt modelId="{127692F1-1188-4F5E-8589-7811884A7E5F}" type="sibTrans" cxnId="{8522C7F9-0A50-486D-8D71-3B1808724745}">
      <dgm:prSet/>
      <dgm:spPr/>
      <dgm:t>
        <a:bodyPr/>
        <a:lstStyle/>
        <a:p>
          <a:endParaRPr lang="en-US"/>
        </a:p>
      </dgm:t>
    </dgm:pt>
    <dgm:pt modelId="{93701550-AE1D-4F6D-8737-37E69315C88F}">
      <dgm:prSet/>
      <dgm:spPr/>
      <dgm:t>
        <a:bodyPr/>
        <a:lstStyle/>
        <a:p>
          <a:pPr>
            <a:lnSpc>
              <a:spcPct val="100000"/>
            </a:lnSpc>
          </a:pPr>
          <a:r>
            <a:rPr lang="en-US"/>
            <a:t>aka.ms/Octoverse-1</a:t>
          </a:r>
        </a:p>
      </dgm:t>
    </dgm:pt>
    <dgm:pt modelId="{28F829B4-F545-4A4F-B71F-08AD0505A0E2}" type="parTrans" cxnId="{753B523E-ADCD-4D28-A952-EF7517FC748A}">
      <dgm:prSet/>
      <dgm:spPr/>
      <dgm:t>
        <a:bodyPr/>
        <a:lstStyle/>
        <a:p>
          <a:endParaRPr lang="en-US"/>
        </a:p>
      </dgm:t>
    </dgm:pt>
    <dgm:pt modelId="{485653CA-C91D-4960-90B2-07B88CF53C63}" type="sibTrans" cxnId="{753B523E-ADCD-4D28-A952-EF7517FC748A}">
      <dgm:prSet/>
      <dgm:spPr/>
      <dgm:t>
        <a:bodyPr/>
        <a:lstStyle/>
        <a:p>
          <a:endParaRPr lang="en-US"/>
        </a:p>
      </dgm:t>
    </dgm:pt>
    <dgm:pt modelId="{B10EF796-1DA4-4B80-9694-986850FB98C0}">
      <dgm:prSet/>
      <dgm:spPr/>
      <dgm:t>
        <a:bodyPr/>
        <a:lstStyle/>
        <a:p>
          <a:pPr>
            <a:lnSpc>
              <a:spcPct val="100000"/>
            </a:lnSpc>
          </a:pPr>
          <a:r>
            <a:rPr lang="en-US"/>
            <a:t>aka.ms/TaleofTwoCitiesCovid</a:t>
          </a:r>
        </a:p>
      </dgm:t>
    </dgm:pt>
    <dgm:pt modelId="{6AA763D4-0F13-4637-9018-909BC400575D}" type="parTrans" cxnId="{A2008AAF-56E0-4A6D-B898-3F440D160E57}">
      <dgm:prSet/>
      <dgm:spPr/>
      <dgm:t>
        <a:bodyPr/>
        <a:lstStyle/>
        <a:p>
          <a:endParaRPr lang="en-US"/>
        </a:p>
      </dgm:t>
    </dgm:pt>
    <dgm:pt modelId="{0ACC5692-631A-4F0C-A760-25868CF462C0}" type="sibTrans" cxnId="{A2008AAF-56E0-4A6D-B898-3F440D160E57}">
      <dgm:prSet/>
      <dgm:spPr/>
      <dgm:t>
        <a:bodyPr/>
        <a:lstStyle/>
        <a:p>
          <a:endParaRPr lang="en-US"/>
        </a:p>
      </dgm:t>
    </dgm:pt>
    <dgm:pt modelId="{BDF47E41-00B0-4A84-A731-263BA925713B}" type="pres">
      <dgm:prSet presAssocID="{8D27575A-217F-42B9-9E26-037E075CC561}" presName="root" presStyleCnt="0">
        <dgm:presLayoutVars>
          <dgm:dir/>
          <dgm:resizeHandles val="exact"/>
        </dgm:presLayoutVars>
      </dgm:prSet>
      <dgm:spPr/>
    </dgm:pt>
    <dgm:pt modelId="{E610231D-B7DC-4561-993D-466EB498A650}" type="pres">
      <dgm:prSet presAssocID="{4A625D42-4B3C-4134-BA10-54096FBF77E1}" presName="compNode" presStyleCnt="0"/>
      <dgm:spPr/>
    </dgm:pt>
    <dgm:pt modelId="{90BB748F-E450-49F3-A439-C5A98A0820F0}" type="pres">
      <dgm:prSet presAssocID="{4A625D42-4B3C-4134-BA10-54096FBF77E1}" presName="bgRect" presStyleLbl="bgShp" presStyleIdx="0" presStyleCnt="3"/>
      <dgm:spPr/>
    </dgm:pt>
    <dgm:pt modelId="{E7D06F5A-5309-442E-8BB1-861D6CA2982E}" type="pres">
      <dgm:prSet presAssocID="{4A625D42-4B3C-4134-BA10-54096FBF77E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upward trend with solid fill"/>
        </a:ext>
      </dgm:extLst>
    </dgm:pt>
    <dgm:pt modelId="{69635A9B-E37A-4F11-9A71-900ED82E4475}" type="pres">
      <dgm:prSet presAssocID="{4A625D42-4B3C-4134-BA10-54096FBF77E1}" presName="spaceRect" presStyleCnt="0"/>
      <dgm:spPr/>
    </dgm:pt>
    <dgm:pt modelId="{90B8E759-EDC5-4B04-B8DF-C9A7D7BEB5ED}" type="pres">
      <dgm:prSet presAssocID="{4A625D42-4B3C-4134-BA10-54096FBF77E1}" presName="parTx" presStyleLbl="revTx" presStyleIdx="0" presStyleCnt="3">
        <dgm:presLayoutVars>
          <dgm:chMax val="0"/>
          <dgm:chPref val="0"/>
        </dgm:presLayoutVars>
      </dgm:prSet>
      <dgm:spPr/>
    </dgm:pt>
    <dgm:pt modelId="{E0DB596B-FE5E-4D62-B014-A75CA2962A99}" type="pres">
      <dgm:prSet presAssocID="{127692F1-1188-4F5E-8589-7811884A7E5F}" presName="sibTrans" presStyleCnt="0"/>
      <dgm:spPr/>
    </dgm:pt>
    <dgm:pt modelId="{8BE72FD9-A351-42E0-AB6C-5AC6400BF264}" type="pres">
      <dgm:prSet presAssocID="{B10EF796-1DA4-4B80-9694-986850FB98C0}" presName="compNode" presStyleCnt="0"/>
      <dgm:spPr/>
    </dgm:pt>
    <dgm:pt modelId="{1E65A0BC-2FBA-42E7-8807-6651E55A5600}" type="pres">
      <dgm:prSet presAssocID="{B10EF796-1DA4-4B80-9694-986850FB98C0}" presName="bgRect" presStyleLbl="bgShp" presStyleIdx="1" presStyleCnt="3"/>
      <dgm:spPr/>
    </dgm:pt>
    <dgm:pt modelId="{EF3E34DF-75EE-4222-B60C-202BB56BA49B}" type="pres">
      <dgm:prSet presAssocID="{B10EF796-1DA4-4B80-9694-986850FB98C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cument with solid fill"/>
        </a:ext>
      </dgm:extLst>
    </dgm:pt>
    <dgm:pt modelId="{D4174F6A-88B9-4E83-B319-2BECBA1A4BB5}" type="pres">
      <dgm:prSet presAssocID="{B10EF796-1DA4-4B80-9694-986850FB98C0}" presName="spaceRect" presStyleCnt="0"/>
      <dgm:spPr/>
    </dgm:pt>
    <dgm:pt modelId="{4BF70549-B78A-4757-B346-7D0F422C67F2}" type="pres">
      <dgm:prSet presAssocID="{B10EF796-1DA4-4B80-9694-986850FB98C0}" presName="parTx" presStyleLbl="revTx" presStyleIdx="1" presStyleCnt="3">
        <dgm:presLayoutVars>
          <dgm:chMax val="0"/>
          <dgm:chPref val="0"/>
        </dgm:presLayoutVars>
      </dgm:prSet>
      <dgm:spPr/>
    </dgm:pt>
    <dgm:pt modelId="{9489827A-A4D5-459C-A126-327755851389}" type="pres">
      <dgm:prSet presAssocID="{0ACC5692-631A-4F0C-A760-25868CF462C0}" presName="sibTrans" presStyleCnt="0"/>
      <dgm:spPr/>
    </dgm:pt>
    <dgm:pt modelId="{10BAEF51-7D90-43DD-B80E-B5D9D7C7DCEC}" type="pres">
      <dgm:prSet presAssocID="{93701550-AE1D-4F6D-8737-37E69315C88F}" presName="compNode" presStyleCnt="0"/>
      <dgm:spPr/>
    </dgm:pt>
    <dgm:pt modelId="{BF61ECCF-DB08-4803-A8EB-3B986F68F4F7}" type="pres">
      <dgm:prSet presAssocID="{93701550-AE1D-4F6D-8737-37E69315C88F}" presName="bgRect" presStyleLbl="bgShp" presStyleIdx="2" presStyleCnt="3"/>
      <dgm:spPr/>
    </dgm:pt>
    <dgm:pt modelId="{32F00A83-2EC1-474F-9BAB-D7AAD9439141}" type="pres">
      <dgm:prSet presAssocID="{93701550-AE1D-4F6D-8737-37E69315C8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lashlight with solid fill"/>
        </a:ext>
      </dgm:extLst>
    </dgm:pt>
    <dgm:pt modelId="{B8319CA8-3A70-4CF9-8056-BA4FD65C3B6E}" type="pres">
      <dgm:prSet presAssocID="{93701550-AE1D-4F6D-8737-37E69315C88F}" presName="spaceRect" presStyleCnt="0"/>
      <dgm:spPr/>
    </dgm:pt>
    <dgm:pt modelId="{5EF6FCE6-BD53-49C1-82D7-EB8C4962C4E7}" type="pres">
      <dgm:prSet presAssocID="{93701550-AE1D-4F6D-8737-37E69315C88F}" presName="parTx" presStyleLbl="revTx" presStyleIdx="2" presStyleCnt="3">
        <dgm:presLayoutVars>
          <dgm:chMax val="0"/>
          <dgm:chPref val="0"/>
        </dgm:presLayoutVars>
      </dgm:prSet>
      <dgm:spPr/>
    </dgm:pt>
  </dgm:ptLst>
  <dgm:cxnLst>
    <dgm:cxn modelId="{09023511-6B99-4311-9780-A08C643B9FC4}" type="presOf" srcId="{8D27575A-217F-42B9-9E26-037E075CC561}" destId="{BDF47E41-00B0-4A84-A731-263BA925713B}" srcOrd="0" destOrd="0" presId="urn:microsoft.com/office/officeart/2018/2/layout/IconVerticalSolidList"/>
    <dgm:cxn modelId="{753B523E-ADCD-4D28-A952-EF7517FC748A}" srcId="{8D27575A-217F-42B9-9E26-037E075CC561}" destId="{93701550-AE1D-4F6D-8737-37E69315C88F}" srcOrd="2" destOrd="0" parTransId="{28F829B4-F545-4A4F-B71F-08AD0505A0E2}" sibTransId="{485653CA-C91D-4960-90B2-07B88CF53C63}"/>
    <dgm:cxn modelId="{6ADCCA50-D4C5-4558-AA83-2D19C458EBE4}" type="presOf" srcId="{93701550-AE1D-4F6D-8737-37E69315C88F}" destId="{5EF6FCE6-BD53-49C1-82D7-EB8C4962C4E7}" srcOrd="0" destOrd="0" presId="urn:microsoft.com/office/officeart/2018/2/layout/IconVerticalSolidList"/>
    <dgm:cxn modelId="{3F297D85-AFBF-4B05-A63F-15615F0431BF}" type="presOf" srcId="{4A625D42-4B3C-4134-BA10-54096FBF77E1}" destId="{90B8E759-EDC5-4B04-B8DF-C9A7D7BEB5ED}" srcOrd="0" destOrd="0" presId="urn:microsoft.com/office/officeart/2018/2/layout/IconVerticalSolidList"/>
    <dgm:cxn modelId="{4F1DAA9B-FD79-4A37-AD4E-A31310DCE87D}" type="presOf" srcId="{B10EF796-1DA4-4B80-9694-986850FB98C0}" destId="{4BF70549-B78A-4757-B346-7D0F422C67F2}" srcOrd="0" destOrd="0" presId="urn:microsoft.com/office/officeart/2018/2/layout/IconVerticalSolidList"/>
    <dgm:cxn modelId="{A2008AAF-56E0-4A6D-B898-3F440D160E57}" srcId="{8D27575A-217F-42B9-9E26-037E075CC561}" destId="{B10EF796-1DA4-4B80-9694-986850FB98C0}" srcOrd="1" destOrd="0" parTransId="{6AA763D4-0F13-4637-9018-909BC400575D}" sibTransId="{0ACC5692-631A-4F0C-A760-25868CF462C0}"/>
    <dgm:cxn modelId="{8522C7F9-0A50-486D-8D71-3B1808724745}" srcId="{8D27575A-217F-42B9-9E26-037E075CC561}" destId="{4A625D42-4B3C-4134-BA10-54096FBF77E1}" srcOrd="0" destOrd="0" parTransId="{3690C476-C039-4482-ABCF-EBEEBC715DE6}" sibTransId="{127692F1-1188-4F5E-8589-7811884A7E5F}"/>
    <dgm:cxn modelId="{79B7579F-7352-4AC7-8ACD-49DD98BA2651}" type="presParOf" srcId="{BDF47E41-00B0-4A84-A731-263BA925713B}" destId="{E610231D-B7DC-4561-993D-466EB498A650}" srcOrd="0" destOrd="0" presId="urn:microsoft.com/office/officeart/2018/2/layout/IconVerticalSolidList"/>
    <dgm:cxn modelId="{5883AAB8-B39A-4050-AD27-3E35585BEA17}" type="presParOf" srcId="{E610231D-B7DC-4561-993D-466EB498A650}" destId="{90BB748F-E450-49F3-A439-C5A98A0820F0}" srcOrd="0" destOrd="0" presId="urn:microsoft.com/office/officeart/2018/2/layout/IconVerticalSolidList"/>
    <dgm:cxn modelId="{46401916-D401-4846-9B0F-61047C8CFCC2}" type="presParOf" srcId="{E610231D-B7DC-4561-993D-466EB498A650}" destId="{E7D06F5A-5309-442E-8BB1-861D6CA2982E}" srcOrd="1" destOrd="0" presId="urn:microsoft.com/office/officeart/2018/2/layout/IconVerticalSolidList"/>
    <dgm:cxn modelId="{0913C705-A43C-48A1-B570-A93146E7DE65}" type="presParOf" srcId="{E610231D-B7DC-4561-993D-466EB498A650}" destId="{69635A9B-E37A-4F11-9A71-900ED82E4475}" srcOrd="2" destOrd="0" presId="urn:microsoft.com/office/officeart/2018/2/layout/IconVerticalSolidList"/>
    <dgm:cxn modelId="{7CF45682-E301-449D-AA15-5B195A6CE160}" type="presParOf" srcId="{E610231D-B7DC-4561-993D-466EB498A650}" destId="{90B8E759-EDC5-4B04-B8DF-C9A7D7BEB5ED}" srcOrd="3" destOrd="0" presId="urn:microsoft.com/office/officeart/2018/2/layout/IconVerticalSolidList"/>
    <dgm:cxn modelId="{27C5DBFE-3FA4-4AE1-8BB6-E5A21450D870}" type="presParOf" srcId="{BDF47E41-00B0-4A84-A731-263BA925713B}" destId="{E0DB596B-FE5E-4D62-B014-A75CA2962A99}" srcOrd="1" destOrd="0" presId="urn:microsoft.com/office/officeart/2018/2/layout/IconVerticalSolidList"/>
    <dgm:cxn modelId="{330A6C27-2C07-445A-9ACC-B79EE6B0D49C}" type="presParOf" srcId="{BDF47E41-00B0-4A84-A731-263BA925713B}" destId="{8BE72FD9-A351-42E0-AB6C-5AC6400BF264}" srcOrd="2" destOrd="0" presId="urn:microsoft.com/office/officeart/2018/2/layout/IconVerticalSolidList"/>
    <dgm:cxn modelId="{2CE96B57-DBB5-478F-9FE2-12D0EACC11A3}" type="presParOf" srcId="{8BE72FD9-A351-42E0-AB6C-5AC6400BF264}" destId="{1E65A0BC-2FBA-42E7-8807-6651E55A5600}" srcOrd="0" destOrd="0" presId="urn:microsoft.com/office/officeart/2018/2/layout/IconVerticalSolidList"/>
    <dgm:cxn modelId="{1C2454EA-ECCB-4C6A-8BB8-021A3EC56594}" type="presParOf" srcId="{8BE72FD9-A351-42E0-AB6C-5AC6400BF264}" destId="{EF3E34DF-75EE-4222-B60C-202BB56BA49B}" srcOrd="1" destOrd="0" presId="urn:microsoft.com/office/officeart/2018/2/layout/IconVerticalSolidList"/>
    <dgm:cxn modelId="{FE480746-22D8-4F0D-B603-3CFE13E499BC}" type="presParOf" srcId="{8BE72FD9-A351-42E0-AB6C-5AC6400BF264}" destId="{D4174F6A-88B9-4E83-B319-2BECBA1A4BB5}" srcOrd="2" destOrd="0" presId="urn:microsoft.com/office/officeart/2018/2/layout/IconVerticalSolidList"/>
    <dgm:cxn modelId="{57EF7D78-9833-403A-8C1B-97E62068B910}" type="presParOf" srcId="{8BE72FD9-A351-42E0-AB6C-5AC6400BF264}" destId="{4BF70549-B78A-4757-B346-7D0F422C67F2}" srcOrd="3" destOrd="0" presId="urn:microsoft.com/office/officeart/2018/2/layout/IconVerticalSolidList"/>
    <dgm:cxn modelId="{2B3FC9AF-700D-4862-B46F-0B4D6B22943F}" type="presParOf" srcId="{BDF47E41-00B0-4A84-A731-263BA925713B}" destId="{9489827A-A4D5-459C-A126-327755851389}" srcOrd="3" destOrd="0" presId="urn:microsoft.com/office/officeart/2018/2/layout/IconVerticalSolidList"/>
    <dgm:cxn modelId="{2F6AED30-BA54-4FBC-A8C0-1762EBF867A7}" type="presParOf" srcId="{BDF47E41-00B0-4A84-A731-263BA925713B}" destId="{10BAEF51-7D90-43DD-B80E-B5D9D7C7DCEC}" srcOrd="4" destOrd="0" presId="urn:microsoft.com/office/officeart/2018/2/layout/IconVerticalSolidList"/>
    <dgm:cxn modelId="{DEE3D024-5CBB-4938-92F6-7CBFB839CA6A}" type="presParOf" srcId="{10BAEF51-7D90-43DD-B80E-B5D9D7C7DCEC}" destId="{BF61ECCF-DB08-4803-A8EB-3B986F68F4F7}" srcOrd="0" destOrd="0" presId="urn:microsoft.com/office/officeart/2018/2/layout/IconVerticalSolidList"/>
    <dgm:cxn modelId="{C69614A4-A6DA-4203-BD47-0CF05A5F07B2}" type="presParOf" srcId="{10BAEF51-7D90-43DD-B80E-B5D9D7C7DCEC}" destId="{32F00A83-2EC1-474F-9BAB-D7AAD9439141}" srcOrd="1" destOrd="0" presId="urn:microsoft.com/office/officeart/2018/2/layout/IconVerticalSolidList"/>
    <dgm:cxn modelId="{895E3539-D906-4BEB-A720-8680BEE0C903}" type="presParOf" srcId="{10BAEF51-7D90-43DD-B80E-B5D9D7C7DCEC}" destId="{B8319CA8-3A70-4CF9-8056-BA4FD65C3B6E}" srcOrd="2" destOrd="0" presId="urn:microsoft.com/office/officeart/2018/2/layout/IconVerticalSolidList"/>
    <dgm:cxn modelId="{A050AB58-7F09-4C6B-9DE5-A01367AA3B40}" type="presParOf" srcId="{10BAEF51-7D90-43DD-B80E-B5D9D7C7DCEC}" destId="{5EF6FCE6-BD53-49C1-82D7-EB8C4962C4E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2FDF8-3222-4C35-B7F2-B2AB56C293CA}">
      <dsp:nvSpPr>
        <dsp:cNvPr id="0" name=""/>
        <dsp:cNvSpPr/>
      </dsp:nvSpPr>
      <dsp:spPr>
        <a:xfrm>
          <a:off x="4892" y="548621"/>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5422C-FF85-488C-9F16-B61782EB1907}">
      <dsp:nvSpPr>
        <dsp:cNvPr id="0" name=""/>
        <dsp:cNvSpPr/>
      </dsp:nvSpPr>
      <dsp:spPr>
        <a:xfrm>
          <a:off x="310960" y="854688"/>
          <a:ext cx="845328" cy="845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11EF64-2FE0-48AB-9D5C-17F6D8DD38FF}">
      <dsp:nvSpPr>
        <dsp:cNvPr id="0" name=""/>
        <dsp:cNvSpPr/>
      </dsp:nvSpPr>
      <dsp:spPr>
        <a:xfrm>
          <a:off x="1774669" y="548621"/>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"Remote work is surveilled work"</a:t>
          </a:r>
        </a:p>
      </dsp:txBody>
      <dsp:txXfrm>
        <a:off x="1774669" y="548621"/>
        <a:ext cx="3435448" cy="1457463"/>
      </dsp:txXfrm>
    </dsp:sp>
    <dsp:sp modelId="{CC8E603C-B0F6-47D2-8D94-F231E48CD524}">
      <dsp:nvSpPr>
        <dsp:cNvPr id="0" name=""/>
        <dsp:cNvSpPr/>
      </dsp:nvSpPr>
      <dsp:spPr>
        <a:xfrm>
          <a:off x="5808719" y="548621"/>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84367-2E5B-45F1-9BD4-163DABCC336A}">
      <dsp:nvSpPr>
        <dsp:cNvPr id="0" name=""/>
        <dsp:cNvSpPr/>
      </dsp:nvSpPr>
      <dsp:spPr>
        <a:xfrm>
          <a:off x="6114786" y="854688"/>
          <a:ext cx="845328" cy="845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1AF4D1-3AD1-462F-8CE3-69483A280324}">
      <dsp:nvSpPr>
        <dsp:cNvPr id="0" name=""/>
        <dsp:cNvSpPr/>
      </dsp:nvSpPr>
      <dsp:spPr>
        <a:xfrm>
          <a:off x="7578496" y="548621"/>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 need to "look productive" can be counterproductive</a:t>
          </a:r>
        </a:p>
      </dsp:txBody>
      <dsp:txXfrm>
        <a:off x="7578496" y="548621"/>
        <a:ext cx="3435448" cy="1457463"/>
      </dsp:txXfrm>
    </dsp:sp>
    <dsp:sp modelId="{D215E104-DCD0-46C6-989C-4793A400EA5B}">
      <dsp:nvSpPr>
        <dsp:cNvPr id="0" name=""/>
        <dsp:cNvSpPr/>
      </dsp:nvSpPr>
      <dsp:spPr>
        <a:xfrm>
          <a:off x="4892" y="2827853"/>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EDF1A7-DD47-45CD-AC5A-A66287DAA471}">
      <dsp:nvSpPr>
        <dsp:cNvPr id="0" name=""/>
        <dsp:cNvSpPr/>
      </dsp:nvSpPr>
      <dsp:spPr>
        <a:xfrm>
          <a:off x="310960" y="3133920"/>
          <a:ext cx="845328" cy="845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425CAD-018F-4DDA-9490-310575362BAB}">
      <dsp:nvSpPr>
        <dsp:cNvPr id="0" name=""/>
        <dsp:cNvSpPr/>
      </dsp:nvSpPr>
      <dsp:spPr>
        <a:xfrm>
          <a:off x="1774669" y="2827853"/>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Record of questions asked causes anxiety</a:t>
          </a:r>
        </a:p>
      </dsp:txBody>
      <dsp:txXfrm>
        <a:off x="1774669" y="2827853"/>
        <a:ext cx="3435448" cy="1457463"/>
      </dsp:txXfrm>
    </dsp:sp>
    <dsp:sp modelId="{47DC73BD-BB6C-4526-97C3-7DB7658A4796}">
      <dsp:nvSpPr>
        <dsp:cNvPr id="0" name=""/>
        <dsp:cNvSpPr/>
      </dsp:nvSpPr>
      <dsp:spPr>
        <a:xfrm>
          <a:off x="5808719" y="2827853"/>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485F0-D2B7-4829-9FA7-8105F3DC0879}">
      <dsp:nvSpPr>
        <dsp:cNvPr id="0" name=""/>
        <dsp:cNvSpPr/>
      </dsp:nvSpPr>
      <dsp:spPr>
        <a:xfrm>
          <a:off x="6114786" y="3133920"/>
          <a:ext cx="845328" cy="845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DC604B-0EDF-43B1-A1F7-130960C644AB}">
      <dsp:nvSpPr>
        <dsp:cNvPr id="0" name=""/>
        <dsp:cNvSpPr/>
      </dsp:nvSpPr>
      <dsp:spPr>
        <a:xfrm>
          <a:off x="7578496" y="2827853"/>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Privacy issues in multiple sectors, especially education</a:t>
          </a:r>
        </a:p>
      </dsp:txBody>
      <dsp:txXfrm>
        <a:off x="7578496" y="2827853"/>
        <a:ext cx="3435448" cy="14574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73780-E96E-42CB-B1A0-E3D46A814A9F}">
      <dsp:nvSpPr>
        <dsp:cNvPr id="0" name=""/>
        <dsp:cNvSpPr/>
      </dsp:nvSpPr>
      <dsp:spPr>
        <a:xfrm>
          <a:off x="3443" y="398898"/>
          <a:ext cx="3357302" cy="4896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0" kern="1200">
              <a:latin typeface="Segoe UI"/>
              <a:cs typeface="Segoe UI"/>
            </a:rPr>
            <a:t>Trust</a:t>
          </a:r>
        </a:p>
      </dsp:txBody>
      <dsp:txXfrm>
        <a:off x="3443" y="398898"/>
        <a:ext cx="3357302" cy="489600"/>
      </dsp:txXfrm>
    </dsp:sp>
    <dsp:sp modelId="{C71AC55D-ACC1-4B15-A7A1-E539017CAF37}">
      <dsp:nvSpPr>
        <dsp:cNvPr id="0" name=""/>
        <dsp:cNvSpPr/>
      </dsp:nvSpPr>
      <dsp:spPr>
        <a:xfrm>
          <a:off x="3443" y="888499"/>
          <a:ext cx="3357302" cy="35465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b="0" kern="1200">
              <a:latin typeface="Segoe UI"/>
              <a:cs typeface="Segoe UI"/>
            </a:rPr>
            <a:t>Build &amp; maintain trust</a:t>
          </a:r>
        </a:p>
        <a:p>
          <a:pPr marL="342900" lvl="2" indent="-171450" algn="l" defTabSz="755650" rtl="0">
            <a:lnSpc>
              <a:spcPct val="90000"/>
            </a:lnSpc>
            <a:spcBef>
              <a:spcPct val="0"/>
            </a:spcBef>
            <a:spcAft>
              <a:spcPct val="15000"/>
            </a:spcAft>
            <a:buChar char="•"/>
          </a:pPr>
          <a:r>
            <a:rPr lang="en-US" sz="1700" b="0" kern="1200">
              <a:latin typeface="Segoe UI"/>
              <a:cs typeface="Segoe UI"/>
            </a:rPr>
            <a:t>Within teams</a:t>
          </a:r>
        </a:p>
        <a:p>
          <a:pPr marL="342900" lvl="2" indent="-171450" algn="l" defTabSz="755650" rtl="0">
            <a:lnSpc>
              <a:spcPct val="90000"/>
            </a:lnSpc>
            <a:spcBef>
              <a:spcPct val="0"/>
            </a:spcBef>
            <a:spcAft>
              <a:spcPct val="15000"/>
            </a:spcAft>
            <a:buChar char="•"/>
          </a:pPr>
          <a:r>
            <a:rPr lang="en-US" sz="1700" b="0" kern="1200">
              <a:latin typeface="Segoe UI"/>
              <a:cs typeface="Segoe UI"/>
            </a:rPr>
            <a:t>Between teams</a:t>
          </a:r>
        </a:p>
        <a:p>
          <a:pPr marL="342900" lvl="2" indent="-171450" algn="l" defTabSz="755650" rtl="0">
            <a:lnSpc>
              <a:spcPct val="90000"/>
            </a:lnSpc>
            <a:spcBef>
              <a:spcPct val="0"/>
            </a:spcBef>
            <a:spcAft>
              <a:spcPct val="15000"/>
            </a:spcAft>
            <a:buChar char="•"/>
          </a:pPr>
          <a:r>
            <a:rPr lang="en-US" sz="1700" b="0" kern="1200">
              <a:latin typeface="Segoe UI"/>
              <a:cs typeface="Segoe UI"/>
            </a:rPr>
            <a:t>Among teachers &amp; students </a:t>
          </a:r>
        </a:p>
        <a:p>
          <a:pPr marL="342900" lvl="2" indent="-171450" algn="l" defTabSz="755650" rtl="0">
            <a:lnSpc>
              <a:spcPct val="90000"/>
            </a:lnSpc>
            <a:spcBef>
              <a:spcPct val="0"/>
            </a:spcBef>
            <a:spcAft>
              <a:spcPct val="15000"/>
            </a:spcAft>
            <a:buChar char="•"/>
          </a:pPr>
          <a:r>
            <a:rPr lang="en-US" sz="1700" b="0" kern="1200">
              <a:latin typeface="Segoe UI"/>
              <a:cs typeface="Segoe UI"/>
            </a:rPr>
            <a:t>In technology </a:t>
          </a:r>
        </a:p>
        <a:p>
          <a:pPr marL="171450" lvl="1" indent="-171450" algn="l" defTabSz="755650" rtl="0">
            <a:lnSpc>
              <a:spcPct val="90000"/>
            </a:lnSpc>
            <a:spcBef>
              <a:spcPct val="0"/>
            </a:spcBef>
            <a:spcAft>
              <a:spcPct val="15000"/>
            </a:spcAft>
            <a:buChar char="•"/>
          </a:pPr>
          <a:r>
            <a:rPr lang="en-US" sz="1700" b="0" kern="1200">
              <a:latin typeface="Segoe UI"/>
              <a:cs typeface="Segoe UI"/>
            </a:rPr>
            <a:t>To mitigate</a:t>
          </a:r>
        </a:p>
        <a:p>
          <a:pPr marL="342900" lvl="2" indent="-171450" algn="l" defTabSz="755650" rtl="0">
            <a:lnSpc>
              <a:spcPct val="90000"/>
            </a:lnSpc>
            <a:spcBef>
              <a:spcPct val="0"/>
            </a:spcBef>
            <a:spcAft>
              <a:spcPct val="15000"/>
            </a:spcAft>
            <a:buChar char="•"/>
          </a:pPr>
          <a:r>
            <a:rPr lang="en-US" sz="1700" b="0" kern="1200">
              <a:latin typeface="Segoe UI"/>
              <a:cs typeface="Segoe UI"/>
            </a:rPr>
            <a:t>Micromanaging</a:t>
          </a:r>
        </a:p>
        <a:p>
          <a:pPr marL="342900" lvl="2" indent="-171450" algn="l" defTabSz="755650" rtl="0">
            <a:lnSpc>
              <a:spcPct val="90000"/>
            </a:lnSpc>
            <a:spcBef>
              <a:spcPct val="0"/>
            </a:spcBef>
            <a:spcAft>
              <a:spcPct val="15000"/>
            </a:spcAft>
            <a:buChar char="•"/>
          </a:pPr>
          <a:r>
            <a:rPr lang="en-US" sz="1700" b="0" kern="1200">
              <a:latin typeface="Segoe UI"/>
              <a:cs typeface="Segoe UI"/>
            </a:rPr>
            <a:t>Manager overwork</a:t>
          </a:r>
        </a:p>
        <a:p>
          <a:pPr marL="342900" lvl="2" indent="-171450" algn="l" defTabSz="755650" rtl="0">
            <a:lnSpc>
              <a:spcPct val="90000"/>
            </a:lnSpc>
            <a:spcBef>
              <a:spcPct val="0"/>
            </a:spcBef>
            <a:spcAft>
              <a:spcPct val="15000"/>
            </a:spcAft>
            <a:buChar char="•"/>
          </a:pPr>
          <a:r>
            <a:rPr lang="en-US" sz="1700" b="0" kern="1200">
              <a:latin typeface="Segoe UI"/>
              <a:cs typeface="Segoe UI"/>
            </a:rPr>
            <a:t>Appearance of productivity </a:t>
          </a:r>
        </a:p>
        <a:p>
          <a:pPr marL="342900" lvl="2" indent="-171450" algn="l" defTabSz="755650" rtl="0">
            <a:lnSpc>
              <a:spcPct val="90000"/>
            </a:lnSpc>
            <a:spcBef>
              <a:spcPct val="0"/>
            </a:spcBef>
            <a:spcAft>
              <a:spcPct val="15000"/>
            </a:spcAft>
            <a:buChar char="•"/>
          </a:pPr>
          <a:r>
            <a:rPr lang="en-US" sz="1700" b="0" kern="1200">
              <a:latin typeface="Segoe UI"/>
              <a:cs typeface="Segoe UI"/>
            </a:rPr>
            <a:t>Biased treatment</a:t>
          </a:r>
        </a:p>
        <a:p>
          <a:pPr marL="342900" lvl="2" indent="-171450" algn="l" defTabSz="755650" rtl="0">
            <a:lnSpc>
              <a:spcPct val="90000"/>
            </a:lnSpc>
            <a:spcBef>
              <a:spcPct val="0"/>
            </a:spcBef>
            <a:spcAft>
              <a:spcPct val="15000"/>
            </a:spcAft>
            <a:buChar char="•"/>
          </a:pPr>
          <a:r>
            <a:rPr lang="en-US" sz="1700" b="0" kern="1200">
              <a:latin typeface="Segoe UI"/>
              <a:cs typeface="Segoe UI"/>
            </a:rPr>
            <a:t>Lack of information flow</a:t>
          </a:r>
        </a:p>
      </dsp:txBody>
      <dsp:txXfrm>
        <a:off x="3443" y="888499"/>
        <a:ext cx="3357302" cy="3546540"/>
      </dsp:txXfrm>
    </dsp:sp>
    <dsp:sp modelId="{1D098A5E-B84A-4AAC-89DF-D8CF1EBC4B61}">
      <dsp:nvSpPr>
        <dsp:cNvPr id="0" name=""/>
        <dsp:cNvSpPr/>
      </dsp:nvSpPr>
      <dsp:spPr>
        <a:xfrm>
          <a:off x="3830767" y="398898"/>
          <a:ext cx="3357302" cy="4896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0" kern="1200">
              <a:latin typeface="Segoe UI"/>
              <a:cs typeface="Segoe UI"/>
            </a:rPr>
            <a:t>Autonomy</a:t>
          </a:r>
        </a:p>
      </dsp:txBody>
      <dsp:txXfrm>
        <a:off x="3830767" y="398898"/>
        <a:ext cx="3357302" cy="489600"/>
      </dsp:txXfrm>
    </dsp:sp>
    <dsp:sp modelId="{D48C0282-A945-4395-A05E-7DF42C4293B3}">
      <dsp:nvSpPr>
        <dsp:cNvPr id="0" name=""/>
        <dsp:cNvSpPr/>
      </dsp:nvSpPr>
      <dsp:spPr>
        <a:xfrm>
          <a:off x="3830767" y="888499"/>
          <a:ext cx="3357302" cy="35465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b="0" kern="1200">
              <a:latin typeface="Segoe UI"/>
              <a:cs typeface="Segoe UI"/>
            </a:rPr>
            <a:t>More choice is given to the individuals</a:t>
          </a:r>
        </a:p>
        <a:p>
          <a:pPr marL="171450" lvl="1" indent="-171450" algn="l" defTabSz="755650" rtl="0">
            <a:lnSpc>
              <a:spcPct val="90000"/>
            </a:lnSpc>
            <a:spcBef>
              <a:spcPct val="0"/>
            </a:spcBef>
            <a:spcAft>
              <a:spcPct val="15000"/>
            </a:spcAft>
            <a:buChar char="•"/>
          </a:pPr>
          <a:r>
            <a:rPr lang="en-US" sz="1700" kern="1200">
              <a:latin typeface="Segoe UI"/>
              <a:cs typeface="Segoe UI"/>
            </a:rPr>
            <a:t>Can be positive or negative</a:t>
          </a:r>
        </a:p>
        <a:p>
          <a:pPr marL="171450" lvl="1" indent="-171450" algn="l" defTabSz="755650" rtl="0">
            <a:lnSpc>
              <a:spcPct val="90000"/>
            </a:lnSpc>
            <a:spcBef>
              <a:spcPct val="0"/>
            </a:spcBef>
            <a:spcAft>
              <a:spcPct val="15000"/>
            </a:spcAft>
            <a:buChar char="•"/>
          </a:pPr>
          <a:r>
            <a:rPr lang="en-US" sz="1700" kern="1200">
              <a:latin typeface="Segoe UI"/>
              <a:cs typeface="Segoe UI"/>
            </a:rPr>
            <a:t>Impacts areas like:</a:t>
          </a:r>
        </a:p>
        <a:p>
          <a:pPr marL="342900" lvl="2" indent="-171450" algn="l" defTabSz="755650" rtl="0">
            <a:lnSpc>
              <a:spcPct val="90000"/>
            </a:lnSpc>
            <a:spcBef>
              <a:spcPct val="0"/>
            </a:spcBef>
            <a:spcAft>
              <a:spcPct val="15000"/>
            </a:spcAft>
            <a:buChar char="•"/>
          </a:pPr>
          <a:r>
            <a:rPr lang="en-US" sz="1700" b="0" kern="1200">
              <a:latin typeface="Segoe UI"/>
              <a:cs typeface="Segoe UI"/>
            </a:rPr>
            <a:t>Exercise</a:t>
          </a:r>
        </a:p>
        <a:p>
          <a:pPr marL="342900" lvl="2" indent="-171450" algn="l" defTabSz="755650" rtl="0">
            <a:lnSpc>
              <a:spcPct val="90000"/>
            </a:lnSpc>
            <a:spcBef>
              <a:spcPct val="0"/>
            </a:spcBef>
            <a:spcAft>
              <a:spcPct val="15000"/>
            </a:spcAft>
            <a:buChar char="•"/>
          </a:pPr>
          <a:r>
            <a:rPr lang="en-US" sz="1700" b="0" kern="1200">
              <a:latin typeface="Segoe UI"/>
              <a:cs typeface="Segoe UI"/>
            </a:rPr>
            <a:t>Breaks</a:t>
          </a:r>
        </a:p>
        <a:p>
          <a:pPr marL="342900" lvl="2" indent="-171450" algn="l" defTabSz="755650" rtl="0">
            <a:lnSpc>
              <a:spcPct val="90000"/>
            </a:lnSpc>
            <a:spcBef>
              <a:spcPct val="0"/>
            </a:spcBef>
            <a:spcAft>
              <a:spcPct val="15000"/>
            </a:spcAft>
            <a:buChar char="•"/>
          </a:pPr>
          <a:r>
            <a:rPr lang="en-US" sz="1700" b="0" kern="1200">
              <a:latin typeface="Segoe UI"/>
              <a:cs typeface="Segoe UI"/>
            </a:rPr>
            <a:t>Work hours</a:t>
          </a:r>
        </a:p>
        <a:p>
          <a:pPr marL="342900" lvl="2" indent="-171450" algn="l" defTabSz="755650" rtl="0">
            <a:lnSpc>
              <a:spcPct val="90000"/>
            </a:lnSpc>
            <a:spcBef>
              <a:spcPct val="0"/>
            </a:spcBef>
            <a:spcAft>
              <a:spcPct val="15000"/>
            </a:spcAft>
            <a:buChar char="•"/>
          </a:pPr>
          <a:r>
            <a:rPr lang="en-US" sz="1700" kern="1200">
              <a:latin typeface="Segoe UI"/>
              <a:cs typeface="Segoe UI"/>
            </a:rPr>
            <a:t>Work/life balance</a:t>
          </a:r>
        </a:p>
        <a:p>
          <a:pPr marL="342900" lvl="2" indent="-171450" algn="l" defTabSz="755650" rtl="0">
            <a:lnSpc>
              <a:spcPct val="90000"/>
            </a:lnSpc>
            <a:spcBef>
              <a:spcPct val="0"/>
            </a:spcBef>
            <a:spcAft>
              <a:spcPct val="15000"/>
            </a:spcAft>
            <a:buChar char="•"/>
          </a:pPr>
          <a:r>
            <a:rPr lang="en-US" sz="1700" b="0" kern="1200">
              <a:latin typeface="Segoe UI"/>
              <a:cs typeface="Segoe UI"/>
            </a:rPr>
            <a:t>Social interactions</a:t>
          </a:r>
        </a:p>
      </dsp:txBody>
      <dsp:txXfrm>
        <a:off x="3830767" y="888499"/>
        <a:ext cx="3357302" cy="3546540"/>
      </dsp:txXfrm>
    </dsp:sp>
    <dsp:sp modelId="{38BF1BA0-65A9-409B-BCF3-F4A5623BFB3B}">
      <dsp:nvSpPr>
        <dsp:cNvPr id="0" name=""/>
        <dsp:cNvSpPr/>
      </dsp:nvSpPr>
      <dsp:spPr>
        <a:xfrm>
          <a:off x="7658092" y="398898"/>
          <a:ext cx="3357302" cy="4896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en-US" sz="1700" b="0" kern="1200">
              <a:latin typeface="Segoe UI"/>
              <a:cs typeface="Segoe UI"/>
            </a:rPr>
            <a:t>Boundaries</a:t>
          </a:r>
        </a:p>
      </dsp:txBody>
      <dsp:txXfrm>
        <a:off x="7658092" y="398898"/>
        <a:ext cx="3357302" cy="489600"/>
      </dsp:txXfrm>
    </dsp:sp>
    <dsp:sp modelId="{5C98835D-DA02-4A44-A96A-EB49D48FDD5D}">
      <dsp:nvSpPr>
        <dsp:cNvPr id="0" name=""/>
        <dsp:cNvSpPr/>
      </dsp:nvSpPr>
      <dsp:spPr>
        <a:xfrm>
          <a:off x="7658092" y="888499"/>
          <a:ext cx="3357302" cy="35465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b="0" kern="1200">
              <a:latin typeface="Segoe UI"/>
              <a:cs typeface="Segoe UI"/>
            </a:rPr>
            <a:t>Boundaries need to be set and communicated:</a:t>
          </a:r>
        </a:p>
        <a:p>
          <a:pPr marL="342900" lvl="2" indent="-171450" algn="l" defTabSz="755650" rtl="0">
            <a:lnSpc>
              <a:spcPct val="90000"/>
            </a:lnSpc>
            <a:spcBef>
              <a:spcPct val="0"/>
            </a:spcBef>
            <a:spcAft>
              <a:spcPct val="15000"/>
            </a:spcAft>
            <a:buChar char="•"/>
          </a:pPr>
          <a:r>
            <a:rPr lang="en-US" sz="1700" b="0" kern="1200">
              <a:latin typeface="Segoe UI"/>
              <a:cs typeface="Segoe UI"/>
            </a:rPr>
            <a:t>At an individuals level</a:t>
          </a:r>
        </a:p>
        <a:p>
          <a:pPr marL="342900" lvl="2" indent="-171450" algn="l" defTabSz="755650" rtl="0">
            <a:lnSpc>
              <a:spcPct val="90000"/>
            </a:lnSpc>
            <a:spcBef>
              <a:spcPct val="0"/>
            </a:spcBef>
            <a:spcAft>
              <a:spcPct val="15000"/>
            </a:spcAft>
            <a:buChar char="•"/>
          </a:pPr>
          <a:r>
            <a:rPr lang="en-US" sz="1700" b="0" kern="1200">
              <a:latin typeface="Segoe UI"/>
              <a:cs typeface="Segoe UI"/>
            </a:rPr>
            <a:t>At a team level, especially around communication</a:t>
          </a:r>
        </a:p>
        <a:p>
          <a:pPr marL="171450" lvl="1" indent="-171450" algn="l" defTabSz="755650" rtl="0">
            <a:lnSpc>
              <a:spcPct val="90000"/>
            </a:lnSpc>
            <a:spcBef>
              <a:spcPct val="0"/>
            </a:spcBef>
            <a:spcAft>
              <a:spcPct val="15000"/>
            </a:spcAft>
            <a:buChar char="•"/>
          </a:pPr>
          <a:r>
            <a:rPr lang="en-US" sz="1700" b="0" kern="1200">
              <a:latin typeface="Segoe UI"/>
              <a:cs typeface="Segoe UI"/>
            </a:rPr>
            <a:t>Technology can help </a:t>
          </a:r>
          <a:r>
            <a:rPr lang="en-US" sz="1700" b="1" kern="1200">
              <a:latin typeface="Segoe UI"/>
              <a:cs typeface="Segoe UI"/>
            </a:rPr>
            <a:t>enforce boundaries</a:t>
          </a:r>
          <a:r>
            <a:rPr lang="en-US" sz="1700" b="0" kern="1200">
              <a:latin typeface="Segoe UI"/>
              <a:cs typeface="Segoe UI"/>
            </a:rPr>
            <a:t> (e.g. keep meetings on time)</a:t>
          </a:r>
        </a:p>
      </dsp:txBody>
      <dsp:txXfrm>
        <a:off x="7658092" y="888499"/>
        <a:ext cx="3357302" cy="3546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B47B-73B5-4F20-BAEA-6F270BDB39F9}">
      <dsp:nvSpPr>
        <dsp:cNvPr id="0" name=""/>
        <dsp:cNvSpPr/>
      </dsp:nvSpPr>
      <dsp:spPr>
        <a:xfrm rot="16200000">
          <a:off x="-1494473" y="2377867"/>
          <a:ext cx="3662656" cy="57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10489" bIns="0" numCol="1" spcCol="1270" anchor="t" anchorCtr="0">
          <a:noAutofit/>
        </a:bodyPr>
        <a:lstStyle/>
        <a:p>
          <a:pPr marL="0" lvl="0" indent="0" algn="r" defTabSz="1822450">
            <a:lnSpc>
              <a:spcPct val="90000"/>
            </a:lnSpc>
            <a:spcBef>
              <a:spcPct val="0"/>
            </a:spcBef>
            <a:spcAft>
              <a:spcPct val="35000"/>
            </a:spcAft>
            <a:buNone/>
          </a:pPr>
          <a:r>
            <a:rPr lang="en-US" sz="4100" kern="1200"/>
            <a:t>Microsoft</a:t>
          </a:r>
        </a:p>
      </dsp:txBody>
      <dsp:txXfrm>
        <a:off x="-1494473" y="2377867"/>
        <a:ext cx="3662656" cy="578822"/>
      </dsp:txXfrm>
    </dsp:sp>
    <dsp:sp modelId="{C3C66B3F-6156-4857-8568-0CE37309EDD3}">
      <dsp:nvSpPr>
        <dsp:cNvPr id="0" name=""/>
        <dsp:cNvSpPr/>
      </dsp:nvSpPr>
      <dsp:spPr>
        <a:xfrm>
          <a:off x="653137" y="760078"/>
          <a:ext cx="2883150" cy="37963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510489"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a:t>PR volume </a:t>
          </a:r>
          <a:r>
            <a:rPr lang="en-US" sz="1300" b="1" kern="1200"/>
            <a:t>increased by </a:t>
          </a:r>
          <a:r>
            <a:rPr lang="en-US" sz="1300" b="1" i="1" kern="1200"/>
            <a:t>25%</a:t>
          </a:r>
          <a:r>
            <a:rPr lang="en-US" sz="1300" b="1" kern="1200"/>
            <a:t> </a:t>
          </a:r>
          <a:r>
            <a:rPr lang="en-US" sz="1300" kern="1200"/>
            <a:t>in 2020 (even after accounting for company’s growth)</a:t>
          </a:r>
          <a:br>
            <a:rPr lang="en-US" sz="1300" kern="1200"/>
          </a:br>
          <a:endParaRPr lang="en-US" sz="1300" kern="1200">
            <a:solidFill>
              <a:schemeClr val="bg1"/>
            </a:solidFill>
          </a:endParaRPr>
        </a:p>
        <a:p>
          <a:pPr marL="114300" lvl="1" indent="-114300" algn="l" defTabSz="577850">
            <a:lnSpc>
              <a:spcPct val="90000"/>
            </a:lnSpc>
            <a:spcBef>
              <a:spcPct val="0"/>
            </a:spcBef>
            <a:spcAft>
              <a:spcPct val="15000"/>
            </a:spcAft>
            <a:buChar char="•"/>
          </a:pPr>
          <a:r>
            <a:rPr lang="en-US" sz="1300" kern="1200"/>
            <a:t>PR volume is showing an upward trend month over month in 2020</a:t>
          </a:r>
          <a:br>
            <a:rPr lang="en-US" sz="1300" kern="1200"/>
          </a:br>
          <a:endParaRPr lang="en-US" sz="1300" kern="1200"/>
        </a:p>
        <a:p>
          <a:pPr marL="114300" lvl="1" indent="-114300" algn="l" defTabSz="577850">
            <a:lnSpc>
              <a:spcPct val="90000"/>
            </a:lnSpc>
            <a:spcBef>
              <a:spcPct val="0"/>
            </a:spcBef>
            <a:spcAft>
              <a:spcPct val="15000"/>
            </a:spcAft>
            <a:buChar char="•"/>
          </a:pPr>
          <a:r>
            <a:rPr lang="en-US" sz="1300" kern="1200"/>
            <a:t>Types of PRs: more bug fixes and new features are created</a:t>
          </a:r>
          <a:br>
            <a:rPr lang="en-US" sz="1300" kern="1200"/>
          </a:br>
          <a:endParaRPr lang="en-US" sz="1300" kern="1200"/>
        </a:p>
        <a:p>
          <a:pPr marL="114300" lvl="1" indent="-114300" algn="l" defTabSz="577850">
            <a:lnSpc>
              <a:spcPct val="90000"/>
            </a:lnSpc>
            <a:spcBef>
              <a:spcPct val="0"/>
            </a:spcBef>
            <a:spcAft>
              <a:spcPct val="15000"/>
            </a:spcAft>
            <a:buChar char="•"/>
          </a:pPr>
          <a:r>
            <a:rPr lang="en-US" sz="1300" kern="1200"/>
            <a:t>Percentage of code reviews completed is staying consistent</a:t>
          </a:r>
          <a:br>
            <a:rPr lang="en-US" sz="1300" kern="1200"/>
          </a:br>
          <a:endParaRPr lang="en-US" sz="1300" kern="1200"/>
        </a:p>
        <a:p>
          <a:pPr marL="114300" lvl="1" indent="-114300" algn="l" defTabSz="577850">
            <a:lnSpc>
              <a:spcPct val="90000"/>
            </a:lnSpc>
            <a:spcBef>
              <a:spcPct val="0"/>
            </a:spcBef>
            <a:spcAft>
              <a:spcPct val="15000"/>
            </a:spcAft>
            <a:buChar char="•"/>
          </a:pPr>
          <a:r>
            <a:rPr lang="en-US" sz="1300" kern="1200"/>
            <a:t>Similar growth in activity is seen in across different geographies</a:t>
          </a:r>
        </a:p>
      </dsp:txBody>
      <dsp:txXfrm>
        <a:off x="653137" y="760078"/>
        <a:ext cx="2883150" cy="3796379"/>
      </dsp:txXfrm>
    </dsp:sp>
    <dsp:sp modelId="{9C33B4D5-692B-4C73-90C8-B4FA6D5F1249}">
      <dsp:nvSpPr>
        <dsp:cNvPr id="0" name=""/>
        <dsp:cNvSpPr/>
      </dsp:nvSpPr>
      <dsp:spPr>
        <a:xfrm>
          <a:off x="81032" y="55830"/>
          <a:ext cx="1090467" cy="104096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5025A3-2E3F-436B-AF52-D1785BD0212B}">
      <dsp:nvSpPr>
        <dsp:cNvPr id="0" name=""/>
        <dsp:cNvSpPr/>
      </dsp:nvSpPr>
      <dsp:spPr>
        <a:xfrm rot="16200000">
          <a:off x="2706125" y="2336365"/>
          <a:ext cx="3662656" cy="57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10489" bIns="0" numCol="1" spcCol="1270" anchor="t" anchorCtr="0">
          <a:noAutofit/>
        </a:bodyPr>
        <a:lstStyle/>
        <a:p>
          <a:pPr marL="0" lvl="0" indent="0" algn="r" defTabSz="1822450">
            <a:lnSpc>
              <a:spcPct val="90000"/>
            </a:lnSpc>
            <a:spcBef>
              <a:spcPct val="0"/>
            </a:spcBef>
            <a:spcAft>
              <a:spcPct val="35000"/>
            </a:spcAft>
            <a:buNone/>
          </a:pPr>
          <a:r>
            <a:rPr lang="en-US" sz="4100" kern="1200">
              <a:solidFill>
                <a:srgbClr val="000000">
                  <a:hueOff val="0"/>
                  <a:satOff val="0"/>
                  <a:lumOff val="0"/>
                  <a:alphaOff val="0"/>
                </a:srgbClr>
              </a:solidFill>
              <a:latin typeface="Avenir Next LT Pro"/>
              <a:ea typeface="+mn-ea"/>
              <a:cs typeface="+mn-cs"/>
            </a:rPr>
            <a:t>GitHub</a:t>
          </a:r>
          <a:br>
            <a:rPr lang="en-US" sz="1600" b="0" i="0" u="none" strike="noStrike" kern="1200">
              <a:solidFill>
                <a:srgbClr val="FFFFFF"/>
              </a:solidFill>
              <a:effectLst/>
              <a:latin typeface="Segoe UI Light" panose="020B0502040204020203" pitchFamily="34" charset="0"/>
              <a:ea typeface="+mn-ea"/>
              <a:cs typeface="+mn-cs"/>
            </a:rPr>
          </a:br>
          <a:endParaRPr lang="en-US"/>
        </a:p>
      </dsp:txBody>
      <dsp:txXfrm>
        <a:off x="2706125" y="2336365"/>
        <a:ext cx="3662656" cy="578822"/>
      </dsp:txXfrm>
    </dsp:sp>
    <dsp:sp modelId="{AD6A0E11-B04C-4354-8685-82B336E76EA8}">
      <dsp:nvSpPr>
        <dsp:cNvPr id="0" name=""/>
        <dsp:cNvSpPr/>
      </dsp:nvSpPr>
      <dsp:spPr>
        <a:xfrm>
          <a:off x="4826864" y="778168"/>
          <a:ext cx="2883150" cy="3766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510489" rIns="113792" bIns="113792" numCol="1" spcCol="1270" anchor="t" anchorCtr="0">
          <a:noAutofit/>
        </a:bodyPr>
        <a:lstStyle/>
        <a:p>
          <a:pPr marL="228600" lvl="1" indent="-228600" algn="l" defTabSz="933450">
            <a:lnSpc>
              <a:spcPct val="90000"/>
            </a:lnSpc>
            <a:spcBef>
              <a:spcPct val="0"/>
            </a:spcBef>
            <a:spcAft>
              <a:spcPct val="15000"/>
            </a:spcAft>
            <a:buChar char="•"/>
          </a:pPr>
          <a:r>
            <a:rPr lang="en-US" sz="1600" b="0" i="0" u="none" strike="noStrike" kern="1200">
              <a:solidFill>
                <a:srgbClr val="FFFFFF"/>
              </a:solidFill>
              <a:effectLst/>
              <a:latin typeface="Segoe UI Light" panose="020B0502040204020203" pitchFamily="34" charset="0"/>
              <a:ea typeface="+mn-ea"/>
              <a:cs typeface="+mn-cs"/>
            </a:rPr>
            <a:t>Push volume increased in open source and enterprise GitHub projects</a:t>
          </a:r>
          <a:br>
            <a:rPr lang="en-US" sz="1600" b="0" i="0" u="none" strike="noStrike" kern="1200">
              <a:solidFill>
                <a:srgbClr val="FFFFFF"/>
              </a:solidFill>
              <a:effectLst/>
              <a:latin typeface="Segoe UI Light" panose="020B0502040204020203" pitchFamily="34" charset="0"/>
              <a:ea typeface="+mn-ea"/>
              <a:cs typeface="+mn-cs"/>
            </a:rPr>
          </a:br>
          <a:endParaRPr lang="en-US" sz="1600" b="0" i="0" u="none" strike="noStrike" kern="1200">
            <a:solidFill>
              <a:srgbClr val="FFFFFF"/>
            </a:solidFill>
            <a:effectLst/>
            <a:latin typeface="Segoe UI Light" panose="020B0502040204020203" pitchFamily="34" charset="0"/>
            <a:ea typeface="+mn-ea"/>
            <a:cs typeface="+mn-cs"/>
          </a:endParaRPr>
        </a:p>
        <a:p>
          <a:pPr marL="228600" lvl="1" indent="-228600" algn="l" defTabSz="933450">
            <a:lnSpc>
              <a:spcPct val="90000"/>
            </a:lnSpc>
            <a:spcBef>
              <a:spcPct val="0"/>
            </a:spcBef>
            <a:spcAft>
              <a:spcPct val="15000"/>
            </a:spcAft>
            <a:buChar char="•"/>
          </a:pPr>
          <a:r>
            <a:rPr lang="en-US" sz="1600" b="0" i="0" u="none" strike="noStrike" kern="1200">
              <a:solidFill>
                <a:srgbClr val="FFFFFF"/>
              </a:solidFill>
              <a:effectLst/>
              <a:latin typeface="Segoe UI Light" panose="020B0502040204020203" pitchFamily="34" charset="0"/>
              <a:ea typeface="+mn-ea"/>
              <a:cs typeface="+mn-cs"/>
            </a:rPr>
            <a:t>Workdays are getting stretched (time difference between first and last push)</a:t>
          </a:r>
          <a:br>
            <a:rPr lang="en-US" sz="1600" b="0" i="0" u="none" strike="noStrike" kern="1200">
              <a:solidFill>
                <a:srgbClr val="FFFFFF"/>
              </a:solidFill>
              <a:effectLst/>
              <a:latin typeface="Segoe UI Light" panose="020B0502040204020203" pitchFamily="34" charset="0"/>
              <a:ea typeface="+mn-ea"/>
              <a:cs typeface="+mn-cs"/>
            </a:rPr>
          </a:br>
          <a:endParaRPr lang="en-US" sz="1600" b="0" i="0" u="none" strike="noStrike" kern="1200">
            <a:solidFill>
              <a:srgbClr val="FFFFFF"/>
            </a:solidFill>
            <a:effectLst/>
            <a:latin typeface="Segoe UI Light" panose="020B0502040204020203" pitchFamily="34" charset="0"/>
            <a:ea typeface="+mn-ea"/>
            <a:cs typeface="+mn-cs"/>
          </a:endParaRPr>
        </a:p>
        <a:p>
          <a:pPr marL="228600" lvl="1" indent="-228600" algn="l" defTabSz="933450">
            <a:lnSpc>
              <a:spcPct val="90000"/>
            </a:lnSpc>
            <a:spcBef>
              <a:spcPct val="0"/>
            </a:spcBef>
            <a:spcAft>
              <a:spcPct val="15000"/>
            </a:spcAft>
            <a:buChar char="•"/>
          </a:pPr>
          <a:r>
            <a:rPr lang="en-US" sz="1600" b="0" i="0" u="none" strike="noStrike" kern="1200">
              <a:solidFill>
                <a:srgbClr val="FFFFFF"/>
              </a:solidFill>
              <a:effectLst/>
              <a:latin typeface="Segoe UI Light" panose="020B0502040204020203" pitchFamily="34" charset="0"/>
              <a:ea typeface="+mn-ea"/>
              <a:cs typeface="+mn-cs"/>
            </a:rPr>
            <a:t>New project creation seen an increase</a:t>
          </a:r>
          <a:br>
            <a:rPr lang="en-US" sz="1600" b="0" i="0" u="none" strike="noStrike" kern="1200">
              <a:solidFill>
                <a:srgbClr val="FFFFFF"/>
              </a:solidFill>
              <a:effectLst/>
              <a:latin typeface="Segoe UI Light" panose="020B0502040204020203" pitchFamily="34" charset="0"/>
              <a:ea typeface="+mn-ea"/>
              <a:cs typeface="+mn-cs"/>
            </a:rPr>
          </a:br>
          <a:endParaRPr lang="en-US" sz="1600" b="0" i="0" u="none" strike="noStrike" kern="1200">
            <a:solidFill>
              <a:srgbClr val="FFFFFF"/>
            </a:solidFill>
            <a:effectLst/>
            <a:latin typeface="Segoe UI Light" panose="020B0502040204020203" pitchFamily="34" charset="0"/>
            <a:ea typeface="+mn-ea"/>
            <a:cs typeface="+mn-cs"/>
          </a:endParaRPr>
        </a:p>
      </dsp:txBody>
      <dsp:txXfrm>
        <a:off x="4826864" y="778168"/>
        <a:ext cx="2883150" cy="3766931"/>
      </dsp:txXfrm>
    </dsp:sp>
    <dsp:sp modelId="{F0641C2E-09B5-4025-ACA8-F53F7468AD29}">
      <dsp:nvSpPr>
        <dsp:cNvPr id="0" name=""/>
        <dsp:cNvSpPr/>
      </dsp:nvSpPr>
      <dsp:spPr>
        <a:xfrm>
          <a:off x="4332943" y="130244"/>
          <a:ext cx="987841" cy="95796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838D2-D80F-493F-A87C-E9D577B0D2BE}">
      <dsp:nvSpPr>
        <dsp:cNvPr id="0" name=""/>
        <dsp:cNvSpPr/>
      </dsp:nvSpPr>
      <dsp:spPr>
        <a:xfrm>
          <a:off x="748923" y="117697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C2949-C35C-4394-822D-10CCE07E7632}">
      <dsp:nvSpPr>
        <dsp:cNvPr id="0" name=""/>
        <dsp:cNvSpPr/>
      </dsp:nvSpPr>
      <dsp:spPr>
        <a:xfrm>
          <a:off x="253923" y="225715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Social connection and communication were the most cited team culture factors </a:t>
          </a:r>
        </a:p>
      </dsp:txBody>
      <dsp:txXfrm>
        <a:off x="253923" y="2257155"/>
        <a:ext cx="1800000" cy="720000"/>
      </dsp:txXfrm>
    </dsp:sp>
    <dsp:sp modelId="{F072E183-6213-4825-A355-93CF5E4B4F4C}">
      <dsp:nvSpPr>
        <dsp:cNvPr id="0" name=""/>
        <dsp:cNvSpPr/>
      </dsp:nvSpPr>
      <dsp:spPr>
        <a:xfrm>
          <a:off x="2863923" y="117697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86ECDE-297D-4070-8E40-33D472F9A4B3}">
      <dsp:nvSpPr>
        <dsp:cNvPr id="0" name=""/>
        <dsp:cNvSpPr/>
      </dsp:nvSpPr>
      <dsp:spPr>
        <a:xfrm>
          <a:off x="2368923" y="225715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Lack of ability to brainstorm with colleagues</a:t>
          </a:r>
        </a:p>
      </dsp:txBody>
      <dsp:txXfrm>
        <a:off x="2368923" y="2257155"/>
        <a:ext cx="1800000" cy="720000"/>
      </dsp:txXfrm>
    </dsp:sp>
    <dsp:sp modelId="{5D1C979F-A7E4-4ECD-93BD-87EB76E0F42F}">
      <dsp:nvSpPr>
        <dsp:cNvPr id="0" name=""/>
        <dsp:cNvSpPr/>
      </dsp:nvSpPr>
      <dsp:spPr>
        <a:xfrm>
          <a:off x="4978924" y="117697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71F0B-55AE-48EB-8F57-2E160A5EDEDD}">
      <dsp:nvSpPr>
        <dsp:cNvPr id="0" name=""/>
        <dsp:cNvSpPr/>
      </dsp:nvSpPr>
      <dsp:spPr>
        <a:xfrm>
          <a:off x="4483924" y="225715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Having less awareness of what colleagues are working on</a:t>
          </a:r>
        </a:p>
      </dsp:txBody>
      <dsp:txXfrm>
        <a:off x="4483924" y="2257155"/>
        <a:ext cx="1800000" cy="720000"/>
      </dsp:txXfrm>
    </dsp:sp>
    <dsp:sp modelId="{EC739B5B-B8DD-4627-ACD8-5E6039413802}">
      <dsp:nvSpPr>
        <dsp:cNvPr id="0" name=""/>
        <dsp:cNvSpPr/>
      </dsp:nvSpPr>
      <dsp:spPr>
        <a:xfrm>
          <a:off x="7093924" y="1176975"/>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99DE51-B184-45AC-8635-6160AC931D74}">
      <dsp:nvSpPr>
        <dsp:cNvPr id="0" name=""/>
        <dsp:cNvSpPr/>
      </dsp:nvSpPr>
      <dsp:spPr>
        <a:xfrm>
          <a:off x="6598924" y="225715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Having difficulty communicating with colleagues</a:t>
          </a:r>
        </a:p>
      </dsp:txBody>
      <dsp:txXfrm>
        <a:off x="6598924" y="2257155"/>
        <a:ext cx="1800000" cy="720000"/>
      </dsp:txXfrm>
    </dsp:sp>
    <dsp:sp modelId="{2EEADC1E-E09A-4626-B03E-92D7B6BAF23C}">
      <dsp:nvSpPr>
        <dsp:cNvPr id="0" name=""/>
        <dsp:cNvSpPr/>
      </dsp:nvSpPr>
      <dsp:spPr>
        <a:xfrm>
          <a:off x="9208924" y="117697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17459-6E9D-4E3A-9E1E-4C8FFCF0464C}">
      <dsp:nvSpPr>
        <dsp:cNvPr id="0" name=""/>
        <dsp:cNvSpPr/>
      </dsp:nvSpPr>
      <dsp:spPr>
        <a:xfrm>
          <a:off x="8713924" y="225715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Satisfaction with social interaction from social activities</a:t>
          </a:r>
        </a:p>
      </dsp:txBody>
      <dsp:txXfrm>
        <a:off x="8713924" y="2257155"/>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B748F-E450-49F3-A439-C5A98A0820F0}">
      <dsp:nvSpPr>
        <dsp:cNvPr id="0" name=""/>
        <dsp:cNvSpPr/>
      </dsp:nvSpPr>
      <dsp:spPr>
        <a:xfrm>
          <a:off x="0" y="664"/>
          <a:ext cx="6830568" cy="1554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D06F5A-5309-442E-8BB1-861D6CA2982E}">
      <dsp:nvSpPr>
        <dsp:cNvPr id="0" name=""/>
        <dsp:cNvSpPr/>
      </dsp:nvSpPr>
      <dsp:spPr>
        <a:xfrm>
          <a:off x="470115" y="350336"/>
          <a:ext cx="854755" cy="8547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B8E759-EDC5-4B04-B8DF-C9A7D7BEB5ED}">
      <dsp:nvSpPr>
        <dsp:cNvPr id="0" name=""/>
        <dsp:cNvSpPr/>
      </dsp:nvSpPr>
      <dsp:spPr>
        <a:xfrm>
          <a:off x="1794986" y="664"/>
          <a:ext cx="5035581" cy="155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476" tIns="164476" rIns="164476" bIns="164476" numCol="1" spcCol="1270" anchor="ctr" anchorCtr="0">
          <a:noAutofit/>
        </a:bodyPr>
        <a:lstStyle/>
        <a:p>
          <a:pPr marL="0" lvl="0" indent="0" algn="l" defTabSz="1066800">
            <a:lnSpc>
              <a:spcPct val="100000"/>
            </a:lnSpc>
            <a:spcBef>
              <a:spcPct val="0"/>
            </a:spcBef>
            <a:spcAft>
              <a:spcPct val="35000"/>
            </a:spcAft>
            <a:buNone/>
          </a:pPr>
          <a:r>
            <a:rPr lang="en-US" sz="2400" kern="1200"/>
            <a:t>aka.ms/</a:t>
          </a:r>
          <a:r>
            <a:rPr lang="en-US" sz="2400" kern="1200" err="1"/>
            <a:t>DeveloperActivityReport</a:t>
          </a:r>
          <a:endParaRPr lang="en-US" sz="2400" kern="1200"/>
        </a:p>
      </dsp:txBody>
      <dsp:txXfrm>
        <a:off x="1794986" y="664"/>
        <a:ext cx="5035581" cy="1554100"/>
      </dsp:txXfrm>
    </dsp:sp>
    <dsp:sp modelId="{1E65A0BC-2FBA-42E7-8807-6651E55A5600}">
      <dsp:nvSpPr>
        <dsp:cNvPr id="0" name=""/>
        <dsp:cNvSpPr/>
      </dsp:nvSpPr>
      <dsp:spPr>
        <a:xfrm>
          <a:off x="0" y="1943289"/>
          <a:ext cx="6830568" cy="1554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34DF-75EE-4222-B60C-202BB56BA49B}">
      <dsp:nvSpPr>
        <dsp:cNvPr id="0" name=""/>
        <dsp:cNvSpPr/>
      </dsp:nvSpPr>
      <dsp:spPr>
        <a:xfrm>
          <a:off x="470115" y="2292962"/>
          <a:ext cx="854755" cy="8547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F70549-B78A-4757-B346-7D0F422C67F2}">
      <dsp:nvSpPr>
        <dsp:cNvPr id="0" name=""/>
        <dsp:cNvSpPr/>
      </dsp:nvSpPr>
      <dsp:spPr>
        <a:xfrm>
          <a:off x="1794986" y="1943289"/>
          <a:ext cx="5035581" cy="155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476" tIns="164476" rIns="164476" bIns="164476" numCol="1" spcCol="1270" anchor="ctr" anchorCtr="0">
          <a:noAutofit/>
        </a:bodyPr>
        <a:lstStyle/>
        <a:p>
          <a:pPr marL="0" lvl="0" indent="0" algn="l" defTabSz="1066800">
            <a:lnSpc>
              <a:spcPct val="100000"/>
            </a:lnSpc>
            <a:spcBef>
              <a:spcPct val="0"/>
            </a:spcBef>
            <a:spcAft>
              <a:spcPct val="35000"/>
            </a:spcAft>
            <a:buNone/>
          </a:pPr>
          <a:r>
            <a:rPr lang="en-US" sz="2400" kern="1200"/>
            <a:t>aka.ms/TaleofTwoCitiesCovid</a:t>
          </a:r>
        </a:p>
      </dsp:txBody>
      <dsp:txXfrm>
        <a:off x="1794986" y="1943289"/>
        <a:ext cx="5035581" cy="1554100"/>
      </dsp:txXfrm>
    </dsp:sp>
    <dsp:sp modelId="{BF61ECCF-DB08-4803-A8EB-3B986F68F4F7}">
      <dsp:nvSpPr>
        <dsp:cNvPr id="0" name=""/>
        <dsp:cNvSpPr/>
      </dsp:nvSpPr>
      <dsp:spPr>
        <a:xfrm>
          <a:off x="0" y="3885915"/>
          <a:ext cx="6830568" cy="1554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00A83-2EC1-474F-9BAB-D7AAD9439141}">
      <dsp:nvSpPr>
        <dsp:cNvPr id="0" name=""/>
        <dsp:cNvSpPr/>
      </dsp:nvSpPr>
      <dsp:spPr>
        <a:xfrm>
          <a:off x="470115" y="4235587"/>
          <a:ext cx="854755" cy="8547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F6FCE6-BD53-49C1-82D7-EB8C4962C4E7}">
      <dsp:nvSpPr>
        <dsp:cNvPr id="0" name=""/>
        <dsp:cNvSpPr/>
      </dsp:nvSpPr>
      <dsp:spPr>
        <a:xfrm>
          <a:off x="1794986" y="3885915"/>
          <a:ext cx="5035581" cy="155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476" tIns="164476" rIns="164476" bIns="164476" numCol="1" spcCol="1270" anchor="ctr" anchorCtr="0">
          <a:noAutofit/>
        </a:bodyPr>
        <a:lstStyle/>
        <a:p>
          <a:pPr marL="0" lvl="0" indent="0" algn="l" defTabSz="1066800">
            <a:lnSpc>
              <a:spcPct val="100000"/>
            </a:lnSpc>
            <a:spcBef>
              <a:spcPct val="0"/>
            </a:spcBef>
            <a:spcAft>
              <a:spcPct val="35000"/>
            </a:spcAft>
            <a:buNone/>
          </a:pPr>
          <a:r>
            <a:rPr lang="en-US" sz="2400" kern="1200"/>
            <a:t>aka.ms/Octoverse-1</a:t>
          </a:r>
        </a:p>
      </dsp:txBody>
      <dsp:txXfrm>
        <a:off x="1794986" y="3885915"/>
        <a:ext cx="5035581" cy="15541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6963" cy="1709750"/>
          </a:xfrm>
          <a:prstGeom prst="rect">
            <a:avLst/>
          </a:prstGeom>
        </p:spPr>
        <p:txBody>
          <a:bodyPr vert="horz" lIns="172008" tIns="86004" rIns="172008" bIns="86004" rtlCol="0"/>
          <a:lstStyle>
            <a:lvl1pPr algn="l">
              <a:defRPr sz="2300"/>
            </a:lvl1pPr>
          </a:lstStyle>
          <a:p>
            <a:endParaRPr lang="en-US"/>
          </a:p>
        </p:txBody>
      </p:sp>
      <p:sp>
        <p:nvSpPr>
          <p:cNvPr id="3" name="Date Placeholder 2"/>
          <p:cNvSpPr>
            <a:spLocks noGrp="1"/>
          </p:cNvSpPr>
          <p:nvPr>
            <p:ph type="dt" idx="1"/>
          </p:nvPr>
        </p:nvSpPr>
        <p:spPr>
          <a:xfrm>
            <a:off x="5316166" y="0"/>
            <a:ext cx="4066963" cy="1709750"/>
          </a:xfrm>
          <a:prstGeom prst="rect">
            <a:avLst/>
          </a:prstGeom>
        </p:spPr>
        <p:txBody>
          <a:bodyPr vert="horz" lIns="172008" tIns="86004" rIns="172008" bIns="86004" rtlCol="0"/>
          <a:lstStyle>
            <a:lvl1pPr algn="r">
              <a:defRPr sz="2300"/>
            </a:lvl1pPr>
          </a:lstStyle>
          <a:p>
            <a:fld id="{94852AFD-D7F6-432A-AD3B-74F67B02CF9B}" type="datetimeFigureOut">
              <a:rPr lang="en-US" smtClean="0"/>
              <a:t>1/22/2021</a:t>
            </a:fld>
            <a:endParaRPr lang="en-US"/>
          </a:p>
        </p:txBody>
      </p:sp>
      <p:sp>
        <p:nvSpPr>
          <p:cNvPr id="4" name="Slide Image Placeholder 3"/>
          <p:cNvSpPr>
            <a:spLocks noGrp="1" noRot="1" noChangeAspect="1"/>
          </p:cNvSpPr>
          <p:nvPr>
            <p:ph type="sldImg" idx="2"/>
          </p:nvPr>
        </p:nvSpPr>
        <p:spPr>
          <a:xfrm>
            <a:off x="-5530850" y="4259263"/>
            <a:ext cx="20447000" cy="11501437"/>
          </a:xfrm>
          <a:prstGeom prst="rect">
            <a:avLst/>
          </a:prstGeom>
          <a:noFill/>
          <a:ln w="12700">
            <a:solidFill>
              <a:prstClr val="black"/>
            </a:solidFill>
          </a:ln>
        </p:spPr>
        <p:txBody>
          <a:bodyPr vert="horz" lIns="172008" tIns="86004" rIns="172008" bIns="86004" rtlCol="0" anchor="ctr"/>
          <a:lstStyle/>
          <a:p>
            <a:endParaRPr lang="en-US"/>
          </a:p>
        </p:txBody>
      </p:sp>
      <p:sp>
        <p:nvSpPr>
          <p:cNvPr id="5" name="Notes Placeholder 4"/>
          <p:cNvSpPr>
            <a:spLocks noGrp="1"/>
          </p:cNvSpPr>
          <p:nvPr>
            <p:ph type="body" sz="quarter" idx="3"/>
          </p:nvPr>
        </p:nvSpPr>
        <p:spPr>
          <a:xfrm>
            <a:off x="938530" y="16399384"/>
            <a:ext cx="7508240" cy="13417677"/>
          </a:xfrm>
          <a:prstGeom prst="rect">
            <a:avLst/>
          </a:prstGeom>
        </p:spPr>
        <p:txBody>
          <a:bodyPr vert="horz" lIns="172008" tIns="86004" rIns="172008" bIns="8600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32366896"/>
            <a:ext cx="4066963" cy="1709746"/>
          </a:xfrm>
          <a:prstGeom prst="rect">
            <a:avLst/>
          </a:prstGeom>
        </p:spPr>
        <p:txBody>
          <a:bodyPr vert="horz" lIns="172008" tIns="86004" rIns="172008" bIns="86004" rtlCol="0" anchor="b"/>
          <a:lstStyle>
            <a:lvl1pPr algn="l">
              <a:defRPr sz="2300"/>
            </a:lvl1pPr>
          </a:lstStyle>
          <a:p>
            <a:endParaRPr lang="en-US"/>
          </a:p>
        </p:txBody>
      </p:sp>
      <p:sp>
        <p:nvSpPr>
          <p:cNvPr id="7" name="Slide Number Placeholder 6"/>
          <p:cNvSpPr>
            <a:spLocks noGrp="1"/>
          </p:cNvSpPr>
          <p:nvPr>
            <p:ph type="sldNum" sz="quarter" idx="5"/>
          </p:nvPr>
        </p:nvSpPr>
        <p:spPr>
          <a:xfrm>
            <a:off x="5316166" y="32366896"/>
            <a:ext cx="4066963" cy="1709746"/>
          </a:xfrm>
          <a:prstGeom prst="rect">
            <a:avLst/>
          </a:prstGeom>
        </p:spPr>
        <p:txBody>
          <a:bodyPr vert="horz" lIns="172008" tIns="86004" rIns="172008" bIns="86004" rtlCol="0" anchor="b"/>
          <a:lstStyle>
            <a:lvl1pPr algn="r">
              <a:defRPr sz="2300"/>
            </a:lvl1pPr>
          </a:lstStyle>
          <a:p>
            <a:fld id="{6C97E46F-C065-41AF-9452-07DE6B78E69F}" type="slidenum">
              <a:rPr lang="en-US" smtClean="0"/>
              <a:t>‹#›</a:t>
            </a:fld>
            <a:endParaRPr lang="en-US"/>
          </a:p>
        </p:txBody>
      </p:sp>
    </p:spTree>
    <p:extLst>
      <p:ext uri="{BB962C8B-B14F-4D97-AF65-F5344CB8AC3E}">
        <p14:creationId xmlns:p14="http://schemas.microsoft.com/office/powerpoint/2010/main" val="425835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a:t>Microsoft is the world’s productivity company.</a:t>
            </a:r>
          </a:p>
          <a:p>
            <a:pPr>
              <a:buFont typeface="Arial"/>
              <a:buChar char="•"/>
            </a:pPr>
            <a:r>
              <a:rPr lang="en-US"/>
              <a:t>-The tools we build have enabled people and organizations to use technology to get things done better, faster, and more accurately.</a:t>
            </a:r>
            <a:endParaRPr lang="en-US">
              <a:cs typeface="Calibri"/>
            </a:endParaRPr>
          </a:p>
          <a:p>
            <a:pPr>
              <a:buFont typeface="Arial"/>
              <a:buChar char="•"/>
            </a:pPr>
            <a:r>
              <a:rPr lang="en-US"/>
              <a:t>-Recent technological breakthroughs in our tools’ ability to observe, learn from, and even influence human behavior </a:t>
            </a:r>
          </a:p>
          <a:p>
            <a:pPr>
              <a:buFont typeface="Arial"/>
              <a:buChar char="•"/>
            </a:pPr>
            <a:r>
              <a:rPr lang="en-US"/>
              <a:t>-Are fundamentally changing the relationship between technology and productivity.</a:t>
            </a:r>
            <a:endParaRPr lang="en-US">
              <a:cs typeface="Calibri"/>
            </a:endParaRPr>
          </a:p>
          <a:p>
            <a:pPr>
              <a:buFont typeface="Arial"/>
              <a:buChar char="•"/>
            </a:pPr>
            <a:r>
              <a:rPr lang="en-US"/>
              <a:t>-Creates a unique opportunity for Microsoft to reimagine the future of productivity.</a:t>
            </a:r>
            <a:endParaRPr lang="en-US">
              <a:cs typeface="Calibri"/>
            </a:endParaRPr>
          </a:p>
          <a:p>
            <a:pPr>
              <a:buFont typeface="Arial"/>
              <a:buChar char="•"/>
            </a:pPr>
            <a:r>
              <a:rPr lang="en-US"/>
              <a:t>Nine months ago we all experienced a significant disruption in work practices with COVID.</a:t>
            </a:r>
            <a:endParaRPr lang="en-US">
              <a:cs typeface="Calibri"/>
            </a:endParaRPr>
          </a:p>
          <a:p>
            <a:pPr>
              <a:buFont typeface="Arial"/>
              <a:buChar char="•"/>
            </a:pPr>
            <a:r>
              <a:rPr lang="en-US"/>
              <a:t>-That make it pressing that we capture this opportunity. </a:t>
            </a:r>
            <a:endParaRPr lang="en-US">
              <a:cs typeface="Calibri"/>
            </a:endParaRPr>
          </a:p>
          <a:p>
            <a:pPr>
              <a:buFont typeface="Arial"/>
              <a:buChar char="•"/>
            </a:pPr>
            <a:r>
              <a:rPr lang="en-US"/>
              <a:t>-People around the world moved to working from home to working remotely, and</a:t>
            </a:r>
            <a:endParaRPr lang="en-US">
              <a:cs typeface="Calibri"/>
            </a:endParaRPr>
          </a:p>
          <a:p>
            <a:pPr>
              <a:buFont typeface="Arial"/>
              <a:buChar char="•"/>
            </a:pPr>
            <a:r>
              <a:rPr lang="en-US"/>
              <a:t>-Microsoft products became essential getting anything done.</a:t>
            </a:r>
            <a:endParaRPr lang="en-US">
              <a:cs typeface="Calibri"/>
            </a:endParaRPr>
          </a:p>
          <a:p>
            <a:pPr>
              <a:buFont typeface="Arial"/>
              <a:buChar char="•"/>
            </a:pPr>
            <a:r>
              <a:rPr lang="en-US"/>
              <a:t>-Fortunately, as the world’s productivity company,</a:t>
            </a:r>
            <a:endParaRPr lang="en-US">
              <a:cs typeface="Calibri"/>
            </a:endParaRPr>
          </a:p>
          <a:p>
            <a:pPr>
              <a:buFont typeface="Arial"/>
              <a:buChar char="•"/>
            </a:pPr>
            <a:r>
              <a:rPr lang="en-US"/>
              <a:t>-We had a number of rich sensors already in place to understand this change and</a:t>
            </a:r>
            <a:endParaRPr lang="en-US">
              <a:cs typeface="Calibri"/>
            </a:endParaRPr>
          </a:p>
          <a:p>
            <a:pPr>
              <a:buFont typeface="Arial"/>
              <a:buChar char="•"/>
            </a:pPr>
            <a:r>
              <a:rPr lang="en-US"/>
              <a:t>-Help our customers and employees manage through it.</a:t>
            </a:r>
            <a:endParaRPr lang="en-US">
              <a:cs typeface="Calibri"/>
            </a:endParaRPr>
          </a:p>
          <a:p>
            <a:pPr>
              <a:buFont typeface="Arial"/>
              <a:buChar char="•"/>
            </a:pPr>
            <a:r>
              <a:rPr lang="en-US"/>
              <a:t>Today’s presentation will look at how work practices have changed post-COVID.</a:t>
            </a:r>
            <a:endParaRPr lang="en-US">
              <a:cs typeface="Calibri"/>
            </a:endParaRPr>
          </a:p>
          <a:p>
            <a:pPr>
              <a:buFont typeface="Arial"/>
              <a:buChar char="•"/>
            </a:pPr>
            <a:r>
              <a:rPr lang="en-US"/>
              <a:t>-Represents one of the largest cross-company research effort in Microsoft history. </a:t>
            </a:r>
            <a:endParaRPr lang="en-US">
              <a:cs typeface="Calibri"/>
            </a:endParaRPr>
          </a:p>
          <a:p>
            <a:pPr>
              <a:buFont typeface="Arial"/>
              <a:buChar char="•"/>
            </a:pPr>
            <a:r>
              <a:rPr lang="en-US"/>
              <a:t>-Synthesizes findings from every Microsoft division (including GitHub, LinkedIn).</a:t>
            </a:r>
            <a:endParaRPr lang="en-US">
              <a:cs typeface="Calibri"/>
            </a:endParaRPr>
          </a:p>
          <a:p>
            <a:pPr>
              <a:buFont typeface="Arial"/>
              <a:buChar char="•"/>
            </a:pPr>
            <a:r>
              <a:rPr lang="en-US"/>
              <a:t>-These findings are being used by product teams, sales, marketing, PR, HR, RE&amp;S, and the OCEO </a:t>
            </a:r>
            <a:endParaRPr lang="en-US">
              <a:cs typeface="Calibri"/>
            </a:endParaRPr>
          </a:p>
          <a:p>
            <a:pPr>
              <a:buFont typeface="Arial"/>
              <a:buChar char="•"/>
            </a:pPr>
            <a:r>
              <a:rPr lang="en-US"/>
              <a:t>-To drive a research-backed response to changing work practices.</a:t>
            </a:r>
            <a:endParaRPr lang="en-US">
              <a:cs typeface="Calibri"/>
            </a:endParaRPr>
          </a:p>
          <a:p>
            <a:pPr>
              <a:buFont typeface="Arial"/>
              <a:buChar char="•"/>
            </a:pPr>
            <a:r>
              <a:rPr lang="en-US"/>
              <a:t>-I hope you enjoy the presentation, and find good ways to use these findings in your work as well.</a:t>
            </a:r>
            <a:endParaRPr lang="en-US">
              <a:cs typeface="Calibri"/>
            </a:endParaRPr>
          </a:p>
          <a:p>
            <a:pPr marL="321945" indent="-321945">
              <a:buChar char="-"/>
            </a:pPr>
            <a:endParaRPr lang="en-US" sz="2300">
              <a:cs typeface="Calibri"/>
            </a:endParaRPr>
          </a:p>
        </p:txBody>
      </p:sp>
      <p:sp>
        <p:nvSpPr>
          <p:cNvPr id="4" name="Slide Number Placeholder 3"/>
          <p:cNvSpPr>
            <a:spLocks noGrp="1"/>
          </p:cNvSpPr>
          <p:nvPr>
            <p:ph type="sldNum" sz="quarter" idx="5"/>
          </p:nvPr>
        </p:nvSpPr>
        <p:spPr/>
        <p:txBody>
          <a:bodyPr/>
          <a:lstStyle/>
          <a:p>
            <a:fld id="{80AD38CC-6BFD-4949-95B5-01F8493D333E}" type="slidenum">
              <a:rPr lang="en-US" smtClean="0"/>
              <a:t>1</a:t>
            </a:fld>
            <a:endParaRPr lang="en-US"/>
          </a:p>
        </p:txBody>
      </p:sp>
    </p:spTree>
    <p:extLst>
      <p:ext uri="{BB962C8B-B14F-4D97-AF65-F5344CB8AC3E}">
        <p14:creationId xmlns:p14="http://schemas.microsoft.com/office/powerpoint/2010/main" val="2208539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000000"/>
                </a:solidFill>
                <a:latin typeface="Calibri" panose="020F0502020204030204" pitchFamily="34" charset="0"/>
              </a:rPr>
              <a:t>In addition to helping researchers connect and build on each others work, the initiative wants to contribute to MSFT’s thought leadership on remote work, help inform our internal policies and practices and help products and devices build on the research findings.  </a:t>
            </a:r>
            <a:endParaRPr lang="en-US"/>
          </a:p>
        </p:txBody>
      </p:sp>
      <p:sp>
        <p:nvSpPr>
          <p:cNvPr id="4" name="Slide Number Placeholder 3"/>
          <p:cNvSpPr>
            <a:spLocks noGrp="1"/>
          </p:cNvSpPr>
          <p:nvPr>
            <p:ph type="sldNum" sz="quarter" idx="5"/>
          </p:nvPr>
        </p:nvSpPr>
        <p:spPr/>
        <p:txBody>
          <a:bodyPr/>
          <a:lstStyle/>
          <a:p>
            <a:fld id="{88557CBB-603C-439D-99BC-DB127EECE46D}" type="slidenum">
              <a:rPr lang="en-US" smtClean="0"/>
              <a:t>10</a:t>
            </a:fld>
            <a:endParaRPr lang="en-US"/>
          </a:p>
        </p:txBody>
      </p:sp>
    </p:spTree>
    <p:extLst>
      <p:ext uri="{BB962C8B-B14F-4D97-AF65-F5344CB8AC3E}">
        <p14:creationId xmlns:p14="http://schemas.microsoft.com/office/powerpoint/2010/main" val="827235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000000"/>
                </a:solidFill>
                <a:latin typeface="Calibri" panose="020F0502020204030204" pitchFamily="34" charset="0"/>
              </a:rPr>
              <a:t>To that end, our website has syntheses that summarize the research findings on six broad research areas. As well as an FAQ and memos/recommendations based on the research. We also have a Teams channel and weekly call where folks share findings and ask questions. </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11</a:t>
            </a:fld>
            <a:endParaRPr lang="en-US"/>
          </a:p>
        </p:txBody>
      </p:sp>
    </p:spTree>
    <p:extLst>
      <p:ext uri="{BB962C8B-B14F-4D97-AF65-F5344CB8AC3E}">
        <p14:creationId xmlns:p14="http://schemas.microsoft.com/office/powerpoint/2010/main" val="1495630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000000"/>
                </a:solidFill>
                <a:latin typeface="Calibri" panose="020F0502020204030204" pitchFamily="34" charset="0"/>
              </a:rPr>
              <a:t>So far, the research findings have been used in the learning materials accompanying the new HR flexible work policy. And practices some orgs have adopted such as starting meetings 5 or 10 min after the hour. A couple product features building on the findings have been announced and many more are in the pipeline. </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12</a:t>
            </a:fld>
            <a:endParaRPr lang="en-US"/>
          </a:p>
        </p:txBody>
      </p:sp>
    </p:spTree>
    <p:extLst>
      <p:ext uri="{BB962C8B-B14F-4D97-AF65-F5344CB8AC3E}">
        <p14:creationId xmlns:p14="http://schemas.microsoft.com/office/powerpoint/2010/main" val="1495630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000000"/>
                </a:solidFill>
                <a:latin typeface="Calibri" panose="020F0502020204030204" pitchFamily="34" charset="0"/>
              </a:rPr>
              <a:t>All this is possible because of the work of the hundreds of initiative members, with particular thanks to everyone who has taken on a leadership role in the initiative.   </a:t>
            </a:r>
          </a:p>
          <a:p>
            <a:endParaRPr lang="en-US" sz="3400">
              <a:solidFill>
                <a:srgbClr val="000000"/>
              </a:solidFill>
              <a:latin typeface="Calibri" panose="020F0502020204030204" pitchFamily="34" charset="0"/>
            </a:endParaRPr>
          </a:p>
          <a:p>
            <a:r>
              <a:rPr lang="en-US" sz="3400">
                <a:solidFill>
                  <a:srgbClr val="000000"/>
                </a:solidFill>
                <a:latin typeface="Calibri" panose="020F0502020204030204" pitchFamily="34" charset="0"/>
              </a:rPr>
              <a:t>Now I’m going to turn it over to Alana Dickson who is another one of the organizers and a program manager in M365 insights. She is going to guide us through the research findings. </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13</a:t>
            </a:fld>
            <a:endParaRPr lang="en-US"/>
          </a:p>
        </p:txBody>
      </p:sp>
    </p:spTree>
    <p:extLst>
      <p:ext uri="{BB962C8B-B14F-4D97-AF65-F5344CB8AC3E}">
        <p14:creationId xmlns:p14="http://schemas.microsoft.com/office/powerpoint/2010/main" val="2990835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Sonia. Now we’ve organized this incredible breadth of research that Sonia discussed into research tracks that are critical to understand in this new world of work. </a:t>
            </a:r>
          </a:p>
          <a:p>
            <a:r>
              <a:rPr lang="en-US"/>
              <a:t>•Each of these tracks has a group of research leaders that regularly update their track pages on our website to reflect the latest findings and engage with product &amp; internal policy teams on their topics.</a:t>
            </a:r>
            <a:endParaRPr lang="en-US">
              <a:cs typeface="Calibri"/>
            </a:endParaRPr>
          </a:p>
          <a:p>
            <a:r>
              <a:rPr lang="en-US"/>
              <a:t>•So for the rest of today’s presentation, I’ll invite one of the leaders from these 5 tracks to highlight the most powerful research findings in these areas since our last presentation in June. </a:t>
            </a:r>
            <a:endParaRPr lang="en-US">
              <a:cs typeface="Calibri"/>
            </a:endParaRPr>
          </a:p>
          <a:p>
            <a:r>
              <a:rPr lang="en-US"/>
              <a:t>•Quick note on Q&amp;A- as we go through these slides, make sure to post any questions that you have to the Teams live chat and we will respond there. </a:t>
            </a:r>
            <a:endParaRPr lang="en-US">
              <a:cs typeface="Calibri"/>
            </a:endParaRPr>
          </a:p>
          <a:p>
            <a:r>
              <a:rPr lang="en-US"/>
              <a:t>•</a:t>
            </a:r>
            <a:r>
              <a:rPr lang="en-US" b="1"/>
              <a:t>Track 1 intro:</a:t>
            </a:r>
            <a:r>
              <a:rPr lang="en-US"/>
              <a:t> So with that, I will hand things off to Sean Rintel from our MSR Cambridge team, who will present on our collaboration track.</a:t>
            </a:r>
            <a:endParaRPr lang="en-US">
              <a:cs typeface="Calibri"/>
            </a:endParaRPr>
          </a:p>
          <a:p>
            <a:endParaRPr lang="en-US">
              <a:cs typeface="Calibri"/>
            </a:endParaRPr>
          </a:p>
          <a:p>
            <a:pPr marL="322515" indent="-322515">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14</a:t>
            </a:fld>
            <a:endParaRPr lang="en-US"/>
          </a:p>
        </p:txBody>
      </p:sp>
    </p:spTree>
    <p:extLst>
      <p:ext uri="{BB962C8B-B14F-4D97-AF65-F5344CB8AC3E}">
        <p14:creationId xmlns:p14="http://schemas.microsoft.com/office/powerpoint/2010/main" val="4206696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20078">
              <a:defRPr/>
            </a:pPr>
            <a:r>
              <a:rPr lang="en-US" b="1"/>
              <a:t>Track 1 intro:</a:t>
            </a:r>
            <a:r>
              <a:rPr lang="en-US"/>
              <a:t> So with that, I will hand things off to Sean Rintel from our MSR Cambridge team, who will present on our collaboration track.</a:t>
            </a:r>
            <a:br>
              <a:rPr lang="en-US"/>
            </a:br>
            <a:endParaRPr lang="en-US"/>
          </a:p>
          <a:p>
            <a:pPr defTabSz="1720078">
              <a:defRPr/>
            </a:pPr>
            <a:r>
              <a:rPr lang="en-US" b="0"/>
              <a:t>Thankyou.</a:t>
            </a:r>
          </a:p>
          <a:p>
            <a:pPr defTabSz="1720078">
              <a:defRPr/>
            </a:pPr>
            <a:endParaRPr lang="en-US" b="0"/>
          </a:p>
          <a:p>
            <a:pPr defTabSz="1720078">
              <a:defRPr/>
            </a:pPr>
            <a:r>
              <a:rPr lang="en-US" b="0"/>
              <a:t>Today I will be covering four research studies that suggest designing for specific behaviors or populations. </a:t>
            </a:r>
          </a:p>
          <a:p>
            <a:pPr defTabSz="1720078">
              <a:defRPr/>
            </a:pPr>
            <a:endParaRPr lang="en-US" b="0"/>
          </a:p>
          <a:p>
            <a:pPr defTabSz="1720078">
              <a:defRPr/>
            </a:pPr>
            <a:r>
              <a:rPr lang="en-US" b="1"/>
              <a:t>I’ll then cover four research projects that are specifically driving toward product impact.</a:t>
            </a:r>
          </a:p>
        </p:txBody>
      </p:sp>
      <p:sp>
        <p:nvSpPr>
          <p:cNvPr id="4" name="Slide Number Placeholder 3"/>
          <p:cNvSpPr>
            <a:spLocks noGrp="1"/>
          </p:cNvSpPr>
          <p:nvPr>
            <p:ph type="sldNum" sz="quarter" idx="5"/>
          </p:nvPr>
        </p:nvSpPr>
        <p:spPr/>
        <p:txBody>
          <a:bodyPr/>
          <a:lstStyle/>
          <a:p>
            <a:pPr defTabSz="1720078">
              <a:defRPr/>
            </a:pPr>
            <a:fld id="{B975E458-27DE-4341-8851-417118921C95}" type="slidenum">
              <a:rPr lang="en-US">
                <a:solidFill>
                  <a:prstClr val="black"/>
                </a:solidFill>
                <a:latin typeface="Calibri" panose="020F0502020204030204"/>
              </a:rPr>
              <a:pPr defTabSz="1720078">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654983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What ties all these studies and projects together is one of the overall themes from Project Tahiti: intentionality.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a:solidFill>
                  <a:schemeClr val="tx2"/>
                </a:solidFill>
                <a:latin typeface="+mj-lt"/>
              </a:rPr>
              <a:t>Thoughtless collaboration</a:t>
            </a:r>
            <a:r>
              <a:rPr lang="en-GB" sz="1200" b="0">
                <a:solidFill>
                  <a:schemeClr val="tx2"/>
                </a:solidFill>
                <a:latin typeface="+mj-lt"/>
              </a:rPr>
              <a:t> will always be </a:t>
            </a:r>
            <a:r>
              <a:rPr lang="en-GB" sz="1200" b="0" i="1">
                <a:solidFill>
                  <a:schemeClr val="tx2"/>
                </a:solidFill>
                <a:latin typeface="+mj-lt"/>
              </a:rPr>
              <a:t>poor collaboration,</a:t>
            </a:r>
            <a:r>
              <a:rPr lang="en-GB" sz="1200" b="0">
                <a:solidFill>
                  <a:schemeClr val="tx2"/>
                </a:solidFill>
                <a:latin typeface="+mj-lt"/>
              </a:rPr>
              <a:t> no matter how good technology is.</a:t>
            </a:r>
            <a:endParaRPr lang="en-GB" sz="1200" b="0">
              <a:solidFill>
                <a:schemeClr val="bg1">
                  <a:lumMod val="95000"/>
                </a:schemeClr>
              </a:solidFill>
              <a:latin typeface="+mj-lt"/>
            </a:endParaRPr>
          </a:p>
          <a:p>
            <a:endParaRPr lang="en-US"/>
          </a:p>
          <a:p>
            <a:r>
              <a:rPr lang="en-US"/>
              <a:t>You can read Tahiti’s recommendations on having more intentional meetings now, linked at the bottom of this slide. </a:t>
            </a:r>
          </a:p>
          <a:p>
            <a:endParaRPr lang="en-US"/>
          </a:p>
          <a:p>
            <a:r>
              <a:rPr lang="en-US" b="1"/>
              <a:t>The projects I discuss today all point to the need for improved mutual shaping of technology and practice.</a:t>
            </a:r>
          </a:p>
        </p:txBody>
      </p:sp>
      <p:sp>
        <p:nvSpPr>
          <p:cNvPr id="4" name="Slide Number Placeholder 3"/>
          <p:cNvSpPr>
            <a:spLocks noGrp="1"/>
          </p:cNvSpPr>
          <p:nvPr>
            <p:ph type="sldNum" sz="quarter" idx="5"/>
          </p:nvPr>
        </p:nvSpPr>
        <p:spPr/>
        <p:txBody>
          <a:bodyPr/>
          <a:lstStyle/>
          <a:p>
            <a:fld id="{B06CDCD6-48CA-4336-B73F-471164927D5E}" type="slidenum">
              <a:rPr lang="en-US" smtClean="0"/>
              <a:t>16</a:t>
            </a:fld>
            <a:endParaRPr lang="en-US"/>
          </a:p>
        </p:txBody>
      </p:sp>
    </p:spTree>
    <p:extLst>
      <p:ext uri="{BB962C8B-B14F-4D97-AF65-F5344CB8AC3E}">
        <p14:creationId xmlns:p14="http://schemas.microsoft.com/office/powerpoint/2010/main" val="139107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20078">
              <a:defRPr/>
            </a:pPr>
            <a:r>
              <a:rPr lang="en-GB"/>
              <a:t>{blah blah blah}</a:t>
            </a:r>
          </a:p>
          <a:p>
            <a:pPr defTabSz="1720078">
              <a:defRPr/>
            </a:pPr>
            <a:endParaRPr lang="en-GB"/>
          </a:p>
          <a:p>
            <a:pPr defTabSz="1720078">
              <a:defRPr/>
            </a:pPr>
            <a:endParaRPr lang="en-GB"/>
          </a:p>
          <a:p>
            <a:pPr defTabSz="1720078">
              <a:defRPr/>
            </a:pPr>
            <a:r>
              <a:rPr lang="en-GB" b="1"/>
              <a:t>Instead of trying to decide whether multitasking is positive or negative, we should instead be supporting multitasking as a choice rather than backing people into corners where they feel they have to multitask to get work done or are multitasking in a way that unthinkingly effects others.</a:t>
            </a:r>
          </a:p>
          <a:p>
            <a:pPr defTabSz="1720078">
              <a:defRPr/>
            </a:pPr>
            <a:endParaRPr lang="en-GB"/>
          </a:p>
        </p:txBody>
      </p:sp>
      <p:sp>
        <p:nvSpPr>
          <p:cNvPr id="4" name="Slide Number Placeholder 3"/>
          <p:cNvSpPr>
            <a:spLocks noGrp="1"/>
          </p:cNvSpPr>
          <p:nvPr>
            <p:ph type="sldNum" sz="quarter" idx="5"/>
          </p:nvPr>
        </p:nvSpPr>
        <p:spPr/>
        <p:txBody>
          <a:bodyPr/>
          <a:lstStyle/>
          <a:p>
            <a:pPr defTabSz="1720078">
              <a:defRPr/>
            </a:pPr>
            <a:fld id="{B975E458-27DE-4341-8851-417118921C95}" type="slidenum">
              <a:rPr lang="en-US">
                <a:solidFill>
                  <a:prstClr val="black"/>
                </a:solidFill>
                <a:latin typeface="Calibri" panose="020F0502020204030204"/>
              </a:rPr>
              <a:pPr defTabSz="1720078">
                <a:def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3917046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720078" rtl="0" eaLnBrk="1" fontAlgn="auto" latinLnBrk="0" hangingPunct="1">
              <a:lnSpc>
                <a:spcPct val="100000"/>
              </a:lnSpc>
              <a:spcBef>
                <a:spcPts val="0"/>
              </a:spcBef>
              <a:spcAft>
                <a:spcPts val="0"/>
              </a:spcAft>
              <a:buClrTx/>
              <a:buSzTx/>
              <a:buFontTx/>
              <a:buNone/>
              <a:tabLst/>
              <a:defRPr/>
            </a:pPr>
            <a:r>
              <a:rPr lang="en-GB" sz="2400"/>
              <a:t>{blah blah blah}</a:t>
            </a:r>
          </a:p>
          <a:p>
            <a:pPr defTabSz="1720078">
              <a:defRPr/>
            </a:pPr>
            <a:endParaRPr lang="en-US" sz="2300" i="1"/>
          </a:p>
          <a:p>
            <a:pPr marL="0" marR="0" lvl="0" indent="0" algn="l" defTabSz="1720078" rtl="0" eaLnBrk="1" fontAlgn="auto" latinLnBrk="0" hangingPunct="1">
              <a:lnSpc>
                <a:spcPct val="100000"/>
              </a:lnSpc>
              <a:spcBef>
                <a:spcPts val="0"/>
              </a:spcBef>
              <a:spcAft>
                <a:spcPts val="0"/>
              </a:spcAft>
              <a:buClrTx/>
              <a:buSzTx/>
              <a:buFontTx/>
              <a:buNone/>
              <a:tabLst/>
              <a:defRPr/>
            </a:pPr>
            <a:r>
              <a:rPr lang="en-US" sz="2400" b="1">
                <a:cs typeface="Segoe UI"/>
              </a:rPr>
              <a:t>These needs are very similar to those of all employees. Designing for their intentionality needs will improve experiences for all.</a:t>
            </a:r>
          </a:p>
          <a:p>
            <a:pPr defTabSz="1720078">
              <a:defRPr/>
            </a:pPr>
            <a:endParaRPr lang="en-US" sz="2300" i="0"/>
          </a:p>
        </p:txBody>
      </p:sp>
      <p:sp>
        <p:nvSpPr>
          <p:cNvPr id="4" name="Slide Number Placeholder 3"/>
          <p:cNvSpPr>
            <a:spLocks noGrp="1"/>
          </p:cNvSpPr>
          <p:nvPr>
            <p:ph type="sldNum" sz="quarter" idx="5"/>
          </p:nvPr>
        </p:nvSpPr>
        <p:spPr/>
        <p:txBody>
          <a:bodyPr/>
          <a:lstStyle/>
          <a:p>
            <a:pPr defTabSz="1720078">
              <a:defRPr/>
            </a:pPr>
            <a:fld id="{B975E458-27DE-4341-8851-417118921C95}" type="slidenum">
              <a:rPr lang="en-US">
                <a:solidFill>
                  <a:prstClr val="black"/>
                </a:solidFill>
                <a:latin typeface="Calibri" panose="020F0502020204030204"/>
              </a:rPr>
              <a:pPr defTabSz="1720078">
                <a:def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489128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720078" rtl="0" eaLnBrk="1" fontAlgn="auto" latinLnBrk="0" hangingPunct="1">
              <a:lnSpc>
                <a:spcPct val="100000"/>
              </a:lnSpc>
              <a:spcBef>
                <a:spcPts val="0"/>
              </a:spcBef>
              <a:spcAft>
                <a:spcPts val="0"/>
              </a:spcAft>
              <a:buClrTx/>
              <a:buSzTx/>
              <a:buFontTx/>
              <a:buNone/>
              <a:tabLst/>
              <a:defRPr/>
            </a:pPr>
            <a:r>
              <a:rPr lang="en-GB" sz="2000"/>
              <a:t>{blah blah blah}</a:t>
            </a:r>
          </a:p>
          <a:p>
            <a:pPr defTabSz="1720078">
              <a:defRPr/>
            </a:pPr>
            <a:endParaRPr lang="en-US" sz="2300" i="1">
              <a:cs typeface="Segoe UI"/>
            </a:endParaRPr>
          </a:p>
          <a:p>
            <a:pPr defTabSz="1720078">
              <a:defRPr/>
            </a:pPr>
            <a:r>
              <a:rPr lang="en-US" sz="2300" b="1" i="0">
                <a:cs typeface="Segoe UI"/>
              </a:rPr>
              <a:t>The problems that new joiners’ face because of a lack of ambient engagement are another example of a subset problem that, if solved, would also help existing employees.</a:t>
            </a:r>
          </a:p>
        </p:txBody>
      </p:sp>
      <p:sp>
        <p:nvSpPr>
          <p:cNvPr id="4" name="Slide Number Placeholder 3"/>
          <p:cNvSpPr>
            <a:spLocks noGrp="1"/>
          </p:cNvSpPr>
          <p:nvPr>
            <p:ph type="sldNum" sz="quarter" idx="5"/>
          </p:nvPr>
        </p:nvSpPr>
        <p:spPr/>
        <p:txBody>
          <a:bodyPr/>
          <a:lstStyle/>
          <a:p>
            <a:pPr defTabSz="1720078">
              <a:defRPr/>
            </a:pPr>
            <a:fld id="{B975E458-27DE-4341-8851-417118921C95}" type="slidenum">
              <a:rPr lang="en-US">
                <a:solidFill>
                  <a:prstClr val="black"/>
                </a:solidFill>
                <a:latin typeface="Calibri" panose="020F0502020204030204"/>
              </a:rPr>
              <a:pPr defTabSz="1720078">
                <a:defRPr/>
              </a:pPr>
              <a:t>19</a:t>
            </a:fld>
            <a:endParaRPr lang="en-US">
              <a:solidFill>
                <a:prstClr val="black"/>
              </a:solidFill>
              <a:latin typeface="Calibri" panose="020F0502020204030204"/>
            </a:endParaRPr>
          </a:p>
        </p:txBody>
      </p:sp>
    </p:spTree>
    <p:extLst>
      <p:ext uri="{BB962C8B-B14F-4D97-AF65-F5344CB8AC3E}">
        <p14:creationId xmlns:p14="http://schemas.microsoft.com/office/powerpoint/2010/main" val="428063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3400">
                <a:solidFill>
                  <a:srgbClr val="000000"/>
                </a:solidFill>
                <a:latin typeface="Calibri" panose="020F0502020204030204" pitchFamily="34" charset="0"/>
              </a:rPr>
              <a:t>Thank you Jaime.  </a:t>
            </a:r>
            <a:endParaRPr lang="en-US" b="0" i="0">
              <a:solidFill>
                <a:srgbClr val="000000"/>
              </a:solidFill>
              <a:effectLst/>
              <a:latin typeface="Segoe UI" panose="020B0502040204020203" pitchFamily="34" charset="0"/>
            </a:endParaRPr>
          </a:p>
          <a:p>
            <a:pPr algn="l" rtl="0" fontAlgn="base"/>
            <a:r>
              <a:rPr lang="en-US" sz="3400">
                <a:solidFill>
                  <a:srgbClr val="000000"/>
                </a:solidFill>
                <a:latin typeface="Calibri" panose="020F0502020204030204" pitchFamily="34" charset="0"/>
              </a:rPr>
              <a:t>[I’m Sonia Jaffe, a senior research economist and one of the initiative organizers.] </a:t>
            </a:r>
            <a:endParaRPr lang="en-US" b="0" i="0">
              <a:solidFill>
                <a:srgbClr val="000000"/>
              </a:solidFill>
              <a:effectLst/>
              <a:latin typeface="Segoe UI" panose="020B0502040204020203" pitchFamily="34" charset="0"/>
            </a:endParaRPr>
          </a:p>
          <a:p>
            <a:pPr algn="l" rtl="0" fontAlgn="base"/>
            <a:r>
              <a:rPr lang="en-US" sz="3400">
                <a:solidFill>
                  <a:srgbClr val="000000"/>
                </a:solidFill>
                <a:latin typeface="Calibri" panose="020F0502020204030204" pitchFamily="34" charset="0"/>
              </a:rPr>
              <a:t>Before we delve into the research findings, I’m going share a few more details on the Future of Remote work initiative itself.  </a:t>
            </a:r>
            <a:endParaRPr lang="en-US" b="0" i="0">
              <a:solidFill>
                <a:srgbClr val="000000"/>
              </a:solidFill>
              <a:effectLst/>
              <a:latin typeface="Segoe UI" panose="020B0502040204020203" pitchFamily="34" charset="0"/>
            </a:endParaRPr>
          </a:p>
          <a:p>
            <a:pPr algn="l" rtl="0" fontAlgn="base"/>
            <a:r>
              <a:rPr lang="en-US" sz="3400">
                <a:solidFill>
                  <a:srgbClr val="000000"/>
                </a:solidFill>
                <a:latin typeface="Calibri" panose="020F0502020204030204" pitchFamily="34" charset="0"/>
              </a:rPr>
              <a:t>As Jaime alluded to, the initiative includes researchers on almost 50 studies from across Microsoft as well as people looking to learn from and build on the study findings.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2</a:t>
            </a:fld>
            <a:endParaRPr lang="en-US"/>
          </a:p>
        </p:txBody>
      </p:sp>
    </p:spTree>
    <p:extLst>
      <p:ext uri="{BB962C8B-B14F-4D97-AF65-F5344CB8AC3E}">
        <p14:creationId xmlns:p14="http://schemas.microsoft.com/office/powerpoint/2010/main" val="1802833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{blah blah blah}</a:t>
            </a:r>
          </a:p>
          <a:p>
            <a:endParaRPr lang="en-GB"/>
          </a:p>
          <a:p>
            <a:pPr marL="0" marR="0" lvl="0" indent="0" algn="l" defTabSz="914400" rtl="0" eaLnBrk="1" fontAlgn="auto" latinLnBrk="0" hangingPunct="1">
              <a:lnSpc>
                <a:spcPct val="110000"/>
              </a:lnSpc>
              <a:spcBef>
                <a:spcPts val="0"/>
              </a:spcBef>
              <a:spcAft>
                <a:spcPts val="0"/>
              </a:spcAft>
              <a:buClrTx/>
              <a:buSzTx/>
              <a:buFontTx/>
              <a:buNone/>
              <a:tabLst/>
              <a:defRPr/>
            </a:pPr>
            <a:r>
              <a:rPr lang="en-US" sz="1200" b="1">
                <a:solidFill>
                  <a:srgbClr val="323130"/>
                </a:solidFill>
              </a:rPr>
              <a:t>Mary Czerwinski’s group is in talks with Microsoft Teams. These are excellent examples of research providing advanced features to product groups in the near term. </a:t>
            </a:r>
            <a:endParaRPr lang="en-US" sz="1200" b="1">
              <a:cs typeface="Segoe UI"/>
            </a:endParaRPr>
          </a:p>
        </p:txBody>
      </p:sp>
      <p:sp>
        <p:nvSpPr>
          <p:cNvPr id="4" name="Slide Number Placeholder 3"/>
          <p:cNvSpPr>
            <a:spLocks noGrp="1"/>
          </p:cNvSpPr>
          <p:nvPr>
            <p:ph type="sldNum" sz="quarter" idx="5"/>
          </p:nvPr>
        </p:nvSpPr>
        <p:spPr/>
        <p:txBody>
          <a:bodyPr/>
          <a:lstStyle/>
          <a:p>
            <a:pPr defTabSz="1720078">
              <a:defRPr/>
            </a:pPr>
            <a:fld id="{B975E458-27DE-4341-8851-417118921C95}" type="slidenum">
              <a:rPr lang="en-US">
                <a:solidFill>
                  <a:prstClr val="black"/>
                </a:solidFill>
                <a:latin typeface="Calibri" panose="020F0502020204030204"/>
              </a:rPr>
              <a:pPr defTabSz="1720078">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1502902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{blah blah blah}</a:t>
            </a:r>
          </a:p>
          <a:p>
            <a:endParaRPr lang="en-GB"/>
          </a:p>
          <a:p>
            <a:r>
              <a:rPr lang="en-GB"/>
              <a:t>Preview: Future meeting room initiative THAT GINGER HUDSON WILL DISCUSS LATER</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323130"/>
                </a:solidFill>
                <a:latin typeface="Segoe UI" panose="020B0502040204020203" pitchFamily="34" charset="0"/>
                <a:cs typeface="Segoe UI"/>
              </a:rPr>
              <a:t>These projects are benefiting from </a:t>
            </a:r>
            <a:r>
              <a:rPr lang="en-US" sz="1200" b="1">
                <a:cs typeface="Segoe UI"/>
              </a:rPr>
              <a:t>years of research by MSR that are now coming to fruition. </a:t>
            </a:r>
            <a:endParaRPr lang="en-US" sz="1200" b="1">
              <a:solidFill>
                <a:srgbClr val="323130"/>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1720078">
              <a:defRPr/>
            </a:pPr>
            <a:fld id="{B975E458-27DE-4341-8851-417118921C95}" type="slidenum">
              <a:rPr lang="en-US">
                <a:solidFill>
                  <a:prstClr val="black"/>
                </a:solidFill>
                <a:latin typeface="Calibri" panose="020F0502020204030204"/>
              </a:rPr>
              <a:pPr defTabSz="1720078">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4280632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{blah blah blah}</a:t>
            </a:r>
          </a:p>
          <a:p>
            <a:endParaRPr lang="en-GB"/>
          </a:p>
          <a:p>
            <a:r>
              <a:rPr lang="en-GB" b="1"/>
              <a:t>This lack of diverse contacts is linked to the problems of new joiners mentioned earlier, and the final project I describe is now addressing it.</a:t>
            </a:r>
          </a:p>
        </p:txBody>
      </p:sp>
      <p:sp>
        <p:nvSpPr>
          <p:cNvPr id="4" name="Slide Number Placeholder 3"/>
          <p:cNvSpPr>
            <a:spLocks noGrp="1"/>
          </p:cNvSpPr>
          <p:nvPr>
            <p:ph type="sldNum" sz="quarter" idx="5"/>
          </p:nvPr>
        </p:nvSpPr>
        <p:spPr/>
        <p:txBody>
          <a:bodyPr/>
          <a:lstStyle/>
          <a:p>
            <a:pPr defTabSz="1720078">
              <a:defRPr/>
            </a:pPr>
            <a:fld id="{B975E458-27DE-4341-8851-417118921C95}" type="slidenum">
              <a:rPr lang="en-US">
                <a:solidFill>
                  <a:prstClr val="black"/>
                </a:solidFill>
                <a:latin typeface="Calibri" panose="020F0502020204030204"/>
              </a:rPr>
              <a:pPr defTabSz="1720078">
                <a:def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1195240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{blah blah blah}</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cs typeface="Segoe UI"/>
              </a:rPr>
              <a:t>Again, this project will benefit from the input of MSR researchers who are pioneers in Media Space research.</a:t>
            </a:r>
            <a:endParaRPr lang="en-GB" b="1"/>
          </a:p>
        </p:txBody>
      </p:sp>
      <p:sp>
        <p:nvSpPr>
          <p:cNvPr id="4" name="Slide Number Placeholder 3"/>
          <p:cNvSpPr>
            <a:spLocks noGrp="1"/>
          </p:cNvSpPr>
          <p:nvPr>
            <p:ph type="sldNum" sz="quarter" idx="5"/>
          </p:nvPr>
        </p:nvSpPr>
        <p:spPr/>
        <p:txBody>
          <a:bodyPr/>
          <a:lstStyle/>
          <a:p>
            <a:pPr defTabSz="1720078">
              <a:defRPr/>
            </a:pPr>
            <a:fld id="{B975E458-27DE-4341-8851-417118921C95}" type="slidenum">
              <a:rPr lang="en-US">
                <a:solidFill>
                  <a:prstClr val="black"/>
                </a:solidFill>
                <a:latin typeface="Calibri" panose="020F0502020204030204"/>
              </a:rPr>
              <a:pPr defTabSz="1720078">
                <a:defRPr/>
              </a:pPr>
              <a:t>23</a:t>
            </a:fld>
            <a:endParaRPr lang="en-US">
              <a:solidFill>
                <a:prstClr val="black"/>
              </a:solidFill>
              <a:latin typeface="Calibri" panose="020F0502020204030204"/>
            </a:endParaRPr>
          </a:p>
        </p:txBody>
      </p:sp>
    </p:spTree>
    <p:extLst>
      <p:ext uri="{BB962C8B-B14F-4D97-AF65-F5344CB8AC3E}">
        <p14:creationId xmlns:p14="http://schemas.microsoft.com/office/powerpoint/2010/main" val="4283527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b="1">
                <a:latin typeface="Calibri" panose="020F0502020204030204" pitchFamily="34" charset="0"/>
                <a:ea typeface="Calibri" panose="020F0502020204030204" pitchFamily="34" charset="0"/>
                <a:cs typeface="Arial" panose="020B0604020202020204" pitchFamily="34" charset="0"/>
              </a:rPr>
              <a:t>Alana transition: </a:t>
            </a:r>
            <a:r>
              <a:rPr lang="en-US" sz="3400">
                <a:latin typeface="Calibri" panose="020F0502020204030204" pitchFamily="34" charset="0"/>
                <a:ea typeface="Calibri" panose="020F0502020204030204" pitchFamily="34" charset="0"/>
                <a:cs typeface="Arial" panose="020B0604020202020204" pitchFamily="34" charset="0"/>
              </a:rPr>
              <a:t>Thank you so much Sean. Next, we’ll have Jenna Butler from the OXO team who will present our personal productivity &amp; wellbeing track. </a:t>
            </a:r>
            <a:endParaRPr lang="en-US"/>
          </a:p>
        </p:txBody>
      </p:sp>
      <p:sp>
        <p:nvSpPr>
          <p:cNvPr id="4" name="Slide Number Placeholder 3"/>
          <p:cNvSpPr>
            <a:spLocks noGrp="1"/>
          </p:cNvSpPr>
          <p:nvPr>
            <p:ph type="sldNum" sz="quarter" idx="5"/>
          </p:nvPr>
        </p:nvSpPr>
        <p:spPr/>
        <p:txBody>
          <a:bodyPr/>
          <a:lstStyle/>
          <a:p>
            <a:fld id="{B06CDCD6-48CA-4336-B73F-471164927D5E}" type="slidenum">
              <a:rPr lang="en-US" smtClean="0"/>
              <a:t>24</a:t>
            </a:fld>
            <a:endParaRPr lang="en-US"/>
          </a:p>
        </p:txBody>
      </p:sp>
    </p:spTree>
    <p:extLst>
      <p:ext uri="{BB962C8B-B14F-4D97-AF65-F5344CB8AC3E}">
        <p14:creationId xmlns:p14="http://schemas.microsoft.com/office/powerpoint/2010/main" val="1391073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20078">
              <a:defRPr/>
            </a:pPr>
            <a:r>
              <a:rPr lang="en-US" sz="2300" b="1">
                <a:latin typeface="Calibri" panose="020F0502020204030204" pitchFamily="34" charset="0"/>
                <a:ea typeface="Calibri" panose="020F0502020204030204" pitchFamily="34" charset="0"/>
                <a:cs typeface="Arial" panose="020B0604020202020204" pitchFamily="34" charset="0"/>
              </a:rPr>
              <a:t>Alana transition: </a:t>
            </a:r>
            <a:r>
              <a:rPr lang="en-US" sz="2300">
                <a:latin typeface="Calibri" panose="020F0502020204030204" pitchFamily="34" charset="0"/>
                <a:ea typeface="Calibri" panose="020F0502020204030204" pitchFamily="34" charset="0"/>
                <a:cs typeface="Arial" panose="020B0604020202020204" pitchFamily="34" charset="0"/>
              </a:rPr>
              <a:t>Thank you so much Sean. Next, we’ll have Jenna Butler from the OXO team who will present our personal productivity &amp; wellbeing track. </a:t>
            </a:r>
            <a:endParaRPr lang="en-US" sz="2300">
              <a:latin typeface="Calibri" panose="020F0502020204030204" pitchFamily="34" charset="0"/>
              <a:ea typeface="Calibri" panose="020F0502020204030204" pitchFamily="34" charset="0"/>
            </a:endParaRPr>
          </a:p>
          <a:p>
            <a:pPr defTabSz="1720078">
              <a:defRPr/>
            </a:pPr>
            <a:endParaRPr lang="en-US">
              <a:cs typeface="Calibri"/>
            </a:endParaRPr>
          </a:p>
          <a:p>
            <a:r>
              <a:rPr lang="en-US">
                <a:cs typeface="Calibri"/>
              </a:rPr>
              <a:t>Thank you Alahna. Hi, I'm Jenna Butler and I'm a software engineering in OXO, currently doing a research fellowship with the Productivity and Intelligence team in MSR, and I'm excited to speak to you about the major trends we are seeing in the area of productivity and wellbeing over the last 9 months.</a:t>
            </a:r>
          </a:p>
        </p:txBody>
      </p:sp>
      <p:sp>
        <p:nvSpPr>
          <p:cNvPr id="4" name="Slide Number Placeholder 3"/>
          <p:cNvSpPr>
            <a:spLocks noGrp="1"/>
          </p:cNvSpPr>
          <p:nvPr>
            <p:ph type="sldNum" sz="quarter" idx="5"/>
          </p:nvPr>
        </p:nvSpPr>
        <p:spPr/>
        <p:txBody>
          <a:bodyPr/>
          <a:lstStyle/>
          <a:p>
            <a:fld id="{6C97E46F-C065-41AF-9452-07DE6B78E69F}" type="slidenum">
              <a:rPr lang="en-US" smtClean="0"/>
              <a:t>25</a:t>
            </a:fld>
            <a:endParaRPr lang="en-US"/>
          </a:p>
        </p:txBody>
      </p:sp>
    </p:spTree>
    <p:extLst>
      <p:ext uri="{BB962C8B-B14F-4D97-AF65-F5344CB8AC3E}">
        <p14:creationId xmlns:p14="http://schemas.microsoft.com/office/powerpoint/2010/main" val="2681500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Productivity is a complex subject, with entire frameworks devoted to trying to measuring it. One thing we know for sure, is wellbeing and satisfaction are deeply related to productivity. Now that we have 9 months worth of data from studies inside and out, quantitative and qualitative, and numerous interviews to understand the stories behind the data, we are getting a more complete picture of the state of productivity in our current </a:t>
            </a:r>
            <a:r>
              <a:rPr lang="en-US" err="1">
                <a:cs typeface="Calibri"/>
              </a:rPr>
              <a:t>covid</a:t>
            </a:r>
            <a:r>
              <a:rPr lang="en-US">
                <a:cs typeface="Calibri"/>
              </a:rPr>
              <a:t> world, as well as a glimpse into the post-</a:t>
            </a:r>
            <a:r>
              <a:rPr lang="en-US" err="1">
                <a:cs typeface="Calibri"/>
              </a:rPr>
              <a:t>covid</a:t>
            </a:r>
            <a:r>
              <a:rPr lang="en-US">
                <a:cs typeface="Calibri"/>
              </a:rPr>
              <a:t> hybrid future. A clear signal is trust, autonomy and boundaries will be key drivers of success in the workplace. </a:t>
            </a:r>
          </a:p>
          <a:p>
            <a:endParaRPr lang="en-US">
              <a:cs typeface="Calibri"/>
            </a:endParaRPr>
          </a:p>
        </p:txBody>
      </p:sp>
      <p:sp>
        <p:nvSpPr>
          <p:cNvPr id="4" name="Slide Number Placeholder 3"/>
          <p:cNvSpPr>
            <a:spLocks noGrp="1"/>
          </p:cNvSpPr>
          <p:nvPr>
            <p:ph type="sldNum" sz="quarter" idx="5"/>
          </p:nvPr>
        </p:nvSpPr>
        <p:spPr/>
        <p:txBody>
          <a:bodyPr/>
          <a:lstStyle/>
          <a:p>
            <a:fld id="{6C97E46F-C065-41AF-9452-07DE6B78E69F}" type="slidenum">
              <a:rPr lang="en-US" smtClean="0"/>
              <a:t>26</a:t>
            </a:fld>
            <a:endParaRPr lang="en-US"/>
          </a:p>
        </p:txBody>
      </p:sp>
    </p:spTree>
    <p:extLst>
      <p:ext uri="{BB962C8B-B14F-4D97-AF65-F5344CB8AC3E}">
        <p14:creationId xmlns:p14="http://schemas.microsoft.com/office/powerpoint/2010/main" val="1959863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Initially when we looked at certain measures of activity, such as PR rates, we didn't see much change as we entered the mandetory wfh period. However, as time went on, we were able to do deeper analysis and split out activity data by role and level. What we found was that managers and new hires seem to be disproportionally affected. </a:t>
            </a:r>
          </a:p>
          <a:p>
            <a:r>
              <a:rPr lang="en-US">
                <a:cs typeface="Calibri"/>
              </a:rPr>
              <a:t>In one large org inside Microsoft managers have had a 300% increase in afterhours instant messaging and a 24% increase in PR rate. When workers went back to the office in China for hybrid work, manager 1:1 time continued to increase as opposed to decrease. It appears managers are both trying to help the emotional needs of their team and picking up additional IC work as reflected in the uptick in manager PRs.</a:t>
            </a:r>
          </a:p>
          <a:p>
            <a:endParaRPr lang="en-US">
              <a:cs typeface="Calibri"/>
            </a:endParaRPr>
          </a:p>
          <a:p>
            <a:r>
              <a:rPr lang="en-US">
                <a:cs typeface="Calibri"/>
              </a:rPr>
              <a:t>On the other side of the spectrum, new hires in the same org studied were submitting PRs at a rate of 50% of new hires from the year before. Alll of these numbers are deeply concerning. Our managers are necessary for keeping team cohesion and moral high and they are facing burnout. New hires are not getting up to speed as quickly, which could cause discouragement and attrition.</a:t>
            </a:r>
          </a:p>
          <a:p>
            <a:endParaRPr lang="en-US">
              <a:cs typeface="Calibri"/>
            </a:endParaRPr>
          </a:p>
          <a:p>
            <a:r>
              <a:rPr lang="en-US">
                <a:cs typeface="Calibri"/>
              </a:rPr>
              <a:t>Trust, autonomy and boundaries manifest in this issues but also in the solutions. Managers who lack trust with their team, or perhaps just have new fears since they cannot see what people are doing all day, might be driven to micromanage, which will cause them to be working longer hours and is known to be an inefficient management technique. In addition, new hires who lack trust in themselves, their team or their managers are less likely to ask questions and are potentially more afraid to ask questions in a remote setting where things are surveilled. This means they spend longer trying to figure things out on their own. Suddenly people at every level have more autonomy than ever, with the ability to chose when and where to work. Lastly, boundaries are going to be necessary at every level. Managers can help teams set boundaries, as well as set boundaries around their own work to prevent burnout. This is an area technology could greatly help us and we are already beginning to see this in products coming up.</a:t>
            </a:r>
          </a:p>
          <a:p>
            <a:endParaRPr lang="en-US">
              <a:cs typeface="Calibri"/>
            </a:endParaRPr>
          </a:p>
        </p:txBody>
      </p:sp>
      <p:sp>
        <p:nvSpPr>
          <p:cNvPr id="4" name="Slide Number Placeholder 3"/>
          <p:cNvSpPr>
            <a:spLocks noGrp="1"/>
          </p:cNvSpPr>
          <p:nvPr>
            <p:ph type="sldNum" sz="quarter" idx="5"/>
          </p:nvPr>
        </p:nvSpPr>
        <p:spPr/>
        <p:txBody>
          <a:bodyPr/>
          <a:lstStyle/>
          <a:p>
            <a:fld id="{6C97E46F-C065-41AF-9452-07DE6B78E69F}" type="slidenum">
              <a:rPr lang="en-US" smtClean="0"/>
              <a:t>27</a:t>
            </a:fld>
            <a:endParaRPr lang="en-US"/>
          </a:p>
        </p:txBody>
      </p:sp>
    </p:spTree>
    <p:extLst>
      <p:ext uri="{BB962C8B-B14F-4D97-AF65-F5344CB8AC3E}">
        <p14:creationId xmlns:p14="http://schemas.microsoft.com/office/powerpoint/2010/main" val="2773807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Another major issue we are seeing is the idea that remote work is surveilled work. This has been coming up in the research since we went home, and actually, has been present in remote work research for years. Concerns in this area impact both productivity and wellbeing. Some people feel nervous to ask questions since there is almost always a record of it, whether an email, chat or recorded teams call. They spend time trying to formulat the question to not sound dumb or to make it the best possible and are blocked longer. In addition, some people worry that the surveillance means they need to always look productive, and ironically, this can be counterproductive in reality. For instance, we understand that an employee might spend hours thinking about a problem without creating a digital trace (such as emails, documents, etc). This could be viewed as "unproductive time" if only measuring activity. However, as information workers, we know this cognitively challening work is one of the main reasons we are doing our job and not computers. Microsoft recently released a productivity score feature to help organizations understand productivity in the remote world, and we knew that could be challenging, especially given that productivity is such a diverse area. Privacy concerns were quickly raised in the media. Microsoft has since applied a growth mindset and adjusted the feature, and we will continue to investigate how we can best enable every person while deeply valuing individual privacy. Lastly, this issue of surveillance is especially concerning in certain sectors like education. As an adjuct professor at Bellevue College, I am seeing colleagues use web cam software to scan the rooms of students before quizzes and exams so they can't cheat – this is concerning. We need to find ways for technology to build trust and allow for remote but safe and private work and education.</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28</a:t>
            </a:fld>
            <a:endParaRPr lang="en-US"/>
          </a:p>
        </p:txBody>
      </p:sp>
    </p:spTree>
    <p:extLst>
      <p:ext uri="{BB962C8B-B14F-4D97-AF65-F5344CB8AC3E}">
        <p14:creationId xmlns:p14="http://schemas.microsoft.com/office/powerpoint/2010/main" val="2037386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Beyond roles, individual considerations need to be made for how different people work. As Sean discussed, neurodiverse employees may have a hard time working with the webcam on. Some people like to fidget, or have a stuffed animal for physical support, like Jaime here, a developer featured on BBC with his Lion. They may not want this behavior shown during meetings.</a:t>
            </a:r>
          </a:p>
          <a:p>
            <a:r>
              <a:rPr lang="en-US">
                <a:cs typeface="Calibri"/>
              </a:rPr>
              <a:t>In addition, external stimuli has greatly shifted. Where previously the external signals we received were inline with work, now we receive signals about home constantly while trying to stay focused on work. This can be difficult for people who have a hard time focusing. For others, the busyness of the workplace might have been a difficult distraction, and the quiet focus their home office provides has made them more productive. Some people with different mental health diagnoses have found working from home more productive, and have never requested it before either because they didn't realize what a big impact the work environment was having, or they didn't want to disclose their diagnosis. </a:t>
            </a:r>
          </a:p>
          <a:p>
            <a:endParaRPr lang="en-US">
              <a:cs typeface="Calibri"/>
            </a:endParaRPr>
          </a:p>
          <a:p>
            <a:r>
              <a:rPr lang="en-US">
                <a:cs typeface="Calibri"/>
              </a:rPr>
              <a:t>Again, trust and boundaries can help us deal with the new rules of working. Employees have great autonomy of how they work (do they have a web cam on? Do they work odd hours? Do they exercise while working?) and trust that other people are doing their best will allow people to be their most productive. In addition, setting and respecting boundaries will help people working from home (or anywhere) show up and be comfortable. </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29</a:t>
            </a:fld>
            <a:endParaRPr lang="en-US"/>
          </a:p>
        </p:txBody>
      </p:sp>
    </p:spTree>
    <p:extLst>
      <p:ext uri="{BB962C8B-B14F-4D97-AF65-F5344CB8AC3E}">
        <p14:creationId xmlns:p14="http://schemas.microsoft.com/office/powerpoint/2010/main" val="348852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000000"/>
                </a:solidFill>
                <a:latin typeface="Calibri" panose="020F0502020204030204" pitchFamily="34" charset="0"/>
              </a:rPr>
              <a:t>These many, many studies use a variety of methods</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3</a:t>
            </a:fld>
            <a:endParaRPr lang="en-US"/>
          </a:p>
        </p:txBody>
      </p:sp>
    </p:spTree>
    <p:extLst>
      <p:ext uri="{BB962C8B-B14F-4D97-AF65-F5344CB8AC3E}">
        <p14:creationId xmlns:p14="http://schemas.microsoft.com/office/powerpoint/2010/main" val="2457169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how we have been working for the last 9 months is working from home during a pandemic, and might not completely resemble our post covid world. As we look ahead, we see from internal data that the vast majority of people ideally want a hybrid work environment. This has also been reported by Google, and other external companies who needed to invest in remote infrastructure to continue working during the pandemic, and are looking at how they can use what they have to potentially enable more remote work in the future. </a:t>
            </a:r>
          </a:p>
        </p:txBody>
      </p:sp>
      <p:sp>
        <p:nvSpPr>
          <p:cNvPr id="4" name="Slide Number Placeholder 3"/>
          <p:cNvSpPr>
            <a:spLocks noGrp="1"/>
          </p:cNvSpPr>
          <p:nvPr>
            <p:ph type="sldNum" sz="quarter" idx="5"/>
          </p:nvPr>
        </p:nvSpPr>
        <p:spPr/>
        <p:txBody>
          <a:bodyPr/>
          <a:lstStyle/>
          <a:p>
            <a:fld id="{6C97E46F-C065-41AF-9452-07DE6B78E69F}" type="slidenum">
              <a:rPr lang="en-US" smtClean="0"/>
              <a:t>30</a:t>
            </a:fld>
            <a:endParaRPr lang="en-US"/>
          </a:p>
        </p:txBody>
      </p:sp>
    </p:spTree>
    <p:extLst>
      <p:ext uri="{BB962C8B-B14F-4D97-AF65-F5344CB8AC3E}">
        <p14:creationId xmlns:p14="http://schemas.microsoft.com/office/powerpoint/2010/main" val="2004988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we look to this future of hybrid work, what issues do we see? And more importantly, how can these be opportunities for research and product development?</a:t>
            </a:r>
          </a:p>
          <a:p>
            <a:endParaRPr lang="en-US">
              <a:cs typeface="Calibri"/>
            </a:endParaRPr>
          </a:p>
          <a:p>
            <a:r>
              <a:rPr lang="en-US">
                <a:cs typeface="Calibri"/>
              </a:rPr>
              <a:t>Creative work, new workstreams and brainstorming are harder remotely.</a:t>
            </a:r>
          </a:p>
          <a:p>
            <a:r>
              <a:rPr lang="en-US">
                <a:cs typeface="Calibri"/>
              </a:rPr>
              <a:t>Weak social ties are weakening, but team commitment and social connections are critical for productivity in a remote setting. </a:t>
            </a:r>
          </a:p>
          <a:p>
            <a:r>
              <a:rPr lang="en-US">
                <a:cs typeface="Calibri"/>
              </a:rPr>
              <a:t>31% of workers who feel committed to their team goals prefer working from home over the office, compared with 18% of those who feel disconnected. Could working from home exacerbate a feeling of disconnection from a team? And if so, how can we offset this?</a:t>
            </a:r>
          </a:p>
          <a:p>
            <a:endParaRPr lang="en-US">
              <a:cs typeface="Calibri"/>
            </a:endParaRPr>
          </a:p>
          <a:p>
            <a:r>
              <a:rPr lang="en-US">
                <a:cs typeface="Calibri"/>
              </a:rPr>
              <a:t>We also now lack physical and external boundaries (like the commute); home problems are present during work times and many feel "always on".</a:t>
            </a:r>
          </a:p>
          <a:p>
            <a:endParaRPr lang="en-US">
              <a:cs typeface="Calibri"/>
            </a:endParaRPr>
          </a:p>
          <a:p>
            <a:r>
              <a:rPr lang="en-US">
                <a:cs typeface="Calibri"/>
              </a:rPr>
              <a:t>Many people are working different schedules. On one hand, this allows individuals to work when it is best for them, but it can also put indirect pressure for others to work during these hours. How can people work at the best time for them, while maintaining team level productivity?</a:t>
            </a:r>
          </a:p>
          <a:p>
            <a:endParaRPr lang="en-US">
              <a:cs typeface="Calibri"/>
            </a:endParaRPr>
          </a:p>
          <a:p>
            <a:r>
              <a:rPr lang="en-US">
                <a:cs typeface="Calibri"/>
              </a:rPr>
              <a:t>There is more flexibility for solo work during the day, but we have found focus in isolation can lead to misalignment and the need to redo. How do we keep information flowing to prevent/mitigate this?</a:t>
            </a:r>
          </a:p>
          <a:p>
            <a:endParaRPr lang="en-US">
              <a:cs typeface="Calibri"/>
            </a:endParaRPr>
          </a:p>
          <a:p>
            <a:r>
              <a:rPr lang="en-US">
                <a:cs typeface="Calibri"/>
              </a:rPr>
              <a:t>Lastly, we continue to see the interesting duality of work from home that Chandra will speak more on. Some people are doing great, others are really struggling. Many people have some parts they love and others they struggle with, often two sides of the same coin. For instance, many Microsoft employees reported appreciating the flexibility of </a:t>
            </a:r>
            <a:r>
              <a:rPr lang="en-US" err="1">
                <a:cs typeface="Calibri"/>
              </a:rPr>
              <a:t>wfh</a:t>
            </a:r>
            <a:r>
              <a:rPr lang="en-US">
                <a:cs typeface="Calibri"/>
              </a:rPr>
              <a:t>, but struggle with work/life balance because of it. How can we keep the positives and help people manage the challenges? As we've seen throughout, trust and boundaries will help us deal with the new found autonomy of remote work.</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C97E46F-C065-41AF-9452-07DE6B78E69F}" type="slidenum">
              <a:rPr lang="en-US" smtClean="0"/>
              <a:t>31</a:t>
            </a:fld>
            <a:endParaRPr lang="en-US"/>
          </a:p>
        </p:txBody>
      </p:sp>
    </p:spTree>
    <p:extLst>
      <p:ext uri="{BB962C8B-B14F-4D97-AF65-F5344CB8AC3E}">
        <p14:creationId xmlns:p14="http://schemas.microsoft.com/office/powerpoint/2010/main" val="1859048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Thankfully, Microsoft runs on trust, and we have known tactics to handle these emerging issues. Building trust, within teams, ourselves and especially with our technology will help to mitigate the issues of micromanaging, manager overwork, the desire to appear productive, and more. Having deep trust will allow for more information flow and help people not work in isolation.</a:t>
            </a:r>
          </a:p>
          <a:p>
            <a:r>
              <a:rPr lang="en-US">
                <a:cs typeface="Calibri"/>
              </a:rPr>
              <a:t>In addition, the increased autonomy people how have can be both positive and negative as choice is given to the individual. How do we help people make the most of their new autonomy? How can we empower individuals to work in the way that best suits them, and yet also leads to the most team productivity?</a:t>
            </a:r>
          </a:p>
          <a:p>
            <a:r>
              <a:rPr lang="en-US">
                <a:cs typeface="Calibri"/>
              </a:rPr>
              <a:t>Lastly, we see that boundaries are going to be key factors in success moving forward. Individuals and teams need to set boundaries, and technology can help us enforce these.</a:t>
            </a:r>
          </a:p>
        </p:txBody>
      </p:sp>
      <p:sp>
        <p:nvSpPr>
          <p:cNvPr id="4" name="Slide Number Placeholder 3"/>
          <p:cNvSpPr>
            <a:spLocks noGrp="1"/>
          </p:cNvSpPr>
          <p:nvPr>
            <p:ph type="sldNum" sz="quarter" idx="5"/>
          </p:nvPr>
        </p:nvSpPr>
        <p:spPr/>
        <p:txBody>
          <a:bodyPr/>
          <a:lstStyle/>
          <a:p>
            <a:fld id="{6C97E46F-C065-41AF-9452-07DE6B78E69F}" type="slidenum">
              <a:rPr lang="en-US" smtClean="0"/>
              <a:t>32</a:t>
            </a:fld>
            <a:endParaRPr lang="en-US"/>
          </a:p>
        </p:txBody>
      </p:sp>
    </p:spTree>
    <p:extLst>
      <p:ext uri="{BB962C8B-B14F-4D97-AF65-F5344CB8AC3E}">
        <p14:creationId xmlns:p14="http://schemas.microsoft.com/office/powerpoint/2010/main" val="477324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Knowing we have these issues and these avenues of trust and boundaries to help mitigate them, we have already begun creating products that use technology to help.</a:t>
            </a:r>
          </a:p>
          <a:p>
            <a:r>
              <a:rPr lang="en-US">
                <a:cs typeface="Calibri"/>
              </a:rPr>
              <a:t>New features such as virtual commute in project harmony (previously named me time) are helping people set boundaries around the time that is critical for them, and allowing the user to choose what that is – whether its focus time, a lunch break, or exercise time.</a:t>
            </a:r>
          </a:p>
          <a:p>
            <a:r>
              <a:rPr lang="en-US">
                <a:cs typeface="Calibri"/>
              </a:rPr>
              <a:t>We have also started to improve tools, such as Teams and Office, to design them for information flow and </a:t>
            </a:r>
            <a:r>
              <a:rPr lang="en-US" err="1">
                <a:cs typeface="Calibri"/>
              </a:rPr>
              <a:t>asynchonous</a:t>
            </a:r>
            <a:r>
              <a:rPr lang="en-US">
                <a:cs typeface="Calibri"/>
              </a:rPr>
              <a:t> </a:t>
            </a:r>
            <a:r>
              <a:rPr lang="en-US" err="1">
                <a:cs typeface="Calibri"/>
              </a:rPr>
              <a:t>communcation</a:t>
            </a:r>
            <a:r>
              <a:rPr lang="en-US">
                <a:cs typeface="Calibri"/>
              </a:rPr>
              <a:t>, something Sean has touched on.</a:t>
            </a:r>
          </a:p>
          <a:p>
            <a:r>
              <a:rPr lang="en-US">
                <a:cs typeface="Calibri"/>
              </a:rPr>
              <a:t>Lastly, HR and Microsoft are using the research to make informed learning materials so people can make the best </a:t>
            </a:r>
            <a:r>
              <a:rPr lang="en-US" err="1">
                <a:cs typeface="Calibri"/>
              </a:rPr>
              <a:t>invidividual</a:t>
            </a:r>
            <a:r>
              <a:rPr lang="en-US">
                <a:cs typeface="Calibri"/>
              </a:rPr>
              <a:t> choices they can.</a:t>
            </a:r>
          </a:p>
          <a:p>
            <a:endParaRPr lang="en-US">
              <a:cs typeface="Calibri"/>
            </a:endParaRPr>
          </a:p>
          <a:p>
            <a:r>
              <a:rPr lang="en-US">
                <a:cs typeface="Calibri"/>
              </a:rPr>
              <a:t>As we look ahead, there are still many opportunities in this space. Building tools centered on trust, that allow users to set and maintain boundaries to make their new found autonomy as useful as possible will help us increase productivity and wellbeing in our post </a:t>
            </a:r>
            <a:r>
              <a:rPr lang="en-US" err="1">
                <a:cs typeface="Calibri"/>
              </a:rPr>
              <a:t>covid</a:t>
            </a:r>
            <a:r>
              <a:rPr lang="en-US">
                <a:cs typeface="Calibri"/>
              </a:rPr>
              <a:t> world.</a:t>
            </a:r>
          </a:p>
          <a:p>
            <a:endParaRPr lang="en-US">
              <a:cs typeface="Calibri"/>
            </a:endParaRPr>
          </a:p>
          <a:p>
            <a:endParaRPr lang="en-US">
              <a:cs typeface="Calibri"/>
            </a:endParaRPr>
          </a:p>
          <a:p>
            <a:endParaRPr lang="en-US">
              <a:cs typeface="Calibri"/>
            </a:endParaRPr>
          </a:p>
          <a:p>
            <a:endParaRPr lang="en-US">
              <a:cs typeface="Calibri"/>
            </a:endParaRPr>
          </a:p>
          <a:p>
            <a:r>
              <a:rPr lang="en-US" sz="3400" b="1">
                <a:latin typeface="Calibri" panose="020F0502020204030204" pitchFamily="34" charset="0"/>
                <a:ea typeface="Calibri" panose="020F0502020204030204" pitchFamily="34" charset="0"/>
                <a:cs typeface="Arial" panose="020B0604020202020204" pitchFamily="34" charset="0"/>
              </a:rPr>
              <a:t>Alana transition: </a:t>
            </a:r>
            <a:r>
              <a:rPr lang="en-US" sz="3400">
                <a:latin typeface="Calibri" panose="020F0502020204030204" pitchFamily="34" charset="0"/>
                <a:ea typeface="Calibri" panose="020F0502020204030204" pitchFamily="34" charset="0"/>
                <a:cs typeface="Arial" panose="020B0604020202020204" pitchFamily="34" charset="0"/>
              </a:rPr>
              <a:t>Thanks so much, Jenna. Next, we’ll move over to talk Software Engineering Experiences, and for that I’ll invite Chandra Maddila who is a Software Development Experiences Senior Research lead, so Chandra please take it away.</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6C97E46F-C065-41AF-9452-07DE6B78E69F}" type="slidenum">
              <a:rPr lang="en-US" smtClean="0"/>
              <a:t>33</a:t>
            </a:fld>
            <a:endParaRPr lang="en-US"/>
          </a:p>
        </p:txBody>
      </p:sp>
    </p:spTree>
    <p:extLst>
      <p:ext uri="{BB962C8B-B14F-4D97-AF65-F5344CB8AC3E}">
        <p14:creationId xmlns:p14="http://schemas.microsoft.com/office/powerpoint/2010/main" val="196543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20078">
              <a:defRPr/>
            </a:pPr>
            <a:r>
              <a:rPr lang="en-US" sz="2300" b="1">
                <a:latin typeface="Calibri" panose="020F0502020204030204" pitchFamily="34" charset="0"/>
                <a:ea typeface="Calibri" panose="020F0502020204030204" pitchFamily="34" charset="0"/>
                <a:cs typeface="Arial" panose="020B0604020202020204" pitchFamily="34" charset="0"/>
              </a:rPr>
              <a:t>Alana transition: </a:t>
            </a:r>
            <a:r>
              <a:rPr lang="en-US" sz="2300">
                <a:latin typeface="Calibri" panose="020F0502020204030204" pitchFamily="34" charset="0"/>
                <a:ea typeface="Calibri" panose="020F0502020204030204" pitchFamily="34" charset="0"/>
                <a:cs typeface="Arial" panose="020B0604020202020204" pitchFamily="34" charset="0"/>
              </a:rPr>
              <a:t>Thanks so much, Jenna. Next, we’ll move over to talk Software Engineering Experiences, and for that I’ll invite Chandra Maddila who is a Software Development Experiences Senior Research lead, so Chandra please take it away.</a:t>
            </a:r>
          </a:p>
          <a:p>
            <a:pPr defTabSz="1720078">
              <a:defRPr/>
            </a:pPr>
            <a:endParaRPr lang="en-US" sz="2300">
              <a:latin typeface="Calibri" panose="020F0502020204030204" pitchFamily="34" charset="0"/>
              <a:cs typeface="Arial" panose="020B0604020202020204" pitchFamily="34" charset="0"/>
            </a:endParaRPr>
          </a:p>
          <a:p>
            <a:pPr defTabSz="1720078">
              <a:defRPr/>
            </a:pPr>
            <a:r>
              <a:rPr lang="en-US" sz="2300">
                <a:solidFill>
                  <a:srgbClr val="252423"/>
                </a:solidFill>
                <a:latin typeface="Calibri" panose="020F0502020204030204" pitchFamily="34" charset="0"/>
                <a:ea typeface="Times New Roman" panose="02020603050405020304" pitchFamily="18" charset="0"/>
              </a:rPr>
              <a:t>While I am representing my own research, I also am going to cover the research and studies conducted by people across the company and GitHub.</a:t>
            </a:r>
            <a:endParaRPr lang="en-US"/>
          </a:p>
          <a:p>
            <a:pPr defTabSz="1720078">
              <a:defRPr/>
            </a:pPr>
            <a:endParaRPr lang="en-US"/>
          </a:p>
        </p:txBody>
      </p:sp>
      <p:sp>
        <p:nvSpPr>
          <p:cNvPr id="4" name="Slide Number Placeholder 3"/>
          <p:cNvSpPr>
            <a:spLocks noGrp="1"/>
          </p:cNvSpPr>
          <p:nvPr>
            <p:ph type="sldNum" sz="quarter" idx="5"/>
          </p:nvPr>
        </p:nvSpPr>
        <p:spPr/>
        <p:txBody>
          <a:bodyPr/>
          <a:lstStyle/>
          <a:p>
            <a:pPr defTabSz="1720078">
              <a:defRPr/>
            </a:pPr>
            <a:fld id="{B975E458-27DE-4341-8851-417118921C95}" type="slidenum">
              <a:rPr lang="en-US">
                <a:solidFill>
                  <a:prstClr val="black"/>
                </a:solidFill>
                <a:latin typeface="Calibri" panose="020F0502020204030204"/>
              </a:rPr>
              <a:pPr defTabSz="1720078">
                <a:defRPr/>
              </a:pPr>
              <a:t>34</a:t>
            </a:fld>
            <a:endParaRPr lang="en-US">
              <a:solidFill>
                <a:prstClr val="black"/>
              </a:solidFill>
              <a:latin typeface="Calibri" panose="020F0502020204030204"/>
            </a:endParaRPr>
          </a:p>
        </p:txBody>
      </p:sp>
    </p:spTree>
    <p:extLst>
      <p:ext uri="{BB962C8B-B14F-4D97-AF65-F5344CB8AC3E}">
        <p14:creationId xmlns:p14="http://schemas.microsoft.com/office/powerpoint/2010/main" val="2145266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I will give a glimpse of some of the ongoing projects and research in this area.</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35</a:t>
            </a:fld>
            <a:endParaRPr lang="en-US"/>
          </a:p>
        </p:txBody>
      </p:sp>
    </p:spTree>
    <p:extLst>
      <p:ext uri="{BB962C8B-B14F-4D97-AF65-F5344CB8AC3E}">
        <p14:creationId xmlns:p14="http://schemas.microsoft.com/office/powerpoint/2010/main" val="3594618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So, for a tech company like Microsoft (which also has been a primary provider of dev tools for the developers outside), it is important to understand how the developer activity has been which, in a way, gives us a lead to better understand how we are doing as a company.</a:t>
            </a:r>
            <a:endParaRPr lang="en-US"/>
          </a:p>
        </p:txBody>
      </p:sp>
      <p:sp>
        <p:nvSpPr>
          <p:cNvPr id="4" name="Slide Number Placeholder 3"/>
          <p:cNvSpPr>
            <a:spLocks noGrp="1"/>
          </p:cNvSpPr>
          <p:nvPr>
            <p:ph type="sldNum" sz="quarter" idx="5"/>
          </p:nvPr>
        </p:nvSpPr>
        <p:spPr/>
        <p:txBody>
          <a:bodyPr/>
          <a:lstStyle/>
          <a:p>
            <a:fld id="{79097F56-B46E-4EDC-B05F-DAC7EC3404AB}" type="slidenum">
              <a:rPr lang="en-US" smtClean="0"/>
              <a:t>36</a:t>
            </a:fld>
            <a:endParaRPr lang="en-US"/>
          </a:p>
        </p:txBody>
      </p:sp>
    </p:spTree>
    <p:extLst>
      <p:ext uri="{BB962C8B-B14F-4D97-AF65-F5344CB8AC3E}">
        <p14:creationId xmlns:p14="http://schemas.microsoft.com/office/powerpoint/2010/main" val="553381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1505"/>
              </a:spcAft>
              <a:tabLst>
                <a:tab pos="860039" algn="l"/>
              </a:tabLst>
            </a:pPr>
            <a:r>
              <a:rPr lang="en-US" sz="3400">
                <a:solidFill>
                  <a:srgbClr val="252423"/>
                </a:solidFill>
                <a:latin typeface="Calibri" panose="020F0502020204030204" pitchFamily="34" charset="0"/>
                <a:ea typeface="Times New Roman" panose="02020603050405020304" pitchFamily="18" charset="0"/>
                <a:cs typeface="Calibri" panose="020F0502020204030204" pitchFamily="34" charset="0"/>
              </a:rPr>
              <a:t>The answer is 'yes' we can measure developer activity. Let's see how it is looking like.</a:t>
            </a:r>
            <a:endParaRPr lang="en-US" sz="3400">
              <a:solidFill>
                <a:srgbClr val="252423"/>
              </a:solidFill>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C97E46F-C065-41AF-9452-07DE6B78E69F}" type="slidenum">
              <a:rPr lang="en-US" smtClean="0"/>
              <a:t>37</a:t>
            </a:fld>
            <a:endParaRPr lang="en-US"/>
          </a:p>
        </p:txBody>
      </p:sp>
    </p:spTree>
    <p:extLst>
      <p:ext uri="{BB962C8B-B14F-4D97-AF65-F5344CB8AC3E}">
        <p14:creationId xmlns:p14="http://schemas.microsoft.com/office/powerpoint/2010/main" val="3695893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Who is right and who is wrong? What does the data say? Let's find out</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38</a:t>
            </a:fld>
            <a:endParaRPr lang="en-US"/>
          </a:p>
        </p:txBody>
      </p:sp>
    </p:spTree>
    <p:extLst>
      <p:ext uri="{BB962C8B-B14F-4D97-AF65-F5344CB8AC3E}">
        <p14:creationId xmlns:p14="http://schemas.microsoft.com/office/powerpoint/2010/main" val="317862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We see similar activity in open source world through the studies/data analysis that we conducted on open source data.</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39</a:t>
            </a:fld>
            <a:endParaRPr lang="en-US"/>
          </a:p>
        </p:txBody>
      </p:sp>
    </p:spTree>
    <p:extLst>
      <p:ext uri="{BB962C8B-B14F-4D97-AF65-F5344CB8AC3E}">
        <p14:creationId xmlns:p14="http://schemas.microsoft.com/office/powerpoint/2010/main" val="3215785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000000"/>
                </a:solidFill>
                <a:latin typeface="Calibri" panose="020F0502020204030204" pitchFamily="34" charset="0"/>
              </a:rPr>
              <a:t>These many, many studies use a variety of methods</a:t>
            </a:r>
            <a:endParaRPr lang="en-US" sz="3400"/>
          </a:p>
        </p:txBody>
      </p:sp>
      <p:sp>
        <p:nvSpPr>
          <p:cNvPr id="4" name="Slide Number Placeholder 3"/>
          <p:cNvSpPr>
            <a:spLocks noGrp="1"/>
          </p:cNvSpPr>
          <p:nvPr>
            <p:ph type="sldNum" sz="quarter" idx="5"/>
          </p:nvPr>
        </p:nvSpPr>
        <p:spPr/>
        <p:txBody>
          <a:bodyPr/>
          <a:lstStyle/>
          <a:p>
            <a:fld id="{6C97E46F-C065-41AF-9452-07DE6B78E69F}" type="slidenum">
              <a:rPr lang="en-US" smtClean="0"/>
              <a:t>4</a:t>
            </a:fld>
            <a:endParaRPr lang="en-US"/>
          </a:p>
        </p:txBody>
      </p:sp>
    </p:spTree>
    <p:extLst>
      <p:ext uri="{BB962C8B-B14F-4D97-AF65-F5344CB8AC3E}">
        <p14:creationId xmlns:p14="http://schemas.microsoft.com/office/powerpoint/2010/main" val="2457169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Developers for the most part says the time they spent on reviewing code and design activities stayed the same or increased in some cases.</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40</a:t>
            </a:fld>
            <a:endParaRPr lang="en-US"/>
          </a:p>
        </p:txBody>
      </p:sp>
    </p:spTree>
    <p:extLst>
      <p:ext uri="{BB962C8B-B14F-4D97-AF65-F5344CB8AC3E}">
        <p14:creationId xmlns:p14="http://schemas.microsoft.com/office/powerpoint/2010/main" val="535942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Productivity is individual. It varies from person to person based on the work style, life style, the circumstances, challenges and benefits. Let's take a look at some of the challenges and benefits that developers see about working from home</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41</a:t>
            </a:fld>
            <a:endParaRPr lang="en-US"/>
          </a:p>
        </p:txBody>
      </p:sp>
    </p:spTree>
    <p:extLst>
      <p:ext uri="{BB962C8B-B14F-4D97-AF65-F5344CB8AC3E}">
        <p14:creationId xmlns:p14="http://schemas.microsoft.com/office/powerpoint/2010/main" val="3296219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Developers like the fact the they need not to spend so much time on commute, they get better focus time and less prone to distractions and interruptions.</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42</a:t>
            </a:fld>
            <a:endParaRPr lang="en-US"/>
          </a:p>
        </p:txBody>
      </p:sp>
    </p:spTree>
    <p:extLst>
      <p:ext uri="{BB962C8B-B14F-4D97-AF65-F5344CB8AC3E}">
        <p14:creationId xmlns:p14="http://schemas.microsoft.com/office/powerpoint/2010/main" val="2654420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Having more distractions or interruptions or lack of motivation or child care are some of the factors that makes developers hate WFH</a:t>
            </a:r>
            <a:endParaRPr lang="en-US"/>
          </a:p>
        </p:txBody>
      </p:sp>
      <p:sp>
        <p:nvSpPr>
          <p:cNvPr id="4" name="Slide Number Placeholder 3"/>
          <p:cNvSpPr>
            <a:spLocks noGrp="1"/>
          </p:cNvSpPr>
          <p:nvPr>
            <p:ph type="sldNum" sz="quarter" idx="5"/>
          </p:nvPr>
        </p:nvSpPr>
        <p:spPr/>
        <p:txBody>
          <a:bodyPr/>
          <a:lstStyle/>
          <a:p>
            <a:fld id="{79097F56-B46E-4EDC-B05F-DAC7EC3404AB}" type="slidenum">
              <a:rPr lang="en-US" smtClean="0"/>
              <a:t>43</a:t>
            </a:fld>
            <a:endParaRPr lang="en-US"/>
          </a:p>
        </p:txBody>
      </p:sp>
    </p:spTree>
    <p:extLst>
      <p:ext uri="{BB962C8B-B14F-4D97-AF65-F5344CB8AC3E}">
        <p14:creationId xmlns:p14="http://schemas.microsoft.com/office/powerpoint/2010/main" val="2443931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Clearly, what is working for someone is not definitely working for others. This is what I call ' a manifestation of Dickensian dichotomy'</a:t>
            </a:r>
            <a:endParaRPr lang="en-US"/>
          </a:p>
        </p:txBody>
      </p:sp>
      <p:sp>
        <p:nvSpPr>
          <p:cNvPr id="4" name="Slide Number Placeholder 3"/>
          <p:cNvSpPr>
            <a:spLocks noGrp="1"/>
          </p:cNvSpPr>
          <p:nvPr>
            <p:ph type="sldNum" sz="quarter" idx="5"/>
          </p:nvPr>
        </p:nvSpPr>
        <p:spPr/>
        <p:txBody>
          <a:bodyPr/>
          <a:lstStyle/>
          <a:p>
            <a:fld id="{79097F56-B46E-4EDC-B05F-DAC7EC3404AB}" type="slidenum">
              <a:rPr lang="en-US" smtClean="0"/>
              <a:t>44</a:t>
            </a:fld>
            <a:endParaRPr lang="en-US"/>
          </a:p>
        </p:txBody>
      </p:sp>
    </p:spTree>
    <p:extLst>
      <p:ext uri="{BB962C8B-B14F-4D97-AF65-F5344CB8AC3E}">
        <p14:creationId xmlns:p14="http://schemas.microsoft.com/office/powerpoint/2010/main" val="1037226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20078">
              <a:defRPr/>
            </a:pPr>
            <a:r>
              <a:rPr lang="en-US" sz="3400">
                <a:solidFill>
                  <a:srgbClr val="252423"/>
                </a:solidFill>
                <a:latin typeface="Calibri" panose="020F0502020204030204" pitchFamily="34" charset="0"/>
                <a:ea typeface="Times New Roman" panose="02020603050405020304" pitchFamily="18" charset="0"/>
                <a:cs typeface="Calibri" panose="020F0502020204030204" pitchFamily="34" charset="0"/>
              </a:rPr>
              <a:t>The satisfaction developers attain because of the social interaction and activities came up on top of the list when asked about the factors that is impacting team productivity as a whole.</a:t>
            </a:r>
            <a:endParaRPr lang="en-US" sz="3400">
              <a:solidFill>
                <a:srgbClr val="252423"/>
              </a:solidFill>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45</a:t>
            </a:fld>
            <a:endParaRPr lang="en-US"/>
          </a:p>
        </p:txBody>
      </p:sp>
    </p:spTree>
    <p:extLst>
      <p:ext uri="{BB962C8B-B14F-4D97-AF65-F5344CB8AC3E}">
        <p14:creationId xmlns:p14="http://schemas.microsoft.com/office/powerpoint/2010/main" val="3673050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We are working towards publishing an update of the GitHub </a:t>
            </a:r>
            <a:r>
              <a:rPr lang="en-US" sz="3400" err="1">
                <a:solidFill>
                  <a:srgbClr val="252423"/>
                </a:solidFill>
                <a:latin typeface="Calibri" panose="020F0502020204030204" pitchFamily="34" charset="0"/>
                <a:ea typeface="Times New Roman" panose="02020603050405020304" pitchFamily="18" charset="0"/>
              </a:rPr>
              <a:t>Octoverse</a:t>
            </a:r>
            <a:r>
              <a:rPr lang="en-US" sz="3400">
                <a:solidFill>
                  <a:srgbClr val="252423"/>
                </a:solidFill>
                <a:latin typeface="Calibri" panose="020F0502020204030204" pitchFamily="34" charset="0"/>
                <a:ea typeface="Times New Roman" panose="02020603050405020304" pitchFamily="18" charset="0"/>
              </a:rPr>
              <a:t> blog which we published couple of months back.</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46</a:t>
            </a:fld>
            <a:endParaRPr lang="en-US"/>
          </a:p>
        </p:txBody>
      </p:sp>
    </p:spTree>
    <p:extLst>
      <p:ext uri="{BB962C8B-B14F-4D97-AF65-F5344CB8AC3E}">
        <p14:creationId xmlns:p14="http://schemas.microsoft.com/office/powerpoint/2010/main" val="27427791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I will also post these links in the chat window.</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47</a:t>
            </a:fld>
            <a:endParaRPr lang="en-US"/>
          </a:p>
        </p:txBody>
      </p:sp>
    </p:spTree>
    <p:extLst>
      <p:ext uri="{BB962C8B-B14F-4D97-AF65-F5344CB8AC3E}">
        <p14:creationId xmlns:p14="http://schemas.microsoft.com/office/powerpoint/2010/main" val="9776946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252423"/>
                </a:solidFill>
                <a:latin typeface="Calibri" panose="020F0502020204030204" pitchFamily="34" charset="0"/>
                <a:ea typeface="Times New Roman" panose="02020603050405020304" pitchFamily="18" charset="0"/>
              </a:rPr>
              <a:t>There is a lot of interesting research going on in this space Please feel free to reach out in case you have any ideas or want to share learning or collaborate. Thanks and back to you Alana.</a:t>
            </a:r>
            <a:endParaRPr lang="en-US" sz="3400" b="1">
              <a:latin typeface="Calibri" panose="020F0502020204030204" pitchFamily="34" charset="0"/>
              <a:ea typeface="Calibri" panose="020F0502020204030204" pitchFamily="34" charset="0"/>
              <a:cs typeface="Arial" panose="020B0604020202020204" pitchFamily="34" charset="0"/>
            </a:endParaRPr>
          </a:p>
          <a:p>
            <a:r>
              <a:rPr lang="en-US" sz="3400" b="1">
                <a:latin typeface="Calibri" panose="020F0502020204030204" pitchFamily="34" charset="0"/>
                <a:ea typeface="Calibri" panose="020F0502020204030204" pitchFamily="34" charset="0"/>
                <a:cs typeface="Arial" panose="020B0604020202020204" pitchFamily="34" charset="0"/>
              </a:rPr>
              <a:t>Alana transition: </a:t>
            </a:r>
            <a:r>
              <a:rPr lang="en-US" sz="3400">
                <a:latin typeface="Calibri" panose="020F0502020204030204" pitchFamily="34" charset="0"/>
                <a:ea typeface="Calibri" panose="020F0502020204030204" pitchFamily="34" charset="0"/>
                <a:cs typeface="Arial" panose="020B0604020202020204" pitchFamily="34" charset="0"/>
              </a:rPr>
              <a:t>Thank you, Chandra. Next, we’re going to move on to physical workspaces, and for that I’m going to invite Ginger Hudson, who is a User Research Lead in Devices, so Ginger with that I’ll hand it over to you.</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48</a:t>
            </a:fld>
            <a:endParaRPr lang="en-US"/>
          </a:p>
        </p:txBody>
      </p:sp>
    </p:spTree>
    <p:extLst>
      <p:ext uri="{BB962C8B-B14F-4D97-AF65-F5344CB8AC3E}">
        <p14:creationId xmlns:p14="http://schemas.microsoft.com/office/powerpoint/2010/main" val="33519737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b="1">
                <a:latin typeface="Calibri" panose="020F0502020204030204" pitchFamily="34" charset="0"/>
                <a:ea typeface="Calibri" panose="020F0502020204030204" pitchFamily="34" charset="0"/>
                <a:cs typeface="Arial" panose="020B0604020202020204" pitchFamily="34" charset="0"/>
              </a:rPr>
              <a:t>Alana transition: </a:t>
            </a:r>
            <a:r>
              <a:rPr lang="en-US" sz="3400">
                <a:latin typeface="Calibri" panose="020F0502020204030204" pitchFamily="34" charset="0"/>
                <a:ea typeface="Calibri" panose="020F0502020204030204" pitchFamily="34" charset="0"/>
                <a:cs typeface="Arial" panose="020B0604020202020204" pitchFamily="34" charset="0"/>
              </a:rPr>
              <a:t>Thank you, Chandra. Next, we’re going to move on to physical workspaces, and for that I’m going to invite Ginger Hudson, who is a User Research Lead in Devices, so Ginger with that I’ll hand it over to you.</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49</a:t>
            </a:fld>
            <a:endParaRPr lang="en-US"/>
          </a:p>
        </p:txBody>
      </p:sp>
    </p:spTree>
    <p:extLst>
      <p:ext uri="{BB962C8B-B14F-4D97-AF65-F5344CB8AC3E}">
        <p14:creationId xmlns:p14="http://schemas.microsoft.com/office/powerpoint/2010/main" val="714465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000000"/>
                </a:solidFill>
                <a:latin typeface="Calibri" panose="020F0502020204030204" pitchFamily="34" charset="0"/>
              </a:rPr>
              <a:t>These many, many studies use a variety of methods</a:t>
            </a:r>
            <a:endParaRPr lang="en-US" sz="3400"/>
          </a:p>
        </p:txBody>
      </p:sp>
      <p:sp>
        <p:nvSpPr>
          <p:cNvPr id="4" name="Slide Number Placeholder 3"/>
          <p:cNvSpPr>
            <a:spLocks noGrp="1"/>
          </p:cNvSpPr>
          <p:nvPr>
            <p:ph type="sldNum" sz="quarter" idx="5"/>
          </p:nvPr>
        </p:nvSpPr>
        <p:spPr/>
        <p:txBody>
          <a:bodyPr/>
          <a:lstStyle/>
          <a:p>
            <a:fld id="{6C97E46F-C065-41AF-9452-07DE6B78E69F}" type="slidenum">
              <a:rPr lang="en-US" smtClean="0"/>
              <a:t>5</a:t>
            </a:fld>
            <a:endParaRPr lang="en-US"/>
          </a:p>
        </p:txBody>
      </p:sp>
    </p:spTree>
    <p:extLst>
      <p:ext uri="{BB962C8B-B14F-4D97-AF65-F5344CB8AC3E}">
        <p14:creationId xmlns:p14="http://schemas.microsoft.com/office/powerpoint/2010/main" val="2457169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a:solidFill>
                  <a:srgbClr val="323130"/>
                </a:solidFill>
                <a:cs typeface="Calibri" panose="020F0502020204030204" pitchFamily="34" charset="0"/>
              </a:rPr>
              <a:t>Transition language: And some reported that they’ve gotten used to their set-ups despite being non-ideal (compared to what they had in the office) and have been surprised at how they’ve been able to remain productive with less.</a:t>
            </a:r>
          </a:p>
          <a:p>
            <a:endParaRPr lang="en-US" sz="2100">
              <a:solidFill>
                <a:srgbClr val="323130"/>
              </a:solidFill>
              <a:cs typeface="Calibri" panose="020F0502020204030204" pitchFamily="34" charset="0"/>
            </a:endParaRPr>
          </a:p>
          <a:p>
            <a:endParaRPr lang="en-US">
              <a:solidFill>
                <a:srgbClr val="323130"/>
              </a:solidFill>
              <a:cs typeface="Calibri" panose="020F0502020204030204" pitchFamily="34" charset="0"/>
            </a:endParaRPr>
          </a:p>
        </p:txBody>
      </p:sp>
      <p:sp>
        <p:nvSpPr>
          <p:cNvPr id="4" name="Slide Number Placeholder 3"/>
          <p:cNvSpPr>
            <a:spLocks noGrp="1"/>
          </p:cNvSpPr>
          <p:nvPr>
            <p:ph type="sldNum" sz="quarter" idx="5"/>
          </p:nvPr>
        </p:nvSpPr>
        <p:spPr/>
        <p:txBody>
          <a:bodyPr/>
          <a:lstStyle/>
          <a:p>
            <a:pPr defTabSz="1772391">
              <a:defRPr/>
            </a:pPr>
            <a:fld id="{8D108AE3-C67E-475C-9164-BB989A234CE1}" type="slidenum">
              <a:rPr lang="en-US">
                <a:solidFill>
                  <a:prstClr val="black"/>
                </a:solidFill>
                <a:latin typeface="Calibri" panose="020F0502020204030204"/>
              </a:rPr>
              <a:pPr defTabSz="1772391">
                <a:defRPr/>
              </a:pPr>
              <a:t>50</a:t>
            </a:fld>
            <a:endParaRPr lang="en-US">
              <a:solidFill>
                <a:prstClr val="black"/>
              </a:solidFill>
              <a:latin typeface="Calibri" panose="020F0502020204030204"/>
            </a:endParaRPr>
          </a:p>
        </p:txBody>
      </p:sp>
    </p:spTree>
    <p:extLst>
      <p:ext uri="{BB962C8B-B14F-4D97-AF65-F5344CB8AC3E}">
        <p14:creationId xmlns:p14="http://schemas.microsoft.com/office/powerpoint/2010/main" val="1260688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a:solidFill>
                  <a:srgbClr val="323130"/>
                </a:solidFill>
                <a:cs typeface="Calibri" panose="020F0502020204030204" pitchFamily="34" charset="0"/>
              </a:rPr>
              <a:t>Transition language: </a:t>
            </a:r>
            <a:r>
              <a:rPr lang="en-US" sz="2100"/>
              <a:t>These are user frustrations, but also this presents exciting opportunities for us to design experiences that work across all devices and different screen sizes.  </a:t>
            </a:r>
          </a:p>
        </p:txBody>
      </p:sp>
      <p:sp>
        <p:nvSpPr>
          <p:cNvPr id="4" name="Slide Number Placeholder 3"/>
          <p:cNvSpPr>
            <a:spLocks noGrp="1"/>
          </p:cNvSpPr>
          <p:nvPr>
            <p:ph type="sldNum" sz="quarter" idx="5"/>
          </p:nvPr>
        </p:nvSpPr>
        <p:spPr/>
        <p:txBody>
          <a:bodyPr/>
          <a:lstStyle/>
          <a:p>
            <a:fld id="{15550E29-51A3-4235-85E1-71FE76722193}" type="slidenum">
              <a:rPr lang="en-US" smtClean="0"/>
              <a:t>51</a:t>
            </a:fld>
            <a:endParaRPr lang="en-US"/>
          </a:p>
        </p:txBody>
      </p:sp>
    </p:spTree>
    <p:extLst>
      <p:ext uri="{BB962C8B-B14F-4D97-AF65-F5344CB8AC3E}">
        <p14:creationId xmlns:p14="http://schemas.microsoft.com/office/powerpoint/2010/main" val="1142078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a:solidFill>
                  <a:srgbClr val="323130"/>
                </a:solidFill>
                <a:cs typeface="Calibri" panose="020F0502020204030204" pitchFamily="34" charset="0"/>
              </a:rPr>
              <a:t>Transition language:  . . . </a:t>
            </a:r>
            <a:r>
              <a:rPr lang="en-US" sz="2100"/>
              <a:t>none of us on our three person Teams call looked as it we were making eye contact and all of us had wildly different views compared to how we thought we were being seen on video.</a:t>
            </a:r>
          </a:p>
          <a:p>
            <a:endParaRPr lang="en-US"/>
          </a:p>
        </p:txBody>
      </p:sp>
      <p:sp>
        <p:nvSpPr>
          <p:cNvPr id="4" name="Slide Number Placeholder 3"/>
          <p:cNvSpPr>
            <a:spLocks noGrp="1"/>
          </p:cNvSpPr>
          <p:nvPr>
            <p:ph type="sldNum" sz="quarter" idx="5"/>
          </p:nvPr>
        </p:nvSpPr>
        <p:spPr/>
        <p:txBody>
          <a:bodyPr/>
          <a:lstStyle/>
          <a:p>
            <a:fld id="{15550E29-51A3-4235-85E1-71FE76722193}" type="slidenum">
              <a:rPr lang="en-US" smtClean="0"/>
              <a:t>52</a:t>
            </a:fld>
            <a:endParaRPr lang="en-US"/>
          </a:p>
        </p:txBody>
      </p:sp>
    </p:spTree>
    <p:extLst>
      <p:ext uri="{BB962C8B-B14F-4D97-AF65-F5344CB8AC3E}">
        <p14:creationId xmlns:p14="http://schemas.microsoft.com/office/powerpoint/2010/main" val="702954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a:solidFill>
                  <a:srgbClr val="323130"/>
                </a:solidFill>
                <a:cs typeface="Calibri" panose="020F0502020204030204" pitchFamily="34" charset="0"/>
              </a:rPr>
              <a:t>Transition language: </a:t>
            </a:r>
            <a:r>
              <a:rPr lang="en-US" sz="2100">
                <a:cs typeface="Calibri"/>
              </a:rPr>
              <a:t>Lots of exciting innovations happening! And with that I’ll turn it back over to Alana.</a:t>
            </a:r>
          </a:p>
          <a:p>
            <a:r>
              <a:rPr lang="en-US" sz="3400" b="1">
                <a:latin typeface="Calibri" panose="020F0502020204030204" pitchFamily="34" charset="0"/>
                <a:ea typeface="Calibri" panose="020F0502020204030204" pitchFamily="34" charset="0"/>
                <a:cs typeface="Arial" panose="020B0604020202020204" pitchFamily="34" charset="0"/>
              </a:rPr>
              <a:t>Alana transition: </a:t>
            </a:r>
            <a:r>
              <a:rPr lang="en-US" sz="3400">
                <a:latin typeface="Calibri" panose="020F0502020204030204" pitchFamily="34" charset="0"/>
                <a:ea typeface="Calibri" panose="020F0502020204030204" pitchFamily="34" charset="0"/>
                <a:cs typeface="Arial" panose="020B0604020202020204" pitchFamily="34" charset="0"/>
              </a:rPr>
              <a:t>Thank you, Ginger. And now we’re going to move on to our last track before we close out, societal implications. For that, I’m going to invite Siddharth Suri, so Sid, please take it away. </a:t>
            </a:r>
            <a:endParaRPr lang="en-US">
              <a:cs typeface="Calibri"/>
            </a:endParaRPr>
          </a:p>
        </p:txBody>
      </p:sp>
      <p:sp>
        <p:nvSpPr>
          <p:cNvPr id="4" name="Slide Number Placeholder 3"/>
          <p:cNvSpPr>
            <a:spLocks noGrp="1"/>
          </p:cNvSpPr>
          <p:nvPr>
            <p:ph type="sldNum" sz="quarter" idx="5"/>
          </p:nvPr>
        </p:nvSpPr>
        <p:spPr/>
        <p:txBody>
          <a:bodyPr/>
          <a:lstStyle/>
          <a:p>
            <a:pPr defTabSz="1772391">
              <a:defRPr/>
            </a:pPr>
            <a:fld id="{8D108AE3-C67E-475C-9164-BB989A234CE1}" type="slidenum">
              <a:rPr lang="en-US">
                <a:solidFill>
                  <a:prstClr val="black"/>
                </a:solidFill>
                <a:latin typeface="Calibri" panose="020F0502020204030204"/>
              </a:rPr>
              <a:pPr defTabSz="1772391">
                <a:defRPr/>
              </a:pPr>
              <a:t>53</a:t>
            </a:fld>
            <a:endParaRPr lang="en-US">
              <a:solidFill>
                <a:prstClr val="black"/>
              </a:solidFill>
              <a:latin typeface="Calibri" panose="020F0502020204030204"/>
            </a:endParaRPr>
          </a:p>
        </p:txBody>
      </p:sp>
    </p:spTree>
    <p:extLst>
      <p:ext uri="{BB962C8B-B14F-4D97-AF65-F5344CB8AC3E}">
        <p14:creationId xmlns:p14="http://schemas.microsoft.com/office/powerpoint/2010/main" val="1058304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b="1">
                <a:latin typeface="Calibri" panose="020F0502020204030204" pitchFamily="34" charset="0"/>
                <a:ea typeface="Calibri" panose="020F0502020204030204" pitchFamily="34" charset="0"/>
                <a:cs typeface="Arial" panose="020B0604020202020204" pitchFamily="34" charset="0"/>
              </a:rPr>
              <a:t>Alana transition: </a:t>
            </a:r>
            <a:r>
              <a:rPr lang="en-US" sz="3400">
                <a:latin typeface="Calibri" panose="020F0502020204030204" pitchFamily="34" charset="0"/>
                <a:ea typeface="Calibri" panose="020F0502020204030204" pitchFamily="34" charset="0"/>
                <a:cs typeface="Arial" panose="020B0604020202020204" pitchFamily="34" charset="0"/>
              </a:rPr>
              <a:t>Thank you, Ginger. And now we’re going to move on to our last track before we close out, societal implications. For that, I’m going to invite Siddharth Suri, so Sid, please take it away. </a:t>
            </a:r>
            <a:endParaRPr lang="en-US" b="0">
              <a:cs typeface="Calibri"/>
            </a:endParaRPr>
          </a:p>
          <a:p>
            <a:r>
              <a:rPr lang="en-US">
                <a:cs typeface="Calibri"/>
              </a:rPr>
              <a:t>Next slide after I say MSR or Microsoft Research</a:t>
            </a:r>
          </a:p>
        </p:txBody>
      </p:sp>
      <p:sp>
        <p:nvSpPr>
          <p:cNvPr id="4" name="Slide Number Placeholder 3"/>
          <p:cNvSpPr>
            <a:spLocks noGrp="1"/>
          </p:cNvSpPr>
          <p:nvPr>
            <p:ph type="sldNum" sz="quarter" idx="5"/>
          </p:nvPr>
        </p:nvSpPr>
        <p:spPr/>
        <p:txBody>
          <a:bodyPr/>
          <a:lstStyle/>
          <a:p>
            <a:pPr defTabSz="1720078">
              <a:defRPr/>
            </a:pPr>
            <a:fld id="{B975E458-27DE-4341-8851-417118921C95}" type="slidenum">
              <a:rPr lang="en-US">
                <a:solidFill>
                  <a:prstClr val="black"/>
                </a:solidFill>
                <a:latin typeface="Calibri" panose="020F0502020204030204"/>
              </a:rPr>
              <a:pPr defTabSz="1720078">
                <a:defRPr/>
              </a:pPr>
              <a:t>54</a:t>
            </a:fld>
            <a:endParaRPr lang="en-US">
              <a:solidFill>
                <a:prstClr val="black"/>
              </a:solidFill>
              <a:latin typeface="Calibri" panose="020F0502020204030204"/>
            </a:endParaRPr>
          </a:p>
        </p:txBody>
      </p:sp>
    </p:spTree>
    <p:extLst>
      <p:ext uri="{BB962C8B-B14F-4D97-AF65-F5344CB8AC3E}">
        <p14:creationId xmlns:p14="http://schemas.microsoft.com/office/powerpoint/2010/main" val="17957473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20078">
              <a:defRPr/>
            </a:pPr>
            <a:r>
              <a:rPr lang="en-US" sz="2300"/>
              <a:t>Hit next when I say “about half can work from home and about half cannot work from home”</a:t>
            </a:r>
          </a:p>
          <a:p>
            <a:pPr defTabSz="1720078">
              <a:defRPr/>
            </a:pPr>
            <a:r>
              <a:rPr lang="en-US" sz="2300"/>
              <a:t>Hit next when I say “do NOT have employer provided health insurance”</a:t>
            </a:r>
          </a:p>
          <a:p>
            <a:pPr defTabSz="1720078">
              <a:defRPr/>
            </a:pPr>
            <a:r>
              <a:rPr lang="en-US" sz="2300"/>
              <a:t>Hit next when I say “gender”</a:t>
            </a:r>
          </a:p>
          <a:p>
            <a:endParaRPr lang="en-US">
              <a:cs typeface="Calibri"/>
            </a:endParaRPr>
          </a:p>
        </p:txBody>
      </p:sp>
      <p:sp>
        <p:nvSpPr>
          <p:cNvPr id="4" name="Slide Number Placeholder 3"/>
          <p:cNvSpPr>
            <a:spLocks noGrp="1"/>
          </p:cNvSpPr>
          <p:nvPr>
            <p:ph type="sldNum" sz="quarter" idx="5"/>
          </p:nvPr>
        </p:nvSpPr>
        <p:spPr/>
        <p:txBody>
          <a:bodyPr/>
          <a:lstStyle/>
          <a:p>
            <a:pPr defTabSz="1752760">
              <a:defRPr/>
            </a:pPr>
            <a:fld id="{8D108AE3-C67E-475C-9164-BB989A234CE1}" type="slidenum">
              <a:rPr lang="en-US">
                <a:solidFill>
                  <a:prstClr val="black"/>
                </a:solidFill>
                <a:latin typeface="Calibri" panose="020F0502020204030204"/>
              </a:rPr>
              <a:pPr defTabSz="1752760">
                <a:defRPr/>
              </a:pPr>
              <a:t>55</a:t>
            </a:fld>
            <a:endParaRPr lang="en-US">
              <a:solidFill>
                <a:prstClr val="black"/>
              </a:solidFill>
              <a:latin typeface="Calibri" panose="020F0502020204030204"/>
            </a:endParaRPr>
          </a:p>
        </p:txBody>
      </p:sp>
    </p:spTree>
    <p:extLst>
      <p:ext uri="{BB962C8B-B14F-4D97-AF65-F5344CB8AC3E}">
        <p14:creationId xmlns:p14="http://schemas.microsoft.com/office/powerpoint/2010/main" val="24881295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20078">
              <a:defRPr/>
            </a:pPr>
            <a:r>
              <a:rPr lang="en-US" sz="2300">
                <a:latin typeface="Calibri" panose="020F0502020204030204" pitchFamily="34" charset="0"/>
                <a:ea typeface="Calibri" panose="020F0502020204030204" pitchFamily="34" charset="0"/>
                <a:cs typeface="Arial" panose="020B0604020202020204" pitchFamily="34" charset="0"/>
              </a:rPr>
              <a:t>Hit next after I say “long term effect”</a:t>
            </a:r>
          </a:p>
          <a:p>
            <a:pPr defTabSz="1720078">
              <a:defRPr/>
            </a:pPr>
            <a:r>
              <a:rPr lang="en-US" sz="2300">
                <a:latin typeface="Calibri" panose="020F0502020204030204" pitchFamily="34" charset="0"/>
                <a:ea typeface="Calibri" panose="020F0502020204030204" pitchFamily="34" charset="0"/>
                <a:cs typeface="Arial" panose="020B0604020202020204" pitchFamily="34" charset="0"/>
              </a:rPr>
              <a:t>People with childcare responsibilities commented on exhaustion, the need to work around the clock to catch up and challenges in homeschooling children, they are eating less healthily than before and exercising less.</a:t>
            </a:r>
          </a:p>
          <a:p>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56</a:t>
            </a:fld>
            <a:endParaRPr lang="en-US"/>
          </a:p>
        </p:txBody>
      </p:sp>
    </p:spTree>
    <p:extLst>
      <p:ext uri="{BB962C8B-B14F-4D97-AF65-F5344CB8AC3E}">
        <p14:creationId xmlns:p14="http://schemas.microsoft.com/office/powerpoint/2010/main" val="2371445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Hit next after I say a sentence about innovation occurring when two teams with different information come together or when I say “In conclusion”</a:t>
            </a:r>
          </a:p>
        </p:txBody>
      </p:sp>
      <p:sp>
        <p:nvSpPr>
          <p:cNvPr id="4" name="Slide Number Placeholder 3"/>
          <p:cNvSpPr>
            <a:spLocks noGrp="1"/>
          </p:cNvSpPr>
          <p:nvPr>
            <p:ph type="sldNum" sz="quarter" idx="5"/>
          </p:nvPr>
        </p:nvSpPr>
        <p:spPr/>
        <p:txBody>
          <a:bodyPr/>
          <a:lstStyle/>
          <a:p>
            <a:fld id="{6C97E46F-C065-41AF-9452-07DE6B78E69F}" type="slidenum">
              <a:rPr lang="en-US" smtClean="0"/>
              <a:t>57</a:t>
            </a:fld>
            <a:endParaRPr lang="en-US"/>
          </a:p>
        </p:txBody>
      </p:sp>
    </p:spTree>
    <p:extLst>
      <p:ext uri="{BB962C8B-B14F-4D97-AF65-F5344CB8AC3E}">
        <p14:creationId xmlns:p14="http://schemas.microsoft.com/office/powerpoint/2010/main" val="3207252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Hit next after I say “This is something we’re doing right and I’d love to see us continue to do this right”</a:t>
            </a:r>
          </a:p>
          <a:p>
            <a:endParaRPr lang="en-US" b="1"/>
          </a:p>
          <a:p>
            <a:pPr defTabSz="1720078">
              <a:defRPr/>
            </a:pPr>
            <a:r>
              <a:rPr lang="en-US" b="1"/>
              <a:t>Alana transition: </a:t>
            </a:r>
            <a:r>
              <a:rPr lang="en-US"/>
              <a:t>Thank you, Sid, and thank you to all of our speakers. This concludes the research findings part of our presentation, and I’ll wrap up our time together by covering next steps and how you can get involved. </a:t>
            </a:r>
          </a:p>
        </p:txBody>
      </p:sp>
      <p:sp>
        <p:nvSpPr>
          <p:cNvPr id="4" name="Slide Number Placeholder 3"/>
          <p:cNvSpPr>
            <a:spLocks noGrp="1"/>
          </p:cNvSpPr>
          <p:nvPr>
            <p:ph type="sldNum" sz="quarter" idx="5"/>
          </p:nvPr>
        </p:nvSpPr>
        <p:spPr/>
        <p:txBody>
          <a:bodyPr/>
          <a:lstStyle/>
          <a:p>
            <a:fld id="{6C97E46F-C065-41AF-9452-07DE6B78E69F}" type="slidenum">
              <a:rPr lang="en-US" smtClean="0"/>
              <a:t>58</a:t>
            </a:fld>
            <a:endParaRPr lang="en-US"/>
          </a:p>
        </p:txBody>
      </p:sp>
    </p:spTree>
    <p:extLst>
      <p:ext uri="{BB962C8B-B14F-4D97-AF65-F5344CB8AC3E}">
        <p14:creationId xmlns:p14="http://schemas.microsoft.com/office/powerpoint/2010/main" val="3579308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Sid, and thank you to all of our speakers. This concludes the research findings part of our presentation, and I’ll wrap up our time together by covering next steps and how you can get involved. </a:t>
            </a:r>
          </a:p>
        </p:txBody>
      </p:sp>
      <p:sp>
        <p:nvSpPr>
          <p:cNvPr id="4" name="Slide Number Placeholder 3"/>
          <p:cNvSpPr>
            <a:spLocks noGrp="1"/>
          </p:cNvSpPr>
          <p:nvPr>
            <p:ph type="sldNum" sz="quarter" idx="5"/>
          </p:nvPr>
        </p:nvSpPr>
        <p:spPr/>
        <p:txBody>
          <a:bodyPr/>
          <a:lstStyle/>
          <a:p>
            <a:fld id="{6C97E46F-C065-41AF-9452-07DE6B78E69F}" type="slidenum">
              <a:rPr lang="en-US" smtClean="0"/>
              <a:t>59</a:t>
            </a:fld>
            <a:endParaRPr lang="en-US"/>
          </a:p>
        </p:txBody>
      </p:sp>
    </p:spTree>
    <p:extLst>
      <p:ext uri="{BB962C8B-B14F-4D97-AF65-F5344CB8AC3E}">
        <p14:creationId xmlns:p14="http://schemas.microsoft.com/office/powerpoint/2010/main" val="4243668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Calibri" panose="020F0502020204030204" pitchFamily="34" charset="0"/>
              </a:rPr>
              <a:t>These many, many studies use a variety of methods, both qualitative and quantitative. Interviews, surveys, longer term diary studies, as well as analyses of telemetry data from MSFT products.</a:t>
            </a:r>
            <a:endParaRPr lang="en-US">
              <a:cs typeface="Calibri"/>
            </a:endParaRPr>
          </a:p>
        </p:txBody>
      </p:sp>
      <p:sp>
        <p:nvSpPr>
          <p:cNvPr id="4" name="Slide Number Placeholder 3"/>
          <p:cNvSpPr>
            <a:spLocks noGrp="1"/>
          </p:cNvSpPr>
          <p:nvPr>
            <p:ph type="sldNum" sz="quarter" idx="5"/>
          </p:nvPr>
        </p:nvSpPr>
        <p:spPr/>
        <p:txBody>
          <a:bodyPr/>
          <a:lstStyle/>
          <a:p>
            <a:fld id="{6C97E46F-C065-41AF-9452-07DE6B78E69F}" type="slidenum">
              <a:rPr lang="en-US" smtClean="0"/>
              <a:t>6</a:t>
            </a:fld>
            <a:endParaRPr lang="en-US"/>
          </a:p>
        </p:txBody>
      </p:sp>
    </p:spTree>
    <p:extLst>
      <p:ext uri="{BB962C8B-B14F-4D97-AF65-F5344CB8AC3E}">
        <p14:creationId xmlns:p14="http://schemas.microsoft.com/office/powerpoint/2010/main" val="6400689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if you have a study or know of a study that’s not represented in the initiative, please reach out to us and we will include it. And for anyone on the call, please join our Teams channel to join conversation around remote &amp; hybrid work related topics. </a:t>
            </a:r>
          </a:p>
        </p:txBody>
      </p:sp>
      <p:sp>
        <p:nvSpPr>
          <p:cNvPr id="4" name="Slide Number Placeholder 3"/>
          <p:cNvSpPr>
            <a:spLocks noGrp="1"/>
          </p:cNvSpPr>
          <p:nvPr>
            <p:ph type="sldNum" sz="quarter" idx="5"/>
          </p:nvPr>
        </p:nvSpPr>
        <p:spPr/>
        <p:txBody>
          <a:bodyPr/>
          <a:lstStyle/>
          <a:p>
            <a:fld id="{6C97E46F-C065-41AF-9452-07DE6B78E69F}" type="slidenum">
              <a:rPr lang="en-US" smtClean="0"/>
              <a:t>60</a:t>
            </a:fld>
            <a:endParaRPr lang="en-US"/>
          </a:p>
        </p:txBody>
      </p:sp>
    </p:spTree>
    <p:extLst>
      <p:ext uri="{BB962C8B-B14F-4D97-AF65-F5344CB8AC3E}">
        <p14:creationId xmlns:p14="http://schemas.microsoft.com/office/powerpoint/2010/main" val="9594941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great ways to stay up to date on recent findings are to join our regular newsletter, and our regular weekly calls. The next one is next Thursday, December 10</a:t>
            </a:r>
            <a:r>
              <a:rPr lang="en-US" baseline="30000"/>
              <a:t>th</a:t>
            </a:r>
            <a:r>
              <a:rPr lang="en-US"/>
              <a:t> at 10AM. </a:t>
            </a:r>
          </a:p>
          <a:p>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61</a:t>
            </a:fld>
            <a:endParaRPr lang="en-US"/>
          </a:p>
        </p:txBody>
      </p:sp>
    </p:spTree>
    <p:extLst>
      <p:ext uri="{BB962C8B-B14F-4D97-AF65-F5344CB8AC3E}">
        <p14:creationId xmlns:p14="http://schemas.microsoft.com/office/powerpoint/2010/main" val="14863854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we do have a larger upcoming event in March, this is a Joint E&amp;D and Microsoft research event that marks one year since pandemic-induced work from home. The event will focus on how we can use what we’ve learned to help our customers thrive in a world with much more remote work. </a:t>
            </a:r>
          </a:p>
        </p:txBody>
      </p:sp>
      <p:sp>
        <p:nvSpPr>
          <p:cNvPr id="4" name="Slide Number Placeholder 3"/>
          <p:cNvSpPr>
            <a:spLocks noGrp="1"/>
          </p:cNvSpPr>
          <p:nvPr>
            <p:ph type="sldNum" sz="quarter" idx="5"/>
          </p:nvPr>
        </p:nvSpPr>
        <p:spPr/>
        <p:txBody>
          <a:bodyPr/>
          <a:lstStyle/>
          <a:p>
            <a:fld id="{6C97E46F-C065-41AF-9452-07DE6B78E69F}" type="slidenum">
              <a:rPr lang="en-US" smtClean="0"/>
              <a:t>62</a:t>
            </a:fld>
            <a:endParaRPr lang="en-US"/>
          </a:p>
        </p:txBody>
      </p:sp>
    </p:spTree>
    <p:extLst>
      <p:ext uri="{BB962C8B-B14F-4D97-AF65-F5344CB8AC3E}">
        <p14:creationId xmlns:p14="http://schemas.microsoft.com/office/powerpoint/2010/main" val="2421514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finally, here’s a summary of the various ways to stay involved with the Future of Remote Work initiative. Please be sure to bookmark these links and of course reach out to me or Sonia if you have any questions. In conclusion, I want to say thank you to entire synthesis and organizational team, all contributing studies, and thank you all for attending. We’ll see you next time. </a:t>
            </a:r>
          </a:p>
        </p:txBody>
      </p:sp>
      <p:sp>
        <p:nvSpPr>
          <p:cNvPr id="4" name="Slide Number Placeholder 3"/>
          <p:cNvSpPr>
            <a:spLocks noGrp="1"/>
          </p:cNvSpPr>
          <p:nvPr>
            <p:ph type="sldNum" sz="quarter" idx="5"/>
          </p:nvPr>
        </p:nvSpPr>
        <p:spPr/>
        <p:txBody>
          <a:bodyPr/>
          <a:lstStyle/>
          <a:p>
            <a:fld id="{6C97E46F-C065-41AF-9452-07DE6B78E69F}" type="slidenum">
              <a:rPr lang="en-US" smtClean="0"/>
              <a:t>63</a:t>
            </a:fld>
            <a:endParaRPr lang="en-US"/>
          </a:p>
        </p:txBody>
      </p:sp>
    </p:spTree>
    <p:extLst>
      <p:ext uri="{BB962C8B-B14F-4D97-AF65-F5344CB8AC3E}">
        <p14:creationId xmlns:p14="http://schemas.microsoft.com/office/powerpoint/2010/main" val="22488319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64</a:t>
            </a:fld>
            <a:endParaRPr lang="en-US"/>
          </a:p>
        </p:txBody>
      </p:sp>
    </p:spTree>
    <p:extLst>
      <p:ext uri="{BB962C8B-B14F-4D97-AF65-F5344CB8AC3E}">
        <p14:creationId xmlns:p14="http://schemas.microsoft.com/office/powerpoint/2010/main" val="2258607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000000"/>
                </a:solidFill>
                <a:latin typeface="Calibri" panose="020F0502020204030204" pitchFamily="34" charset="0"/>
              </a:rPr>
              <a:t>Some studies focus on MSFT employees, while others look at our customers, or other external populations. Many of them look at engineers and other information workers, but others study data scientists, IT admins, other decision makers, and the general population. </a:t>
            </a:r>
            <a:endParaRPr lang="en-US">
              <a:cs typeface="Calibri"/>
            </a:endParaRPr>
          </a:p>
        </p:txBody>
      </p:sp>
      <p:sp>
        <p:nvSpPr>
          <p:cNvPr id="4" name="Slide Number Placeholder 3"/>
          <p:cNvSpPr>
            <a:spLocks noGrp="1"/>
          </p:cNvSpPr>
          <p:nvPr>
            <p:ph type="sldNum" sz="quarter" idx="5"/>
          </p:nvPr>
        </p:nvSpPr>
        <p:spPr/>
        <p:txBody>
          <a:bodyPr/>
          <a:lstStyle/>
          <a:p>
            <a:fld id="{A5D12AE2-5D22-46C4-AD06-9F733383FE03}" type="slidenum">
              <a:rPr lang="en-US" smtClean="0"/>
              <a:t>7</a:t>
            </a:fld>
            <a:endParaRPr lang="en-US"/>
          </a:p>
        </p:txBody>
      </p:sp>
    </p:spTree>
    <p:extLst>
      <p:ext uri="{BB962C8B-B14F-4D97-AF65-F5344CB8AC3E}">
        <p14:creationId xmlns:p14="http://schemas.microsoft.com/office/powerpoint/2010/main" val="676509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400">
                <a:solidFill>
                  <a:srgbClr val="000000"/>
                </a:solidFill>
                <a:latin typeface="Calibri" panose="020F0502020204030204" pitchFamily="34" charset="0"/>
              </a:rPr>
              <a:t>As Jaime mentioned, Microsoft is well-positioned to conduct this research. In addition to the 30yrs of remote work expertise of MSR, we have data – telemetry from IDEAs and WPA as well as </a:t>
            </a:r>
            <a:r>
              <a:rPr lang="en-US" sz="3400" err="1">
                <a:solidFill>
                  <a:srgbClr val="000000"/>
                </a:solidFill>
                <a:latin typeface="Calibri" panose="020F0502020204030204" pitchFamily="34" charset="0"/>
              </a:rPr>
              <a:t>Github</a:t>
            </a:r>
            <a:r>
              <a:rPr lang="en-US" sz="3400">
                <a:solidFill>
                  <a:srgbClr val="000000"/>
                </a:solidFill>
                <a:latin typeface="Calibri" panose="020F0502020204030204" pitchFamily="34" charset="0"/>
              </a:rPr>
              <a:t> and various customer platforms. </a:t>
            </a:r>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8</a:t>
            </a:fld>
            <a:endParaRPr lang="en-US"/>
          </a:p>
        </p:txBody>
      </p:sp>
    </p:spTree>
    <p:extLst>
      <p:ext uri="{BB962C8B-B14F-4D97-AF65-F5344CB8AC3E}">
        <p14:creationId xmlns:p14="http://schemas.microsoft.com/office/powerpoint/2010/main" val="360715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3400">
                <a:solidFill>
                  <a:srgbClr val="000000"/>
                </a:solidFill>
                <a:latin typeface="Calibri" panose="020F0502020204030204" pitchFamily="34" charset="0"/>
              </a:rPr>
              <a:t>And we’re also engaging with research outside of MSFT. We’re incorporating it into the syntheses we’re writing. there have been two other talks in this E+D series focused on remote work and in August MSFT hosted a conference on the new future of work. </a:t>
            </a:r>
            <a:endParaRPr lang="en-US" b="0" i="0">
              <a:solidFill>
                <a:srgbClr val="000000"/>
              </a:solidFill>
              <a:effectLst/>
              <a:latin typeface="Segoe UI" panose="020B0502040204020203" pitchFamily="34" charset="0"/>
            </a:endParaRPr>
          </a:p>
          <a:p>
            <a:pPr algn="l" rtl="0" fontAlgn="base"/>
            <a:r>
              <a:rPr lang="en-US" sz="3400">
                <a:solidFill>
                  <a:srgbClr val="000000"/>
                </a:solidFill>
                <a:latin typeface="Calibri" panose="020F0502020204030204" pitchFamily="34" charset="0"/>
              </a:rPr>
              <a:t>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6C97E46F-C065-41AF-9452-07DE6B78E69F}" type="slidenum">
              <a:rPr lang="en-US" smtClean="0"/>
              <a:t>9</a:t>
            </a:fld>
            <a:endParaRPr lang="en-US"/>
          </a:p>
        </p:txBody>
      </p:sp>
    </p:spTree>
    <p:extLst>
      <p:ext uri="{BB962C8B-B14F-4D97-AF65-F5344CB8AC3E}">
        <p14:creationId xmlns:p14="http://schemas.microsoft.com/office/powerpoint/2010/main" val="584328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5.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5.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70361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5860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41860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982237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4168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7853861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7976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77249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97339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4739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19974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14452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7544389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4919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22895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228132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4077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6336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897244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07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330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71328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5035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677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92119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528624"/>
          </a:xfrm>
        </p:spPr>
        <p:txBody>
          <a:bodyPr wrap="square" lIns="0" tIns="0" rIns="0" bIns="0">
            <a:spAutoFit/>
          </a:bodyPr>
          <a:lstStyle>
            <a:lvl1pPr marL="0" indent="0">
              <a:lnSpc>
                <a:spcPct val="100000"/>
              </a:lnSpc>
              <a:spcBef>
                <a:spcPts val="2000"/>
              </a:spcBef>
              <a:spcAft>
                <a:spcPts val="0"/>
              </a:spcAft>
              <a:buNone/>
              <a:defRPr sz="2600" b="0" i="0">
                <a:solidFill>
                  <a:srgbClr val="000000"/>
                </a:solidFill>
                <a:latin typeface="+mn-lt"/>
              </a:defRPr>
            </a:lvl1pPr>
            <a:lvl2pPr marL="224142" indent="0">
              <a:lnSpc>
                <a:spcPct val="100000"/>
              </a:lnSpc>
              <a:spcBef>
                <a:spcPts val="2000"/>
              </a:spcBef>
              <a:spcAft>
                <a:spcPts val="0"/>
              </a:spcAft>
              <a:buNone/>
              <a:defRPr sz="2000">
                <a:solidFill>
                  <a:srgbClr val="000000"/>
                </a:solidFill>
              </a:defRPr>
            </a:lvl2pPr>
            <a:lvl3pPr marL="448285" indent="0">
              <a:lnSpc>
                <a:spcPct val="100000"/>
              </a:lnSpc>
              <a:spcBef>
                <a:spcPts val="2000"/>
              </a:spcBef>
              <a:spcAft>
                <a:spcPts val="0"/>
              </a:spcAft>
              <a:buNone/>
              <a:defRPr sz="2000">
                <a:solidFill>
                  <a:srgbClr val="000000"/>
                </a:solidFill>
              </a:defRPr>
            </a:lvl3pPr>
            <a:lvl4pPr marL="672427" indent="0">
              <a:spcBef>
                <a:spcPts val="0"/>
              </a:spcBef>
              <a:spcAft>
                <a:spcPts val="1275"/>
              </a:spcAft>
              <a:buNone/>
              <a:defRPr sz="1961"/>
            </a:lvl4pPr>
            <a:lvl5pPr marL="896569"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6"/>
            <a:ext cx="11336038"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2" name="TextBox 1">
            <a:extLst>
              <a:ext uri="{FF2B5EF4-FFF2-40B4-BE49-F238E27FC236}">
                <a16:creationId xmlns:a16="http://schemas.microsoft.com/office/drawing/2014/main" id="{2ABF3F88-AF21-406C-B97F-9CD0DF14D739}"/>
              </a:ext>
            </a:extLst>
          </p:cNvPr>
          <p:cNvSpPr txBox="1"/>
          <p:nvPr userDrawn="1"/>
        </p:nvSpPr>
        <p:spPr>
          <a:xfrm>
            <a:off x="9068519" y="6642556"/>
            <a:ext cx="3198244" cy="215444"/>
          </a:xfrm>
          <a:prstGeom prst="rect">
            <a:avLst/>
          </a:prstGeom>
          <a:noFill/>
        </p:spPr>
        <p:txBody>
          <a:bodyPr wrap="square">
            <a:spAutoFit/>
          </a:bodyPr>
          <a:lstStyle/>
          <a:p>
            <a:pPr marL="0" marR="0">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rPr>
              <a:t>Microsoft Corporation: Proprietary and Confidential Information</a:t>
            </a:r>
            <a:endParaRPr lang="en-US" sz="3200">
              <a:solidFill>
                <a:schemeClr val="tx1">
                  <a:lumMod val="50000"/>
                  <a:lumOff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85062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523349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59768"/>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1051014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59768"/>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91305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3"/>
            <a:ext cx="5541959" cy="3885679"/>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85679"/>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156831831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amp; body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359" imgH="360" progId="TCLayout.ActiveDocument.1">
                  <p:embed/>
                </p:oleObj>
              </mc:Choice>
              <mc:Fallback>
                <p:oleObj name="think-cell Slide" r:id="rId3" imgW="359" imgH="36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2"/>
            <a:ext cx="1132514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9285750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359" imgH="360" progId="TCLayout.ActiveDocument.1">
                  <p:embed/>
                </p:oleObj>
              </mc:Choice>
              <mc:Fallback>
                <p:oleObj name="think-cell Slide" r:id="rId3" imgW="359" imgH="36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2"/>
            <a:ext cx="1132514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64863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8"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TextBox 1">
            <a:extLst>
              <a:ext uri="{FF2B5EF4-FFF2-40B4-BE49-F238E27FC236}">
                <a16:creationId xmlns:a16="http://schemas.microsoft.com/office/drawing/2014/main" id="{878E38D7-D5BF-4209-9C6D-AE10D5B65BD2}"/>
              </a:ext>
            </a:extLst>
          </p:cNvPr>
          <p:cNvSpPr txBox="1"/>
          <p:nvPr userDrawn="1"/>
        </p:nvSpPr>
        <p:spPr>
          <a:xfrm>
            <a:off x="9068519" y="6642556"/>
            <a:ext cx="3198244" cy="215444"/>
          </a:xfrm>
          <a:prstGeom prst="rect">
            <a:avLst/>
          </a:prstGeom>
          <a:noFill/>
        </p:spPr>
        <p:txBody>
          <a:bodyPr wrap="square">
            <a:spAutoFit/>
          </a:bodyPr>
          <a:lstStyle/>
          <a:p>
            <a:pPr marL="0" marR="0">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rPr>
              <a:t>Microsoft Corporation: Proprietary and Confidential Information</a:t>
            </a:r>
            <a:endParaRPr lang="en-US" sz="3200">
              <a:solidFill>
                <a:schemeClr val="tx1">
                  <a:lumMod val="50000"/>
                  <a:lumOff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25535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97416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8"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TextBox 1">
            <a:extLst>
              <a:ext uri="{FF2B5EF4-FFF2-40B4-BE49-F238E27FC236}">
                <a16:creationId xmlns:a16="http://schemas.microsoft.com/office/drawing/2014/main" id="{878E38D7-D5BF-4209-9C6D-AE10D5B65BD2}"/>
              </a:ext>
            </a:extLst>
          </p:cNvPr>
          <p:cNvSpPr txBox="1"/>
          <p:nvPr userDrawn="1"/>
        </p:nvSpPr>
        <p:spPr>
          <a:xfrm>
            <a:off x="9068519" y="6642556"/>
            <a:ext cx="3198244" cy="215444"/>
          </a:xfrm>
          <a:prstGeom prst="rect">
            <a:avLst/>
          </a:prstGeom>
          <a:noFill/>
        </p:spPr>
        <p:txBody>
          <a:bodyPr wrap="square">
            <a:spAutoFit/>
          </a:bodyPr>
          <a:lstStyle/>
          <a:p>
            <a:pPr marL="0" marR="0">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rPr>
              <a:t>Microsoft Corporation: Proprietary and Confidential Information</a:t>
            </a:r>
            <a:endParaRPr lang="en-US" sz="3200">
              <a:solidFill>
                <a:schemeClr val="tx1">
                  <a:lumMod val="50000"/>
                  <a:lumOff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821372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8"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TextBox 1">
            <a:extLst>
              <a:ext uri="{FF2B5EF4-FFF2-40B4-BE49-F238E27FC236}">
                <a16:creationId xmlns:a16="http://schemas.microsoft.com/office/drawing/2014/main" id="{878E38D7-D5BF-4209-9C6D-AE10D5B65BD2}"/>
              </a:ext>
            </a:extLst>
          </p:cNvPr>
          <p:cNvSpPr txBox="1"/>
          <p:nvPr userDrawn="1"/>
        </p:nvSpPr>
        <p:spPr>
          <a:xfrm>
            <a:off x="9068519" y="6642556"/>
            <a:ext cx="3198244" cy="215444"/>
          </a:xfrm>
          <a:prstGeom prst="rect">
            <a:avLst/>
          </a:prstGeom>
          <a:noFill/>
        </p:spPr>
        <p:txBody>
          <a:bodyPr wrap="square">
            <a:spAutoFit/>
          </a:bodyPr>
          <a:lstStyle/>
          <a:p>
            <a:pPr marL="0" marR="0">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rPr>
              <a:t>Microsoft Corporation: Proprietary and Confidential Information</a:t>
            </a:r>
            <a:endParaRPr lang="en-US" sz="3200">
              <a:solidFill>
                <a:schemeClr val="tx1">
                  <a:lumMod val="50000"/>
                  <a:lumOff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134498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2"/>
            <a:ext cx="5780073" cy="3756460"/>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2"/>
            <a:ext cx="5138175" cy="2573509"/>
          </a:xfrm>
        </p:spPr>
        <p:txBody>
          <a:bodyPr wrap="square" lIns="0" tIns="0" rIns="0" bIns="0">
            <a:noAutofit/>
          </a:bodyPr>
          <a:lstStyle>
            <a:lvl1pPr marL="0" marR="0" indent="0" algn="l" defTabSz="914554" rtl="0" eaLnBrk="1" fontAlgn="auto" latinLnBrk="0" hangingPunct="1">
              <a:lnSpc>
                <a:spcPct val="100000"/>
              </a:lnSpc>
              <a:spcBef>
                <a:spcPts val="2000"/>
              </a:spcBef>
              <a:spcAft>
                <a:spcPts val="0"/>
              </a:spcAft>
              <a:buClrTx/>
              <a:buSzPct val="90000"/>
              <a:buFont typeface="Wingdings" panose="05000000000000000000" pitchFamily="2" charset="2"/>
              <a:buNone/>
              <a:tabLst/>
              <a:defRPr sz="2600" b="0" i="0">
                <a:solidFill>
                  <a:srgbClr val="000000"/>
                </a:solidFill>
                <a:latin typeface="+mn-lt"/>
              </a:defRPr>
            </a:lvl1pPr>
            <a:lvl2pPr marL="224142" marR="0" indent="0" algn="l" defTabSz="91455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85" indent="0">
              <a:buNone/>
              <a:defRPr/>
            </a:lvl3pPr>
            <a:lvl4pPr marL="672427" indent="0">
              <a:buNone/>
              <a:defRPr/>
            </a:lvl4pPr>
            <a:lvl5pPr marL="896569"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5" y="440496"/>
            <a:ext cx="11336038"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
        <p:nvSpPr>
          <p:cNvPr id="7" name="TextBox 6">
            <a:extLst>
              <a:ext uri="{FF2B5EF4-FFF2-40B4-BE49-F238E27FC236}">
                <a16:creationId xmlns:a16="http://schemas.microsoft.com/office/drawing/2014/main" id="{9C2B859F-2CC8-470A-8707-7196B7B7E4BA}"/>
              </a:ext>
            </a:extLst>
          </p:cNvPr>
          <p:cNvSpPr txBox="1"/>
          <p:nvPr userDrawn="1"/>
        </p:nvSpPr>
        <p:spPr>
          <a:xfrm>
            <a:off x="8993756" y="6652861"/>
            <a:ext cx="3198244" cy="215444"/>
          </a:xfrm>
          <a:prstGeom prst="rect">
            <a:avLst/>
          </a:prstGeom>
          <a:noFill/>
        </p:spPr>
        <p:txBody>
          <a:bodyPr wrap="square">
            <a:spAutoFit/>
          </a:bodyPr>
          <a:lstStyle/>
          <a:p>
            <a:pPr marL="0" marR="0">
              <a:spcBef>
                <a:spcPts val="0"/>
              </a:spcBef>
              <a:spcAft>
                <a:spcPts val="0"/>
              </a:spcAft>
            </a:pPr>
            <a:r>
              <a:rPr lang="en-US" sz="800">
                <a:solidFill>
                  <a:schemeClr val="tx1">
                    <a:lumMod val="50000"/>
                    <a:lumOff val="50000"/>
                  </a:schemeClr>
                </a:solidFill>
                <a:effectLst/>
                <a:latin typeface="Segoe UI" panose="020B0502040204020203" pitchFamily="34" charset="0"/>
                <a:ea typeface="Calibri" panose="020F0502020204030204" pitchFamily="34" charset="0"/>
                <a:cs typeface="Times New Roman" panose="02020603050405020304" pitchFamily="18" charset="0"/>
              </a:rPr>
              <a:t>Microsoft Corporation: Proprietary and Confidential Information</a:t>
            </a:r>
            <a:endParaRPr lang="en-US" sz="3200">
              <a:solidFill>
                <a:schemeClr val="tx1">
                  <a:lumMod val="50000"/>
                  <a:lumOff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79264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18D4-BAE5-43AF-8F7E-38E32140C6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650DB2-5D1E-4654-BC54-EEA44C1F76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E1ED54-DFD0-4EB6-9EA4-84B0EE59BF71}"/>
              </a:ext>
            </a:extLst>
          </p:cNvPr>
          <p:cNvSpPr>
            <a:spLocks noGrp="1"/>
          </p:cNvSpPr>
          <p:nvPr>
            <p:ph type="dt" sz="half" idx="10"/>
          </p:nvPr>
        </p:nvSpPr>
        <p:spPr/>
        <p:txBody>
          <a:bodyPr/>
          <a:lstStyle/>
          <a:p>
            <a:fld id="{90EB524D-3B5A-45C6-B3C0-A7E69FBB7A0F}" type="datetimeFigureOut">
              <a:rPr lang="en-US" smtClean="0"/>
              <a:t>1/22/2021</a:t>
            </a:fld>
            <a:endParaRPr lang="en-US"/>
          </a:p>
        </p:txBody>
      </p:sp>
      <p:sp>
        <p:nvSpPr>
          <p:cNvPr id="5" name="Footer Placeholder 4">
            <a:extLst>
              <a:ext uri="{FF2B5EF4-FFF2-40B4-BE49-F238E27FC236}">
                <a16:creationId xmlns:a16="http://schemas.microsoft.com/office/drawing/2014/main" id="{4504FEBA-8410-4950-93D0-E2F85E218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0458E-F8E9-4DC4-94C2-B4668740229F}"/>
              </a:ext>
            </a:extLst>
          </p:cNvPr>
          <p:cNvSpPr>
            <a:spLocks noGrp="1"/>
          </p:cNvSpPr>
          <p:nvPr>
            <p:ph type="sldNum" sz="quarter" idx="12"/>
          </p:nvPr>
        </p:nvSpPr>
        <p:spPr/>
        <p:txBody>
          <a:bodyPr/>
          <a:lstStyle/>
          <a:p>
            <a:fld id="{59888858-184A-4B7B-9D4E-13739D2E8A77}" type="slidenum">
              <a:rPr lang="en-US" smtClean="0"/>
              <a:t>‹#›</a:t>
            </a:fld>
            <a:endParaRPr lang="en-US"/>
          </a:p>
        </p:txBody>
      </p:sp>
    </p:spTree>
    <p:extLst>
      <p:ext uri="{BB962C8B-B14F-4D97-AF65-F5344CB8AC3E}">
        <p14:creationId xmlns:p14="http://schemas.microsoft.com/office/powerpoint/2010/main" val="35791974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2808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6D1D-008F-48B6-BA08-454D6B99B3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22E777-5B88-49C0-AFD9-EFC3EAF46D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106F79-539A-4007-A455-38EB0EF0461D}"/>
              </a:ext>
            </a:extLst>
          </p:cNvPr>
          <p:cNvSpPr>
            <a:spLocks noGrp="1"/>
          </p:cNvSpPr>
          <p:nvPr>
            <p:ph type="dt" sz="half" idx="10"/>
          </p:nvPr>
        </p:nvSpPr>
        <p:spPr/>
        <p:txBody>
          <a:bodyPr/>
          <a:lstStyle/>
          <a:p>
            <a:fld id="{D12CD103-E590-441E-8042-6242C45E6F2C}" type="datetimeFigureOut">
              <a:rPr lang="en-US" smtClean="0"/>
              <a:t>1/22/2021</a:t>
            </a:fld>
            <a:endParaRPr lang="en-US"/>
          </a:p>
        </p:txBody>
      </p:sp>
      <p:sp>
        <p:nvSpPr>
          <p:cNvPr id="5" name="Footer Placeholder 4">
            <a:extLst>
              <a:ext uri="{FF2B5EF4-FFF2-40B4-BE49-F238E27FC236}">
                <a16:creationId xmlns:a16="http://schemas.microsoft.com/office/drawing/2014/main" id="{64E75C00-A340-45EA-BACA-4B6176A96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D1B5E-68F9-4C28-A8E2-3801A4B7A505}"/>
              </a:ext>
            </a:extLst>
          </p:cNvPr>
          <p:cNvSpPr>
            <a:spLocks noGrp="1"/>
          </p:cNvSpPr>
          <p:nvPr>
            <p:ph type="sldNum" sz="quarter" idx="12"/>
          </p:nvPr>
        </p:nvSpPr>
        <p:spPr/>
        <p:txBody>
          <a:bodyPr/>
          <a:lstStyle/>
          <a:p>
            <a:fld id="{356C3C7F-755F-4E0E-8BA0-5A94560E186E}" type="slidenum">
              <a:rPr lang="en-US" smtClean="0"/>
              <a:t>‹#›</a:t>
            </a:fld>
            <a:endParaRPr lang="en-US"/>
          </a:p>
        </p:txBody>
      </p:sp>
    </p:spTree>
    <p:extLst>
      <p:ext uri="{BB962C8B-B14F-4D97-AF65-F5344CB8AC3E}">
        <p14:creationId xmlns:p14="http://schemas.microsoft.com/office/powerpoint/2010/main" val="19129240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A5361-0310-47AB-8AC3-7F40C2493A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8A0402-603F-45BA-9C8E-C4AB2C3AC2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CEB01A-E48D-48BC-B185-3DA7B56F0374}"/>
              </a:ext>
            </a:extLst>
          </p:cNvPr>
          <p:cNvSpPr>
            <a:spLocks noGrp="1"/>
          </p:cNvSpPr>
          <p:nvPr>
            <p:ph type="dt" sz="half" idx="10"/>
          </p:nvPr>
        </p:nvSpPr>
        <p:spPr/>
        <p:txBody>
          <a:bodyPr/>
          <a:lstStyle/>
          <a:p>
            <a:fld id="{D12CD103-E590-441E-8042-6242C45E6F2C}" type="datetimeFigureOut">
              <a:rPr lang="en-US" smtClean="0"/>
              <a:t>1/22/2021</a:t>
            </a:fld>
            <a:endParaRPr lang="en-US"/>
          </a:p>
        </p:txBody>
      </p:sp>
      <p:sp>
        <p:nvSpPr>
          <p:cNvPr id="5" name="Footer Placeholder 4">
            <a:extLst>
              <a:ext uri="{FF2B5EF4-FFF2-40B4-BE49-F238E27FC236}">
                <a16:creationId xmlns:a16="http://schemas.microsoft.com/office/drawing/2014/main" id="{FC58B376-DD9D-4A9D-9804-1426D91187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EA55D-2AED-4DB9-A807-6CD53F63506B}"/>
              </a:ext>
            </a:extLst>
          </p:cNvPr>
          <p:cNvSpPr>
            <a:spLocks noGrp="1"/>
          </p:cNvSpPr>
          <p:nvPr>
            <p:ph type="sldNum" sz="quarter" idx="12"/>
          </p:nvPr>
        </p:nvSpPr>
        <p:spPr/>
        <p:txBody>
          <a:bodyPr/>
          <a:lstStyle/>
          <a:p>
            <a:fld id="{356C3C7F-755F-4E0E-8BA0-5A94560E186E}" type="slidenum">
              <a:rPr lang="en-US" smtClean="0"/>
              <a:t>‹#›</a:t>
            </a:fld>
            <a:endParaRPr lang="en-US"/>
          </a:p>
        </p:txBody>
      </p:sp>
    </p:spTree>
    <p:extLst>
      <p:ext uri="{BB962C8B-B14F-4D97-AF65-F5344CB8AC3E}">
        <p14:creationId xmlns:p14="http://schemas.microsoft.com/office/powerpoint/2010/main" val="7094260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0DA7-CF95-4A48-8258-0793C217A7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AD4E59-1E2C-4CB4-A6C1-7B24B8FE39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446CB1-8005-442C-9EAA-93E91DFACAFE}"/>
              </a:ext>
            </a:extLst>
          </p:cNvPr>
          <p:cNvSpPr>
            <a:spLocks noGrp="1"/>
          </p:cNvSpPr>
          <p:nvPr>
            <p:ph type="dt" sz="half" idx="10"/>
          </p:nvPr>
        </p:nvSpPr>
        <p:spPr/>
        <p:txBody>
          <a:bodyPr/>
          <a:lstStyle/>
          <a:p>
            <a:fld id="{D12CD103-E590-441E-8042-6242C45E6F2C}" type="datetimeFigureOut">
              <a:rPr lang="en-US" smtClean="0"/>
              <a:t>1/22/2021</a:t>
            </a:fld>
            <a:endParaRPr lang="en-US"/>
          </a:p>
        </p:txBody>
      </p:sp>
      <p:sp>
        <p:nvSpPr>
          <p:cNvPr id="5" name="Footer Placeholder 4">
            <a:extLst>
              <a:ext uri="{FF2B5EF4-FFF2-40B4-BE49-F238E27FC236}">
                <a16:creationId xmlns:a16="http://schemas.microsoft.com/office/drawing/2014/main" id="{6E3CABFB-4F4F-4D53-82A8-566E565659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9271E-94B7-4B6D-85DE-FF620AACE549}"/>
              </a:ext>
            </a:extLst>
          </p:cNvPr>
          <p:cNvSpPr>
            <a:spLocks noGrp="1"/>
          </p:cNvSpPr>
          <p:nvPr>
            <p:ph type="sldNum" sz="quarter" idx="12"/>
          </p:nvPr>
        </p:nvSpPr>
        <p:spPr/>
        <p:txBody>
          <a:bodyPr/>
          <a:lstStyle/>
          <a:p>
            <a:fld id="{356C3C7F-755F-4E0E-8BA0-5A94560E186E}" type="slidenum">
              <a:rPr lang="en-US" smtClean="0"/>
              <a:t>‹#›</a:t>
            </a:fld>
            <a:endParaRPr lang="en-US"/>
          </a:p>
        </p:txBody>
      </p:sp>
    </p:spTree>
    <p:extLst>
      <p:ext uri="{BB962C8B-B14F-4D97-AF65-F5344CB8AC3E}">
        <p14:creationId xmlns:p14="http://schemas.microsoft.com/office/powerpoint/2010/main" val="37631701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93F9-CE4A-4BDB-9003-3FADF1BDD6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BF4531-2433-4BD7-93FB-22D0F0A157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83E5EC-3F56-4166-8EB0-BBFE302312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78C51-4B87-4145-B25E-F198AE1328AA}"/>
              </a:ext>
            </a:extLst>
          </p:cNvPr>
          <p:cNvSpPr>
            <a:spLocks noGrp="1"/>
          </p:cNvSpPr>
          <p:nvPr>
            <p:ph type="dt" sz="half" idx="10"/>
          </p:nvPr>
        </p:nvSpPr>
        <p:spPr/>
        <p:txBody>
          <a:bodyPr/>
          <a:lstStyle/>
          <a:p>
            <a:fld id="{D12CD103-E590-441E-8042-6242C45E6F2C}" type="datetimeFigureOut">
              <a:rPr lang="en-US" smtClean="0"/>
              <a:t>1/22/2021</a:t>
            </a:fld>
            <a:endParaRPr lang="en-US"/>
          </a:p>
        </p:txBody>
      </p:sp>
      <p:sp>
        <p:nvSpPr>
          <p:cNvPr id="6" name="Footer Placeholder 5">
            <a:extLst>
              <a:ext uri="{FF2B5EF4-FFF2-40B4-BE49-F238E27FC236}">
                <a16:creationId xmlns:a16="http://schemas.microsoft.com/office/drawing/2014/main" id="{84620A44-C739-451A-9B50-D51A743EA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901BDE-1AAF-46B8-B9C3-9E02EA23629F}"/>
              </a:ext>
            </a:extLst>
          </p:cNvPr>
          <p:cNvSpPr>
            <a:spLocks noGrp="1"/>
          </p:cNvSpPr>
          <p:nvPr>
            <p:ph type="sldNum" sz="quarter" idx="12"/>
          </p:nvPr>
        </p:nvSpPr>
        <p:spPr/>
        <p:txBody>
          <a:bodyPr/>
          <a:lstStyle/>
          <a:p>
            <a:fld id="{356C3C7F-755F-4E0E-8BA0-5A94560E186E}" type="slidenum">
              <a:rPr lang="en-US" smtClean="0"/>
              <a:t>‹#›</a:t>
            </a:fld>
            <a:endParaRPr lang="en-US"/>
          </a:p>
        </p:txBody>
      </p:sp>
    </p:spTree>
    <p:extLst>
      <p:ext uri="{BB962C8B-B14F-4D97-AF65-F5344CB8AC3E}">
        <p14:creationId xmlns:p14="http://schemas.microsoft.com/office/powerpoint/2010/main" val="10216255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96627-03C8-4980-AD4C-150C2C3FF6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7A2F65-262F-4E03-9455-87944526E8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CF187-011F-4E6D-AA18-3FD77531EA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B9DFC8-3856-42B4-A888-C270CB9773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08A4B2-E96E-4EB2-91DE-6955FA5873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74D187-8DCD-4E16-952A-06ACEC6E30FF}"/>
              </a:ext>
            </a:extLst>
          </p:cNvPr>
          <p:cNvSpPr>
            <a:spLocks noGrp="1"/>
          </p:cNvSpPr>
          <p:nvPr>
            <p:ph type="dt" sz="half" idx="10"/>
          </p:nvPr>
        </p:nvSpPr>
        <p:spPr/>
        <p:txBody>
          <a:bodyPr/>
          <a:lstStyle/>
          <a:p>
            <a:fld id="{D12CD103-E590-441E-8042-6242C45E6F2C}" type="datetimeFigureOut">
              <a:rPr lang="en-US" smtClean="0"/>
              <a:t>1/22/2021</a:t>
            </a:fld>
            <a:endParaRPr lang="en-US"/>
          </a:p>
        </p:txBody>
      </p:sp>
      <p:sp>
        <p:nvSpPr>
          <p:cNvPr id="8" name="Footer Placeholder 7">
            <a:extLst>
              <a:ext uri="{FF2B5EF4-FFF2-40B4-BE49-F238E27FC236}">
                <a16:creationId xmlns:a16="http://schemas.microsoft.com/office/drawing/2014/main" id="{586A502C-BFF7-4676-8C63-896144C23A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46912-B323-4BAC-B174-7508046207C2}"/>
              </a:ext>
            </a:extLst>
          </p:cNvPr>
          <p:cNvSpPr>
            <a:spLocks noGrp="1"/>
          </p:cNvSpPr>
          <p:nvPr>
            <p:ph type="sldNum" sz="quarter" idx="12"/>
          </p:nvPr>
        </p:nvSpPr>
        <p:spPr/>
        <p:txBody>
          <a:bodyPr/>
          <a:lstStyle/>
          <a:p>
            <a:fld id="{356C3C7F-755F-4E0E-8BA0-5A94560E186E}" type="slidenum">
              <a:rPr lang="en-US" smtClean="0"/>
              <a:t>‹#›</a:t>
            </a:fld>
            <a:endParaRPr lang="en-US"/>
          </a:p>
        </p:txBody>
      </p:sp>
    </p:spTree>
    <p:extLst>
      <p:ext uri="{BB962C8B-B14F-4D97-AF65-F5344CB8AC3E}">
        <p14:creationId xmlns:p14="http://schemas.microsoft.com/office/powerpoint/2010/main" val="2234421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45556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8E66-F011-4EBD-B506-490580743A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32EFBF-E9A3-4760-A0A1-B8664CD9A21C}"/>
              </a:ext>
            </a:extLst>
          </p:cNvPr>
          <p:cNvSpPr>
            <a:spLocks noGrp="1"/>
          </p:cNvSpPr>
          <p:nvPr>
            <p:ph type="dt" sz="half" idx="10"/>
          </p:nvPr>
        </p:nvSpPr>
        <p:spPr/>
        <p:txBody>
          <a:bodyPr/>
          <a:lstStyle/>
          <a:p>
            <a:fld id="{D12CD103-E590-441E-8042-6242C45E6F2C}" type="datetimeFigureOut">
              <a:rPr lang="en-US" smtClean="0"/>
              <a:t>1/22/2021</a:t>
            </a:fld>
            <a:endParaRPr lang="en-US"/>
          </a:p>
        </p:txBody>
      </p:sp>
      <p:sp>
        <p:nvSpPr>
          <p:cNvPr id="4" name="Footer Placeholder 3">
            <a:extLst>
              <a:ext uri="{FF2B5EF4-FFF2-40B4-BE49-F238E27FC236}">
                <a16:creationId xmlns:a16="http://schemas.microsoft.com/office/drawing/2014/main" id="{551DDA9E-9A95-4B12-9E57-7BF4896DA1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865284-967A-4580-8454-598EB8F89E63}"/>
              </a:ext>
            </a:extLst>
          </p:cNvPr>
          <p:cNvSpPr>
            <a:spLocks noGrp="1"/>
          </p:cNvSpPr>
          <p:nvPr>
            <p:ph type="sldNum" sz="quarter" idx="12"/>
          </p:nvPr>
        </p:nvSpPr>
        <p:spPr/>
        <p:txBody>
          <a:bodyPr/>
          <a:lstStyle/>
          <a:p>
            <a:fld id="{356C3C7F-755F-4E0E-8BA0-5A94560E186E}" type="slidenum">
              <a:rPr lang="en-US" smtClean="0"/>
              <a:t>‹#›</a:t>
            </a:fld>
            <a:endParaRPr lang="en-US"/>
          </a:p>
        </p:txBody>
      </p:sp>
    </p:spTree>
    <p:extLst>
      <p:ext uri="{BB962C8B-B14F-4D97-AF65-F5344CB8AC3E}">
        <p14:creationId xmlns:p14="http://schemas.microsoft.com/office/powerpoint/2010/main" val="11233247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4BF2A4-61F0-457E-AA95-40587028D2A6}"/>
              </a:ext>
            </a:extLst>
          </p:cNvPr>
          <p:cNvSpPr>
            <a:spLocks noGrp="1"/>
          </p:cNvSpPr>
          <p:nvPr>
            <p:ph type="dt" sz="half" idx="10"/>
          </p:nvPr>
        </p:nvSpPr>
        <p:spPr/>
        <p:txBody>
          <a:bodyPr/>
          <a:lstStyle/>
          <a:p>
            <a:fld id="{D12CD103-E590-441E-8042-6242C45E6F2C}" type="datetimeFigureOut">
              <a:rPr lang="en-US" smtClean="0"/>
              <a:t>1/22/2021</a:t>
            </a:fld>
            <a:endParaRPr lang="en-US"/>
          </a:p>
        </p:txBody>
      </p:sp>
      <p:sp>
        <p:nvSpPr>
          <p:cNvPr id="3" name="Footer Placeholder 2">
            <a:extLst>
              <a:ext uri="{FF2B5EF4-FFF2-40B4-BE49-F238E27FC236}">
                <a16:creationId xmlns:a16="http://schemas.microsoft.com/office/drawing/2014/main" id="{6DF9F08F-478F-49F0-8634-53FF16497A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7A59B-25CA-408B-8291-FA0B9148E595}"/>
              </a:ext>
            </a:extLst>
          </p:cNvPr>
          <p:cNvSpPr>
            <a:spLocks noGrp="1"/>
          </p:cNvSpPr>
          <p:nvPr>
            <p:ph type="sldNum" sz="quarter" idx="12"/>
          </p:nvPr>
        </p:nvSpPr>
        <p:spPr/>
        <p:txBody>
          <a:bodyPr/>
          <a:lstStyle/>
          <a:p>
            <a:fld id="{356C3C7F-755F-4E0E-8BA0-5A94560E186E}" type="slidenum">
              <a:rPr lang="en-US" smtClean="0"/>
              <a:t>‹#›</a:t>
            </a:fld>
            <a:endParaRPr lang="en-US"/>
          </a:p>
        </p:txBody>
      </p:sp>
    </p:spTree>
    <p:extLst>
      <p:ext uri="{BB962C8B-B14F-4D97-AF65-F5344CB8AC3E}">
        <p14:creationId xmlns:p14="http://schemas.microsoft.com/office/powerpoint/2010/main" val="13556826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0E82-6451-46E6-9F4C-C59FF4625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2365FD-688E-46E2-A8C1-D7C3C6882D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7AFAFB-1D8A-4CB2-B3FE-D5D183F64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EBE6DD-8D7A-4B60-83A4-CB500C2ADBC7}"/>
              </a:ext>
            </a:extLst>
          </p:cNvPr>
          <p:cNvSpPr>
            <a:spLocks noGrp="1"/>
          </p:cNvSpPr>
          <p:nvPr>
            <p:ph type="dt" sz="half" idx="10"/>
          </p:nvPr>
        </p:nvSpPr>
        <p:spPr/>
        <p:txBody>
          <a:bodyPr/>
          <a:lstStyle/>
          <a:p>
            <a:fld id="{D12CD103-E590-441E-8042-6242C45E6F2C}" type="datetimeFigureOut">
              <a:rPr lang="en-US" smtClean="0"/>
              <a:t>1/22/2021</a:t>
            </a:fld>
            <a:endParaRPr lang="en-US"/>
          </a:p>
        </p:txBody>
      </p:sp>
      <p:sp>
        <p:nvSpPr>
          <p:cNvPr id="6" name="Footer Placeholder 5">
            <a:extLst>
              <a:ext uri="{FF2B5EF4-FFF2-40B4-BE49-F238E27FC236}">
                <a16:creationId xmlns:a16="http://schemas.microsoft.com/office/drawing/2014/main" id="{061FA40E-B2BF-4C21-9463-09CB22ACD3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253269-CA3C-4BC7-95EC-1C2461D59BCB}"/>
              </a:ext>
            </a:extLst>
          </p:cNvPr>
          <p:cNvSpPr>
            <a:spLocks noGrp="1"/>
          </p:cNvSpPr>
          <p:nvPr>
            <p:ph type="sldNum" sz="quarter" idx="12"/>
          </p:nvPr>
        </p:nvSpPr>
        <p:spPr/>
        <p:txBody>
          <a:bodyPr/>
          <a:lstStyle/>
          <a:p>
            <a:fld id="{356C3C7F-755F-4E0E-8BA0-5A94560E186E}" type="slidenum">
              <a:rPr lang="en-US" smtClean="0"/>
              <a:t>‹#›</a:t>
            </a:fld>
            <a:endParaRPr lang="en-US"/>
          </a:p>
        </p:txBody>
      </p:sp>
    </p:spTree>
    <p:extLst>
      <p:ext uri="{BB962C8B-B14F-4D97-AF65-F5344CB8AC3E}">
        <p14:creationId xmlns:p14="http://schemas.microsoft.com/office/powerpoint/2010/main" val="12395570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A403-64C2-45ED-91C8-0FA089311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A447F-1C21-4FB9-8216-2144D90330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A06E76-6539-4306-BDC6-D07B642E9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FE93F4-E7C2-42F2-A563-272636A8E28B}"/>
              </a:ext>
            </a:extLst>
          </p:cNvPr>
          <p:cNvSpPr>
            <a:spLocks noGrp="1"/>
          </p:cNvSpPr>
          <p:nvPr>
            <p:ph type="dt" sz="half" idx="10"/>
          </p:nvPr>
        </p:nvSpPr>
        <p:spPr/>
        <p:txBody>
          <a:bodyPr/>
          <a:lstStyle/>
          <a:p>
            <a:fld id="{D12CD103-E590-441E-8042-6242C45E6F2C}" type="datetimeFigureOut">
              <a:rPr lang="en-US" smtClean="0"/>
              <a:t>1/22/2021</a:t>
            </a:fld>
            <a:endParaRPr lang="en-US"/>
          </a:p>
        </p:txBody>
      </p:sp>
      <p:sp>
        <p:nvSpPr>
          <p:cNvPr id="6" name="Footer Placeholder 5">
            <a:extLst>
              <a:ext uri="{FF2B5EF4-FFF2-40B4-BE49-F238E27FC236}">
                <a16:creationId xmlns:a16="http://schemas.microsoft.com/office/drawing/2014/main" id="{7260C88B-5630-42C2-A6CF-83CD71576F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EBA2C7-6E46-4896-A641-E06C7E483A2C}"/>
              </a:ext>
            </a:extLst>
          </p:cNvPr>
          <p:cNvSpPr>
            <a:spLocks noGrp="1"/>
          </p:cNvSpPr>
          <p:nvPr>
            <p:ph type="sldNum" sz="quarter" idx="12"/>
          </p:nvPr>
        </p:nvSpPr>
        <p:spPr/>
        <p:txBody>
          <a:bodyPr/>
          <a:lstStyle/>
          <a:p>
            <a:fld id="{356C3C7F-755F-4E0E-8BA0-5A94560E186E}" type="slidenum">
              <a:rPr lang="en-US" smtClean="0"/>
              <a:t>‹#›</a:t>
            </a:fld>
            <a:endParaRPr lang="en-US"/>
          </a:p>
        </p:txBody>
      </p:sp>
    </p:spTree>
    <p:extLst>
      <p:ext uri="{BB962C8B-B14F-4D97-AF65-F5344CB8AC3E}">
        <p14:creationId xmlns:p14="http://schemas.microsoft.com/office/powerpoint/2010/main" val="33185653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BD017-678D-4A47-9DA9-9E58DCDE8E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F83B4F-24A2-48A0-B9A4-73ADC26F2A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D04C6-FE9B-49E1-A1B3-3484E525A348}"/>
              </a:ext>
            </a:extLst>
          </p:cNvPr>
          <p:cNvSpPr>
            <a:spLocks noGrp="1"/>
          </p:cNvSpPr>
          <p:nvPr>
            <p:ph type="dt" sz="half" idx="10"/>
          </p:nvPr>
        </p:nvSpPr>
        <p:spPr/>
        <p:txBody>
          <a:bodyPr/>
          <a:lstStyle/>
          <a:p>
            <a:fld id="{D12CD103-E590-441E-8042-6242C45E6F2C}" type="datetimeFigureOut">
              <a:rPr lang="en-US" smtClean="0"/>
              <a:t>1/22/2021</a:t>
            </a:fld>
            <a:endParaRPr lang="en-US"/>
          </a:p>
        </p:txBody>
      </p:sp>
      <p:sp>
        <p:nvSpPr>
          <p:cNvPr id="5" name="Footer Placeholder 4">
            <a:extLst>
              <a:ext uri="{FF2B5EF4-FFF2-40B4-BE49-F238E27FC236}">
                <a16:creationId xmlns:a16="http://schemas.microsoft.com/office/drawing/2014/main" id="{78D43C79-E604-44A2-A120-243BDF8E9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F4BC86-F33A-4707-ACC7-2EFAD820901A}"/>
              </a:ext>
            </a:extLst>
          </p:cNvPr>
          <p:cNvSpPr>
            <a:spLocks noGrp="1"/>
          </p:cNvSpPr>
          <p:nvPr>
            <p:ph type="sldNum" sz="quarter" idx="12"/>
          </p:nvPr>
        </p:nvSpPr>
        <p:spPr/>
        <p:txBody>
          <a:bodyPr/>
          <a:lstStyle/>
          <a:p>
            <a:fld id="{356C3C7F-755F-4E0E-8BA0-5A94560E186E}" type="slidenum">
              <a:rPr lang="en-US" smtClean="0"/>
              <a:t>‹#›</a:t>
            </a:fld>
            <a:endParaRPr lang="en-US"/>
          </a:p>
        </p:txBody>
      </p:sp>
    </p:spTree>
    <p:extLst>
      <p:ext uri="{BB962C8B-B14F-4D97-AF65-F5344CB8AC3E}">
        <p14:creationId xmlns:p14="http://schemas.microsoft.com/office/powerpoint/2010/main" val="24263963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37319F-D7B4-45C4-AC39-566C96680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8E2022-E9E7-4318-9D06-AA25B016E0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E7DD1E-0C97-40D3-9F88-DB79ADFEF564}"/>
              </a:ext>
            </a:extLst>
          </p:cNvPr>
          <p:cNvSpPr>
            <a:spLocks noGrp="1"/>
          </p:cNvSpPr>
          <p:nvPr>
            <p:ph type="dt" sz="half" idx="10"/>
          </p:nvPr>
        </p:nvSpPr>
        <p:spPr/>
        <p:txBody>
          <a:bodyPr/>
          <a:lstStyle/>
          <a:p>
            <a:fld id="{D12CD103-E590-441E-8042-6242C45E6F2C}" type="datetimeFigureOut">
              <a:rPr lang="en-US" smtClean="0"/>
              <a:t>1/22/2021</a:t>
            </a:fld>
            <a:endParaRPr lang="en-US"/>
          </a:p>
        </p:txBody>
      </p:sp>
      <p:sp>
        <p:nvSpPr>
          <p:cNvPr id="5" name="Footer Placeholder 4">
            <a:extLst>
              <a:ext uri="{FF2B5EF4-FFF2-40B4-BE49-F238E27FC236}">
                <a16:creationId xmlns:a16="http://schemas.microsoft.com/office/drawing/2014/main" id="{950E5504-DB71-44C6-BC9D-DEDC6A4F1F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C4C2A-A55E-4834-A37D-2374B68596A2}"/>
              </a:ext>
            </a:extLst>
          </p:cNvPr>
          <p:cNvSpPr>
            <a:spLocks noGrp="1"/>
          </p:cNvSpPr>
          <p:nvPr>
            <p:ph type="sldNum" sz="quarter" idx="12"/>
          </p:nvPr>
        </p:nvSpPr>
        <p:spPr/>
        <p:txBody>
          <a:bodyPr/>
          <a:lstStyle/>
          <a:p>
            <a:fld id="{356C3C7F-755F-4E0E-8BA0-5A94560E186E}" type="slidenum">
              <a:rPr lang="en-US" smtClean="0"/>
              <a:t>‹#›</a:t>
            </a:fld>
            <a:endParaRPr lang="en-US"/>
          </a:p>
        </p:txBody>
      </p:sp>
    </p:spTree>
    <p:extLst>
      <p:ext uri="{BB962C8B-B14F-4D97-AF65-F5344CB8AC3E}">
        <p14:creationId xmlns:p14="http://schemas.microsoft.com/office/powerpoint/2010/main" val="19553400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1/22/2021</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750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644510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1/22/2021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91132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484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55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725732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1/22/2021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102512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1/22/2021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421318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1/22/2021</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439008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1/22/2021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66736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1/22/2021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243603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1/22/2021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73573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954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314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273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3.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01106765"/>
      </p:ext>
    </p:extLst>
  </p:cSld>
  <p:clrMap bg1="lt1" tx1="dk1" bg2="lt2" tx2="dk2" accent1="accent1" accent2="accent2" accent3="accent3" accent4="accent4" accent5="accent5" accent6="accent6" hlink="hlink" folHlink="folHlink"/>
  <p:sldLayoutIdLst>
    <p:sldLayoutId id="2147485079" r:id="rId1"/>
    <p:sldLayoutId id="2147485080" r:id="rId2"/>
    <p:sldLayoutId id="2147483663" r:id="rId3"/>
    <p:sldLayoutId id="2147485081" r:id="rId4"/>
    <p:sldLayoutId id="2147483665" r:id="rId5"/>
    <p:sldLayoutId id="2147485071" r:id="rId6"/>
    <p:sldLayoutId id="2147485072" r:id="rId7"/>
    <p:sldLayoutId id="2147483668" r:id="rId8"/>
    <p:sldLayoutId id="2147485073" r:id="rId9"/>
    <p:sldLayoutId id="2147485074" r:id="rId10"/>
    <p:sldLayoutId id="2147485075" r:id="rId11"/>
    <p:sldLayoutId id="2147485076" r:id="rId12"/>
    <p:sldLayoutId id="2147485077" r:id="rId13"/>
    <p:sldLayoutId id="2147485078" r:id="rId14"/>
    <p:sldLayoutId id="2147483675"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688" r:id="rId28"/>
    <p:sldLayoutId id="2147483689" r:id="rId29"/>
    <p:sldLayoutId id="2147483690" r:id="rId30"/>
    <p:sldLayoutId id="2147483691" r:id="rId31"/>
    <p:sldLayoutId id="2147484910" r:id="rId32"/>
    <p:sldLayoutId id="2147484978" r:id="rId33"/>
    <p:sldLayoutId id="2147483694" r:id="rId34"/>
    <p:sldLayoutId id="2147484909" r:id="rId35"/>
    <p:sldLayoutId id="2147483693" r:id="rId36"/>
    <p:sldLayoutId id="2147483696" r:id="rId37"/>
    <p:sldLayoutId id="2147483695" r:id="rId38"/>
    <p:sldLayoutId id="2147485057" r:id="rId39"/>
    <p:sldLayoutId id="2147485095" r:id="rId40"/>
    <p:sldLayoutId id="2147483698" r:id="rId41"/>
    <p:sldLayoutId id="2147483697" r:id="rId42"/>
    <p:sldLayoutId id="2147485067" r:id="rId43"/>
    <p:sldLayoutId id="2147485082"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5294D2-BF09-4AB4-9D41-0B02351DAA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896CE8-574C-47C3-8C57-3DADE6B6A9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D84380-0E8E-40FF-8AB7-D8F27B35F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CD103-E590-441E-8042-6242C45E6F2C}" type="datetimeFigureOut">
              <a:rPr lang="en-US" smtClean="0"/>
              <a:t>1/22/2021</a:t>
            </a:fld>
            <a:endParaRPr lang="en-US"/>
          </a:p>
        </p:txBody>
      </p:sp>
      <p:sp>
        <p:nvSpPr>
          <p:cNvPr id="5" name="Footer Placeholder 4">
            <a:extLst>
              <a:ext uri="{FF2B5EF4-FFF2-40B4-BE49-F238E27FC236}">
                <a16:creationId xmlns:a16="http://schemas.microsoft.com/office/drawing/2014/main" id="{B73A7217-5612-4B12-9D9E-B128536AC0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3B30E3-8E7D-453D-A16E-C06400C12C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C3C7F-755F-4E0E-8BA0-5A94560E186E}" type="slidenum">
              <a:rPr lang="en-US" smtClean="0"/>
              <a:t>‹#›</a:t>
            </a:fld>
            <a:endParaRPr lang="en-US"/>
          </a:p>
        </p:txBody>
      </p:sp>
    </p:spTree>
    <p:extLst>
      <p:ext uri="{BB962C8B-B14F-4D97-AF65-F5344CB8AC3E}">
        <p14:creationId xmlns:p14="http://schemas.microsoft.com/office/powerpoint/2010/main" val="2524885830"/>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1/22/2021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79745981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ka.ms/forw"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aka.ms/exdar-talk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forw" TargetMode="External"/><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forw"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tiff"/></Relationships>
</file>

<file path=ppt/slides/_rels/slide15.xml.rels><?xml version="1.0" encoding="UTF-8" standalone="yes"?>
<Relationships xmlns="http://schemas.openxmlformats.org/package/2006/relationships"><Relationship Id="rId8" Type="http://schemas.openxmlformats.org/officeDocument/2006/relationships/hyperlink" Target="mailto:adcolema@microsoft.com" TargetMode="External"/><Relationship Id="rId13" Type="http://schemas.openxmlformats.org/officeDocument/2006/relationships/hyperlink" Target="https://microsoft.sharepoint.com/:b:/t/FutureofRemoteWorkInitiative/EatS84wlYJZJjTPbP9PbhOUBmpFUO3ky4qtLTlVIVSfk1A?e=rZIbpD" TargetMode="External"/><Relationship Id="rId18" Type="http://schemas.openxmlformats.org/officeDocument/2006/relationships/image" Target="../media/image33.png"/><Relationship Id="rId3" Type="http://schemas.openxmlformats.org/officeDocument/2006/relationships/notesSlide" Target="../notesSlides/notesSlide15.xml"/><Relationship Id="rId21" Type="http://schemas.openxmlformats.org/officeDocument/2006/relationships/hyperlink" Target="aka.ms/forw-collab" TargetMode="External"/><Relationship Id="rId7" Type="http://schemas.openxmlformats.org/officeDocument/2006/relationships/hyperlink" Target="mailto:tiffany.smith@microsoft.com" TargetMode="External"/><Relationship Id="rId12" Type="http://schemas.openxmlformats.org/officeDocument/2006/relationships/hyperlink" Target="https://microsoft.sharepoint-df.com/:b:/t/TheGreatWFHExperiment/EQzO0th4kFxKrWx6xUc4cLwBP8z3DthJg6fKGugduygErw?e=pQFeNi" TargetMode="External"/><Relationship Id="rId17" Type="http://schemas.openxmlformats.org/officeDocument/2006/relationships/hyperlink" Target="https://aka.ms/projtahiti" TargetMode="External"/><Relationship Id="rId2" Type="http://schemas.openxmlformats.org/officeDocument/2006/relationships/slideLayout" Target="../slideLayouts/slideLayout6.xml"/><Relationship Id="rId16" Type="http://schemas.openxmlformats.org/officeDocument/2006/relationships/hyperlink" Target="https://microsoft.sharepoint.com/teams/FutureofRemoteWorkInitiative/Papers/Forms/AllItems.aspx?id=/teams/FutureofRemoteWorkInitiative/Papers/Watermarked/Affective_Audience_Feedback.pdf&amp;parent=/teams/FutureofRemoteWorkInitiative/Papers/Watermarked" TargetMode="External"/><Relationship Id="rId20" Type="http://schemas.openxmlformats.org/officeDocument/2006/relationships/hyperlink" Target="https://aka.ms/forw-societalimplications" TargetMode="External"/><Relationship Id="rId1" Type="http://schemas.openxmlformats.org/officeDocument/2006/relationships/themeOverride" Target="../theme/themeOverride1.xml"/><Relationship Id="rId6" Type="http://schemas.openxmlformats.org/officeDocument/2006/relationships/hyperlink" Target="mailto:v-raberg@microsoft.com" TargetMode="External"/><Relationship Id="rId11" Type="http://schemas.openxmlformats.org/officeDocument/2006/relationships/hyperlink" Target="https://microsoft.sharepoint.com/teams/FutureofRemoteWorkInitiative/Papers/Watermarked/Multitasking-CHI2021-submission.pdf?CT=1601591772415&amp;OR=ItemsView" TargetMode="External"/><Relationship Id="rId5" Type="http://schemas.openxmlformats.org/officeDocument/2006/relationships/hyperlink" Target="mailto:baym@microsoft.com" TargetMode="External"/><Relationship Id="rId15" Type="http://schemas.openxmlformats.org/officeDocument/2006/relationships/hyperlink" Target="https://microsoft.sharepoint.com/teams/FutureofRemoteWorkInitiative/Papers/Watermarked/MeetingCoach_CHI2021%20(1).pdf?CT=1601591643428&amp;OR=ItemsView" TargetMode="External"/><Relationship Id="rId10" Type="http://schemas.openxmlformats.org/officeDocument/2006/relationships/hyperlink" Target="mailto:serintel@microsoft.com" TargetMode="External"/><Relationship Id="rId19" Type="http://schemas.openxmlformats.org/officeDocument/2006/relationships/image" Target="../media/image34.png"/><Relationship Id="rId4" Type="http://schemas.openxmlformats.org/officeDocument/2006/relationships/hyperlink" Target="mailto:asellen@microsoft.com" TargetMode="External"/><Relationship Id="rId9" Type="http://schemas.openxmlformats.org/officeDocument/2006/relationships/hyperlink" Target="mailto:ricardo.reyna@microsoft.com" TargetMode="External"/><Relationship Id="rId14" Type="http://schemas.openxmlformats.org/officeDocument/2006/relationships/hyperlink" Target="https://microsoft.sharepoint.com/teams/FutureofRemoteWorkInitiative/Papers/Forms/AllItems.aspx?id=%2Fteams%2FFutureofRemoteWorkInitiative%2FPapers%2FWatermarked%2FEffectsOfRemoteWorkOnCollaboration%2Epdf&amp;parent=%2Fteams%2FFutureofRemoteWorkInitiative%2FPapers%2FWatermarked&amp;p=true&amp;originalPath=aHR0cHM6Ly9taWNyb3NvZnQuc2hhcmVwb2ludC5jb20vOmI6L3QvRnV0dXJlb2ZSZW1vdGVXb3JrSW5pdGlhdGl2ZS9FWkh6TjFYUy1fVk91TE56Wjkwb3VIOEJaYnVjUEVpekNvbGNtWEYyNS0yN3N3P3J0aW1lPVJ0dGltbGlWMkV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microsofteur.sharepoint.com/:w:/t/ProjectTahiti/ESZgf_QRv3JNqNXrORqx3v0BRKXCnFBz7UbSAo9_xlOoeQ?e=h9erDL" TargetMode="External"/><Relationship Id="rId2" Type="http://schemas.openxmlformats.org/officeDocument/2006/relationships/notesSlide" Target="../notesSlides/notesSlide16.xml"/><Relationship Id="rId1" Type="http://schemas.openxmlformats.org/officeDocument/2006/relationships/slideLayout" Target="../slideLayouts/slideLayout43.xml"/><Relationship Id="rId5" Type="http://schemas.openxmlformats.org/officeDocument/2006/relationships/hyperlink" Target="mailto:serintel@microsoft.com" TargetMode="External"/><Relationship Id="rId4" Type="http://schemas.openxmlformats.org/officeDocument/2006/relationships/hyperlink" Target="https://aka.ms/projtahiti"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mailto:longqi.yang@microsoft.com" TargetMode="External"/><Relationship Id="rId5" Type="http://schemas.openxmlformats.org/officeDocument/2006/relationships/hyperlink" Target="https://microsoft.sharepoint.com/teams/FutureofRemoteWorkInitiative/Papers/Watermarked/Multitasking-CHI2021-submission.pdf?CT=1601591772415&amp;OR=ItemsView" TargetMode="External"/><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hyperlink" Target="https://microsoft.sharepoint.com/:b:/t/FutureofRemoteWorkInitiative/EeZsfNnmUrxHkZ-g_7CnJ7IBn--D8wpDzH5UuDqDzB0rdg?e=TziUAY%5d"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hyperlink" Target="mailto:johntang@microsoft.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microsoft.sharepoint.com/teams/FutureofRemoteWorkInitiative/Papers/Forms/AllItems.aspx?id=%2Fteams%2FFutureofRemoteWorkInitiative%2FPapers%2FRemote%20Onboarding%20of%20Software%20Developers%20during%20a%20Pandemic%20%2D%20Copy%2Epdf&amp;parent=%2Fteams%2FFutureofRemoteWorkInitiative%2FPapers&amp;p=true&amp;originalPath=aHR0cHM6Ly9taWNyb3NvZnQuc2hhcmVwb2ludC5jb20vOmI6L3QvRnV0dXJlb2ZSZW1vdGVXb3JrSW5pdGlhdGl2ZS9FYXRTODR3bFlKWkpqVFBiUDlQYmhPVUJtcEZVTzNreTRxdExUbFZJVlNmazFBP3J0aW1lPU95SU1TXzJWMkVn" TargetMode="External"/><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0.xml.rels><?xml version="1.0" encoding="UTF-8" standalone="yes"?>
<Relationships xmlns="http://schemas.openxmlformats.org/package/2006/relationships"><Relationship Id="rId3" Type="http://schemas.openxmlformats.org/officeDocument/2006/relationships/hyperlink" Target="https://microsoft.sharepoint.com/teams/FutureofRemoteWorkInitiative/Papers/Watermarked/MeetingCoach_CHI2021%20(1).pdf?CT=1601591643428&amp;OR=ItemsView"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microsoft.sharepoint.com/teams/FutureofRemoteWorkInitiative/Papers/Forms/AllItems.aspx?id=/teams/FutureofRemoteWorkInitiative/Papers/Watermarked/Affective_Audience_Feedback.pdf&amp;parent=/teams/FutureofRemoteWorkInitiative/Papers/Watermarked"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www.microsoft.com/en-us/research/product/soundscape/" TargetMode="External"/><Relationship Id="rId7" Type="http://schemas.openxmlformats.org/officeDocument/2006/relationships/hyperlink" Target="mailto:kori@microsoft.com" TargetMode="External"/><Relationship Id="rId12" Type="http://schemas.openxmlformats.org/officeDocument/2006/relationships/hyperlink" Target="mailto:serintel@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microsoft.sharepoint-df.com/:p:/t/TheGreatWFHExperiment-Spatialaudioforonlinemeetings/Ed_6Ftahjw1Co2c80KmUVvgBZ1h_bH_sdEESoOgMQ0LUPA?e=90fw9I" TargetMode="External"/><Relationship Id="rId11" Type="http://schemas.openxmlformats.org/officeDocument/2006/relationships/hyperlink" Target="https://aka.ms/projtahiti" TargetMode="External"/><Relationship Id="rId5" Type="http://schemas.openxmlformats.org/officeDocument/2006/relationships/hyperlink" Target="mailto:Amos.Miller@microsoft.com" TargetMode="External"/><Relationship Id="rId10" Type="http://schemas.openxmlformats.org/officeDocument/2006/relationships/image" Target="../media/image45.jpeg"/><Relationship Id="rId4" Type="http://schemas.openxmlformats.org/officeDocument/2006/relationships/hyperlink" Target="mailto:asellen@microsoft.com" TargetMode="External"/><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microsoft.sharepoint.com/teams/FutureofRemoteWorkInitiative/Papers/Watermarked/Multitasking-CHI2021-submission.pdf?CT=1601591772415&amp;OR=ItemsView"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mailto:longqi.yang@microsoft.com" TargetMode="External"/><Relationship Id="rId5" Type="http://schemas.openxmlformats.org/officeDocument/2006/relationships/hyperlink" Target="https://microsoft.sharepoint.com/teams/FutureofRemoteWorkInitiative/Papers/Forms/AllItems.aspx?id=%2Fteams%2FFutureofRemoteWorkInitiative%2FPapers%2FWatermarked%2FEffectsOfRemoteWorkOnCollaboration%2Epdf&amp;parent=%2Fteams%2FFutureofRemoteWorkInitiative%2FPapers%2FWatermarked&amp;p=true&amp;originalPath=aHR0cHM6Ly9taWNyb3NvZnQuc2hhcmVwb2ludC5jb20vOmI6L3QvRnV0dXJlb2ZSZW1vdGVXb3JrSW5pdGlhdGl2ZS9FWkh6TjFYUy1fVk91TE56Wjkwb3VIOEJaYnVjUEVpekNvbGNtWEYyNS0yN3N3P3J0aW1lPVJ0dGltbGlWMkVn" TargetMode="External"/><Relationship Id="rId4" Type="http://schemas.openxmlformats.org/officeDocument/2006/relationships/image" Target="../media/image47.sv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mailto:serintel@microsoft.com" TargetMode="External"/><Relationship Id="rId5" Type="http://schemas.openxmlformats.org/officeDocument/2006/relationships/hyperlink" Target="https://microsofteur.sharepoint.com/:p:/t/ProjectTahiti/Efy6GYVTKMlNtpioeIWb_gEBolDfBubVs6wnX1FxjpVTIg?e=Rh8bsS" TargetMode="External"/><Relationship Id="rId4" Type="http://schemas.openxmlformats.org/officeDocument/2006/relationships/image" Target="../media/image49.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8" Type="http://schemas.openxmlformats.org/officeDocument/2006/relationships/hyperlink" Target="mailto:marycz@microsoft.com" TargetMode="External"/><Relationship Id="rId13" Type="http://schemas.openxmlformats.org/officeDocument/2006/relationships/hyperlink" Target="https://www.microsoft.com/en-us/research/publication/early-indicators-of-the-effect-of-the-global-shift-to-remote-work-on-people-with-disabilities/" TargetMode="External"/><Relationship Id="rId3" Type="http://schemas.openxmlformats.org/officeDocument/2006/relationships/hyperlink" Target="mailto:sojaffe@microsoft.com" TargetMode="External"/><Relationship Id="rId7" Type="http://schemas.openxmlformats.org/officeDocument/2006/relationships/hyperlink" Target="mailto:shamsi@microsoft.com" TargetMode="External"/><Relationship Id="rId12" Type="http://schemas.openxmlformats.org/officeDocument/2006/relationships/hyperlink" Target="https://microsoft.sharepoint-df.com/teams/SociallyIntelligentMeetings/SitePages/Project-Tahiti.aspx" TargetMode="External"/><Relationship Id="rId17" Type="http://schemas.openxmlformats.org/officeDocument/2006/relationships/hyperlink" Target="aka.ms/forw-personalproductivity" TargetMode="External"/><Relationship Id="rId2" Type="http://schemas.openxmlformats.org/officeDocument/2006/relationships/notesSlide" Target="../notesSlides/notesSlide25.xml"/><Relationship Id="rId16" Type="http://schemas.openxmlformats.org/officeDocument/2006/relationships/hyperlink" Target="https://aka.ms/forw-societalimplications" TargetMode="External"/><Relationship Id="rId1" Type="http://schemas.openxmlformats.org/officeDocument/2006/relationships/slideLayout" Target="../slideLayouts/slideLayout6.xml"/><Relationship Id="rId6" Type="http://schemas.openxmlformats.org/officeDocument/2006/relationships/hyperlink" Target="mailto:empelo@microsoft.com" TargetMode="External"/><Relationship Id="rId11" Type="http://schemas.openxmlformats.org/officeDocument/2006/relationships/hyperlink" Target="https://www.microsoft.com/en-us/research/publication/practices-around-working-from-home-and-early-indicators-on-returning-to-work-after-the-covid-19-pandemic-data-from-microsoft-china/" TargetMode="External"/><Relationship Id="rId5" Type="http://schemas.openxmlformats.org/officeDocument/2006/relationships/hyperlink" Target="mailto:loy@microsoft.com" TargetMode="External"/><Relationship Id="rId15" Type="http://schemas.openxmlformats.org/officeDocument/2006/relationships/image" Target="../media/image50.jpeg"/><Relationship Id="rId10" Type="http://schemas.openxmlformats.org/officeDocument/2006/relationships/hyperlink" Target="https://microsoft.sharepoint.com/teams/ProjectMoxie2" TargetMode="External"/><Relationship Id="rId4" Type="http://schemas.openxmlformats.org/officeDocument/2006/relationships/hyperlink" Target="mailto:jennbu@microsoft.com" TargetMode="External"/><Relationship Id="rId9" Type="http://schemas.openxmlformats.org/officeDocument/2006/relationships/hyperlink" Target="mailto:kanowak@microsoft.com" TargetMode="External"/><Relationship Id="rId14" Type="http://schemas.openxmlformats.org/officeDocument/2006/relationships/hyperlink" Target="https://microsoft.sharepoint.com/teams/CSEDesign2/Research%20Source/Foundational%20Research/2020-04_WorkingFromHome_Study/202005_WFH_COVID_Study_Insights.pptx?web=1"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hyperlink" Target="https://www.uctovani.net/clanek.php?t=3-znaky-svarc-systemu-na-ktere-si-musite-dat-pozor&amp;idc=225"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53.jpeg"/><Relationship Id="rId5" Type="http://schemas.openxmlformats.org/officeDocument/2006/relationships/hyperlink" Target="https://creativecommons.org/licenses/by-nc-sa/3.0/" TargetMode="External"/><Relationship Id="rId4" Type="http://schemas.openxmlformats.org/officeDocument/2006/relationships/hyperlink" Target="http://poncier.org/blog/?tag=community-manager"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63.png"/><Relationship Id="rId5" Type="http://schemas.openxmlformats.org/officeDocument/2006/relationships/hyperlink" Target="https://creativecommons.org/licenses/by-sa/3.0/" TargetMode="External"/><Relationship Id="rId4" Type="http://schemas.openxmlformats.org/officeDocument/2006/relationships/hyperlink" Target="http://www.themindfulword.org/2014/business-gods-way-four-cornerstones-three-key-principl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67.svg"/><Relationship Id="rId5" Type="http://schemas.openxmlformats.org/officeDocument/2006/relationships/diagramQuickStyle" Target="../diagrams/quickStyle2.xml"/><Relationship Id="rId10" Type="http://schemas.openxmlformats.org/officeDocument/2006/relationships/image" Target="../media/image66.png"/><Relationship Id="rId4" Type="http://schemas.openxmlformats.org/officeDocument/2006/relationships/diagramLayout" Target="../diagrams/layout2.xml"/><Relationship Id="rId9" Type="http://schemas.openxmlformats.org/officeDocument/2006/relationships/image" Target="../media/image65.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hyperlink" Target="aka.ms/forw-softwareengineering" TargetMode="External"/><Relationship Id="rId3" Type="http://schemas.openxmlformats.org/officeDocument/2006/relationships/image" Target="../media/image70.jpeg"/><Relationship Id="rId7" Type="http://schemas.openxmlformats.org/officeDocument/2006/relationships/hyperlink" Target="https://aka.ms/forw-societalimplications"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mailto:brian.houck@microsoft.com" TargetMode="External"/><Relationship Id="rId5" Type="http://schemas.openxmlformats.org/officeDocument/2006/relationships/hyperlink" Target="mailto:v-stmarg@microsoft.com" TargetMode="External"/><Relationship Id="rId4" Type="http://schemas.openxmlformats.org/officeDocument/2006/relationships/hyperlink" Target="mailto:chmaddil@microsoft.co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svg"/><Relationship Id="rId12"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57.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s>
</file>

<file path=ppt/slides/_rels/slide37.xml.rels><?xml version="1.0" encoding="UTF-8" standalone="yes"?>
<Relationships xmlns="http://schemas.openxmlformats.org/package/2006/relationships"><Relationship Id="rId3" Type="http://schemas.openxmlformats.org/officeDocument/2006/relationships/hyperlink" Target="https://dl.acm.org/doi/pdf/10.1145/2635868.2635892" TargetMode="External"/><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5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5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1.xml"/><Relationship Id="rId1" Type="http://schemas.openxmlformats.org/officeDocument/2006/relationships/themeOverride" Target="../theme/themeOverride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5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7.xml"/><Relationship Id="rId1" Type="http://schemas.openxmlformats.org/officeDocument/2006/relationships/slideLayout" Target="../slideLayouts/slideLayout5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8" Type="http://schemas.openxmlformats.org/officeDocument/2006/relationships/hyperlink" Target="https://microsoft-my.sharepoint.com/:w:/p/bibuxton/EdIFRV-3G0hMjYSxhNM3mEgBkelDcEDCsL6JLK1svgMJtw?e=Bj0wDM" TargetMode="External"/><Relationship Id="rId13" Type="http://schemas.openxmlformats.org/officeDocument/2006/relationships/hyperlink" Target="https://aka.ms/forw-societalimplications" TargetMode="External"/><Relationship Id="rId3" Type="http://schemas.openxmlformats.org/officeDocument/2006/relationships/hyperlink" Target="mailto:ghudson@microsoft.com" TargetMode="External"/><Relationship Id="rId7" Type="http://schemas.openxmlformats.org/officeDocument/2006/relationships/hyperlink" Target="https://microsoft-my.sharepoint.com/:p:/p/teddy/ET86w_WxEnxOqQiCV2ZbHj8BHSyGgZu3x0Q6KG5BD1R6pw?e=pIirXX" TargetMode="External"/><Relationship Id="rId12" Type="http://schemas.openxmlformats.org/officeDocument/2006/relationships/image" Target="../media/image106.jpe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hyperlink" Target="https://microsoft.sharepoint.com/:w:/t/OfficeUserInsights/EXiRfU3SBQBFkhwaLgRk0GoBizQbzlMP2YzpmDiZo2C5NQ?e=Xk9Eq9" TargetMode="External"/><Relationship Id="rId11" Type="http://schemas.openxmlformats.org/officeDocument/2006/relationships/hyperlink" Target="https://microsoft.sharepoint.com/:p:/t/OfficeUserInsights/EeI-OmDhSspJnjmBvSI5G5QB0E0CmFIXm_boXSHdzadkYw?e=UDVjVv" TargetMode="External"/><Relationship Id="rId5" Type="http://schemas.openxmlformats.org/officeDocument/2006/relationships/hyperlink" Target="mailto:stderham@microsoft.com" TargetMode="External"/><Relationship Id="rId10" Type="http://schemas.openxmlformats.org/officeDocument/2006/relationships/hyperlink" Target="https://microsoft.sharepoint-df.com/:o:/t/TheGreatWFHExperiment/ErSHdL2N-LdHjHwnXuP7uXMBt0a3kMk_UsSkI0LLBwfLxg?e=vh5ldi" TargetMode="External"/><Relationship Id="rId4" Type="http://schemas.openxmlformats.org/officeDocument/2006/relationships/hyperlink" Target="mailto:bill.buxton@microsoft.com" TargetMode="External"/><Relationship Id="rId9" Type="http://schemas.openxmlformats.org/officeDocument/2006/relationships/hyperlink" Target="https://microsoft.sharepoint.com/:p:/t/DeviceAccessoriesStrategy/EWRTzSslur5BqiqlpG0Yn5cBHKUUP0gADPjPIb1L5-IOJg?e=dCM7fC" TargetMode="External"/><Relationship Id="rId14" Type="http://schemas.openxmlformats.org/officeDocument/2006/relationships/hyperlink" Target="aka.ms/forw-devic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1.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2.xml"/><Relationship Id="rId1" Type="http://schemas.openxmlformats.org/officeDocument/2006/relationships/slideLayout" Target="../slideLayouts/slideLayout43.xml"/><Relationship Id="rId4" Type="http://schemas.openxmlformats.org/officeDocument/2006/relationships/image" Target="../media/image111.png"/></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hyperlink" Target="mailto:hwolf@linkedin.com" TargetMode="External"/><Relationship Id="rId7"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s://microsoft.sharepoint.com/teams/FutureofRemoteWorkInitiative/Papers/Forms/AllItems.aspx?id=%2Fteams%2FFutureofRemoteWorkInitiative%2FPapers%2FWatermarked%2FEffectsOfRemoteWorkOnCollaboration%2Epdf&amp;parent=%2Fteams%2FFutureofRemoteWorkInitiative%2FPapers%2FWatermarked&amp;p=true&amp;originalPath=aHR0cHM6Ly9taWNyb3NvZnQuc2hhcmVwb2ludC5jb20vOmI6L3QvRnV0dXJlb2ZSZW1vdGVXb3JrSW5pdGlhdGl2ZS9FWkh6TjFYUy1fVk91TE56Wjkwb3VIOEJaYnVjUEVpekNvbGNtWEYyNS0yN3N3P3J0aW1lPVJ0dGltbGlWMkVn" TargetMode="External"/><Relationship Id="rId5" Type="http://schemas.openxmlformats.org/officeDocument/2006/relationships/hyperlink" Target="https://microsoft.sharepoint-df.com/teams/SociallyIntelligentMeetings/SitePages/Project-Tahiti.aspx" TargetMode="External"/><Relationship Id="rId10" Type="http://schemas.openxmlformats.org/officeDocument/2006/relationships/hyperlink" Target="aka.ms/forw-societalimplications" TargetMode="External"/><Relationship Id="rId4" Type="http://schemas.openxmlformats.org/officeDocument/2006/relationships/hyperlink" Target="mailto:suri@microsoft.com" TargetMode="External"/><Relationship Id="rId9" Type="http://schemas.openxmlformats.org/officeDocument/2006/relationships/hyperlink" Target="https://aka.ms/forw-societalimplication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bls.gov/news.release/archives/empsit_11062020.pdf"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hyperlink" Target="https://www.nber.org/papers/w27344" TargetMode="External"/><Relationship Id="rId5" Type="http://schemas.openxmlformats.org/officeDocument/2006/relationships/hyperlink" Target="https://voxeu.org/article/how-americans-use-time-saved-working-home" TargetMode="External"/><Relationship Id="rId4" Type="http://schemas.openxmlformats.org/officeDocument/2006/relationships/hyperlink" Target="https://bfi.uchicago.edu/working-paper/characteristics-of-workers-in-low-work-from-home-and-high-personal-proximity-occupation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9.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aka.ms/forw-team"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hyperlink" Target="https://aka.ms/forw-join"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hyperlink" Target="https://aka.ms/forw-team" TargetMode="External"/><Relationship Id="rId5" Type="http://schemas.openxmlformats.org/officeDocument/2006/relationships/image" Target="../media/image122.png"/><Relationship Id="rId4" Type="http://schemas.openxmlformats.org/officeDocument/2006/relationships/image" Target="../media/image121.tiff"/></Relationships>
</file>

<file path=ppt/slides/_rels/slide62.xml.rels><?xml version="1.0" encoding="UTF-8" standalone="yes"?>
<Relationships xmlns="http://schemas.openxmlformats.org/package/2006/relationships"><Relationship Id="rId3" Type="http://schemas.openxmlformats.org/officeDocument/2006/relationships/hyperlink" Target="http://aka.ms/forw-events"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hyperlink" Target="mailto:aldickso@microsoft.com" TargetMode="External"/><Relationship Id="rId3" Type="http://schemas.openxmlformats.org/officeDocument/2006/relationships/hyperlink" Target="https://aka.ms/forw" TargetMode="External"/><Relationship Id="rId7" Type="http://schemas.openxmlformats.org/officeDocument/2006/relationships/hyperlink" Target="https://aka.ms/forw-events" TargetMode="External"/><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hyperlink" Target="https://aka.ms/forw-team" TargetMode="External"/><Relationship Id="rId5" Type="http://schemas.openxmlformats.org/officeDocument/2006/relationships/hyperlink" Target="https://aka.ms/forw-join" TargetMode="External"/><Relationship Id="rId4" Type="http://schemas.openxmlformats.org/officeDocument/2006/relationships/hyperlink" Target="https://aka.ms/forw-syntheses" TargetMode="External"/><Relationship Id="rId9" Type="http://schemas.openxmlformats.org/officeDocument/2006/relationships/hyperlink" Target="mailto:sojaffe@microsoft.com"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aka.ms/forw-msr-blogpost"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s://insights.office.com/workplace-analytics/uncovering-resilience-measuring-organizational-networks-during-crisis/" TargetMode="Externa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hyperlink" Target="aka.ms/nfw2020" TargetMode="External"/><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hyperlink" Target="http://aka.ms/forw-events" TargetMode="External"/><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199" y="1770598"/>
            <a:ext cx="10801351" cy="3754874"/>
          </a:xfrm>
        </p:spPr>
        <p:txBody>
          <a:bodyPr/>
          <a:lstStyle/>
          <a:p>
            <a:r>
              <a:rPr lang="en-US">
                <a:latin typeface="+mn-lt"/>
                <a:cs typeface="Segoe UI"/>
              </a:rPr>
              <a:t>Nine Months of Research Into </a:t>
            </a:r>
            <a:r>
              <a:rPr lang="en-US" b="1">
                <a:latin typeface="+mn-lt"/>
                <a:cs typeface="Segoe UI"/>
              </a:rPr>
              <a:t>Working From Home</a:t>
            </a:r>
            <a:r>
              <a:rPr lang="en-US">
                <a:latin typeface="+mn-lt"/>
                <a:cs typeface="Segoe UI"/>
              </a:rPr>
              <a:t>: Looking Back to Look Forward</a:t>
            </a:r>
            <a:br>
              <a:rPr lang="en-US">
                <a:latin typeface="+mn-lt"/>
                <a:cs typeface="Segoe UI"/>
              </a:rPr>
            </a:br>
            <a:br>
              <a:rPr lang="en-US">
                <a:latin typeface="+mn-lt"/>
                <a:cs typeface="Segoe UI"/>
              </a:rPr>
            </a:br>
            <a:r>
              <a:rPr lang="en-US" sz="2400" i="1">
                <a:solidFill>
                  <a:schemeClr val="tx1"/>
                </a:solidFill>
                <a:latin typeface="+mn-lt"/>
                <a:cs typeface="Segoe UI"/>
              </a:rPr>
              <a:t>Findings from 40+ studies into remote work that are participating in the </a:t>
            </a:r>
            <a:r>
              <a:rPr lang="en-US" sz="2400" b="1" i="1">
                <a:latin typeface="+mn-lt"/>
                <a:cs typeface="Segoe UI"/>
              </a:rPr>
              <a:t>Future of Remote Work Initiative</a:t>
            </a:r>
            <a:r>
              <a:rPr lang="en-US" sz="2400" i="1">
                <a:latin typeface="+mn-lt"/>
                <a:cs typeface="Segoe UI"/>
              </a:rPr>
              <a:t> </a:t>
            </a:r>
            <a:r>
              <a:rPr lang="en-US" sz="2400">
                <a:solidFill>
                  <a:schemeClr val="tx1"/>
                </a:solidFill>
                <a:latin typeface="+mn-lt"/>
                <a:cs typeface="Segoe UI"/>
              </a:rPr>
              <a:t>(</a:t>
            </a:r>
            <a:r>
              <a:rPr lang="en-US" sz="2400">
                <a:solidFill>
                  <a:schemeClr val="tx1"/>
                </a:solidFill>
                <a:latin typeface="+mn-lt"/>
                <a:cs typeface="Segoe UI"/>
                <a:hlinkClick r:id="rId3"/>
              </a:rPr>
              <a:t>http://</a:t>
            </a:r>
            <a:r>
              <a:rPr lang="en-US" sz="2400" err="1">
                <a:solidFill>
                  <a:schemeClr val="tx1"/>
                </a:solidFill>
                <a:latin typeface="+mn-lt"/>
                <a:cs typeface="Segoe UI"/>
                <a:hlinkClick r:id="rId3"/>
              </a:rPr>
              <a:t>aka.ms</a:t>
            </a:r>
            <a:r>
              <a:rPr lang="en-US" sz="2400">
                <a:solidFill>
                  <a:schemeClr val="tx1"/>
                </a:solidFill>
                <a:latin typeface="+mn-lt"/>
                <a:cs typeface="Segoe UI"/>
                <a:hlinkClick r:id="rId3"/>
              </a:rPr>
              <a:t>/</a:t>
            </a:r>
            <a:r>
              <a:rPr lang="en-US" sz="2400" err="1">
                <a:solidFill>
                  <a:schemeClr val="tx1"/>
                </a:solidFill>
                <a:latin typeface="+mn-lt"/>
                <a:cs typeface="Segoe UI"/>
                <a:hlinkClick r:id="rId3"/>
              </a:rPr>
              <a:t>forw</a:t>
            </a:r>
            <a:r>
              <a:rPr lang="en-US" sz="2400">
                <a:solidFill>
                  <a:schemeClr val="tx1"/>
                </a:solidFill>
                <a:latin typeface="+mn-lt"/>
                <a:cs typeface="Segoe UI"/>
              </a:rPr>
              <a:t>)</a:t>
            </a:r>
            <a:br>
              <a:rPr lang="en-US" sz="2400">
                <a:solidFill>
                  <a:schemeClr val="tx1"/>
                </a:solidFill>
                <a:latin typeface="+mn-lt"/>
                <a:cs typeface="Segoe UI"/>
              </a:rPr>
            </a:br>
            <a:br>
              <a:rPr lang="en-US" sz="2400" i="1">
                <a:latin typeface="+mn-lt"/>
                <a:cs typeface="Segoe UI"/>
              </a:rPr>
            </a:br>
            <a:br>
              <a:rPr lang="en-US" sz="2400" i="1">
                <a:latin typeface="+mn-lt"/>
                <a:cs typeface="Segoe UI"/>
              </a:rPr>
            </a:br>
            <a:r>
              <a:rPr lang="en-US" sz="2000">
                <a:solidFill>
                  <a:schemeClr val="tx1"/>
                </a:solidFill>
                <a:latin typeface="+mn-lt"/>
                <a:cs typeface="Segoe UI"/>
              </a:rPr>
              <a:t>E+D Applied Research Talk Series (</a:t>
            </a:r>
            <a:r>
              <a:rPr lang="en-US" sz="2000">
                <a:solidFill>
                  <a:schemeClr val="tx1"/>
                </a:solidFill>
                <a:latin typeface="+mn-lt"/>
                <a:cs typeface="Segoe UI"/>
                <a:hlinkClick r:id="rId4"/>
              </a:rPr>
              <a:t>aka.ms/exdar-talks</a:t>
            </a:r>
            <a:r>
              <a:rPr lang="en-US" sz="2000">
                <a:solidFill>
                  <a:schemeClr val="tx1"/>
                </a:solidFill>
                <a:latin typeface="+mn-lt"/>
                <a:cs typeface="Segoe UI"/>
              </a:rPr>
              <a:t>)</a:t>
            </a:r>
            <a:br>
              <a:rPr lang="en-US" sz="2000">
                <a:solidFill>
                  <a:schemeClr val="tx1"/>
                </a:solidFill>
                <a:latin typeface="+mn-lt"/>
                <a:cs typeface="Segoe UI"/>
              </a:rPr>
            </a:br>
            <a:r>
              <a:rPr lang="en-US" sz="2000">
                <a:solidFill>
                  <a:schemeClr val="tx1"/>
                </a:solidFill>
                <a:latin typeface="+mn-lt"/>
                <a:cs typeface="Segoe UI"/>
              </a:rPr>
              <a:t>Dec 2, 2020</a:t>
            </a:r>
            <a:endParaRPr lang="en-US" sz="1800">
              <a:solidFill>
                <a:schemeClr val="tx1"/>
              </a:solidFill>
              <a:latin typeface="+mn-lt"/>
              <a:cs typeface="Segoe UI"/>
            </a:endParaRPr>
          </a:p>
        </p:txBody>
      </p:sp>
      <p:sp>
        <p:nvSpPr>
          <p:cNvPr id="2" name="TextBox 1">
            <a:extLst>
              <a:ext uri="{FF2B5EF4-FFF2-40B4-BE49-F238E27FC236}">
                <a16:creationId xmlns:a16="http://schemas.microsoft.com/office/drawing/2014/main" id="{8066A1F1-605A-4947-8A4E-793D06DDBE6C}"/>
              </a:ext>
            </a:extLst>
          </p:cNvPr>
          <p:cNvSpPr txBox="1"/>
          <p:nvPr/>
        </p:nvSpPr>
        <p:spPr>
          <a:xfrm>
            <a:off x="3187700" y="6470422"/>
            <a:ext cx="6388100" cy="215444"/>
          </a:xfrm>
          <a:prstGeom prst="rect">
            <a:avLst/>
          </a:prstGeom>
          <a:noFill/>
        </p:spPr>
        <p:txBody>
          <a:bodyPr wrap="square" lIns="0" tIns="0" rIns="0" bIns="0" rtlCol="0">
            <a:spAutoFit/>
          </a:bodyPr>
          <a:lstStyle/>
          <a:p>
            <a:pPr algn="ctr"/>
            <a:r>
              <a:rPr lang="en-US" sz="1400" b="1">
                <a:gradFill>
                  <a:gsLst>
                    <a:gs pos="2917">
                      <a:schemeClr val="tx1"/>
                    </a:gs>
                    <a:gs pos="30000">
                      <a:schemeClr val="tx1"/>
                    </a:gs>
                  </a:gsLst>
                  <a:lin ang="5400000" scaled="0"/>
                </a:gradFill>
              </a:rPr>
              <a:t>Microsoft confidential. Please do not share externally.</a:t>
            </a:r>
          </a:p>
        </p:txBody>
      </p:sp>
    </p:spTree>
    <p:extLst>
      <p:ext uri="{BB962C8B-B14F-4D97-AF65-F5344CB8AC3E}">
        <p14:creationId xmlns:p14="http://schemas.microsoft.com/office/powerpoint/2010/main" val="411091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9A342-2B4D-4A59-AF7B-B2658DEFD7AC}"/>
              </a:ext>
            </a:extLst>
          </p:cNvPr>
          <p:cNvSpPr>
            <a:spLocks noGrp="1"/>
          </p:cNvSpPr>
          <p:nvPr>
            <p:ph type="title"/>
          </p:nvPr>
        </p:nvSpPr>
        <p:spPr/>
        <p:txBody>
          <a:bodyPr/>
          <a:lstStyle/>
          <a:p>
            <a:r>
              <a:rPr lang="en-US">
                <a:latin typeface="+mn-lt"/>
              </a:rPr>
              <a:t>Future of Remote Work Initiative: </a:t>
            </a:r>
            <a:r>
              <a:rPr lang="en-US" b="1">
                <a:solidFill>
                  <a:schemeClr val="accent3"/>
                </a:solidFill>
              </a:rPr>
              <a:t>Goals</a:t>
            </a:r>
          </a:p>
        </p:txBody>
      </p:sp>
      <p:sp>
        <p:nvSpPr>
          <p:cNvPr id="5" name="Content Placeholder 4">
            <a:extLst>
              <a:ext uri="{FF2B5EF4-FFF2-40B4-BE49-F238E27FC236}">
                <a16:creationId xmlns:a16="http://schemas.microsoft.com/office/drawing/2014/main" id="{F5F597E6-88FE-4084-830D-237E2A7243B6}"/>
              </a:ext>
            </a:extLst>
          </p:cNvPr>
          <p:cNvSpPr>
            <a:spLocks noGrp="1"/>
          </p:cNvSpPr>
          <p:nvPr>
            <p:ph sz="quarter" idx="10"/>
          </p:nvPr>
        </p:nvSpPr>
        <p:spPr>
          <a:xfrm>
            <a:off x="588263" y="1386003"/>
            <a:ext cx="10233728" cy="5349157"/>
          </a:xfrm>
        </p:spPr>
        <p:txBody>
          <a:bodyPr/>
          <a:lstStyle/>
          <a:p>
            <a:pPr marL="0" indent="0">
              <a:buNone/>
            </a:pPr>
            <a:r>
              <a:rPr lang="en-US" sz="2200" i="1"/>
              <a:t>Process:</a:t>
            </a:r>
          </a:p>
          <a:p>
            <a:pPr marL="0" indent="0">
              <a:buNone/>
            </a:pPr>
            <a:endParaRPr lang="en-US" sz="2200" b="1" i="1"/>
          </a:p>
          <a:p>
            <a:pPr marL="457200" indent="-457200">
              <a:buFont typeface="+mj-lt"/>
              <a:buAutoNum type="arabicPeriod"/>
            </a:pPr>
            <a:r>
              <a:rPr lang="en-US" sz="2200" b="1"/>
              <a:t>Coordination of research: </a:t>
            </a:r>
            <a:r>
              <a:rPr lang="en-US" sz="2200"/>
              <a:t>Build on each other’s and external work, synthesize results, support and improve each other’s work.</a:t>
            </a:r>
          </a:p>
          <a:p>
            <a:pPr marL="457200" indent="-457200">
              <a:buFont typeface="+mj-lt"/>
              <a:buAutoNum type="arabicPeriod"/>
            </a:pPr>
            <a:endParaRPr lang="en-US" sz="2200"/>
          </a:p>
          <a:p>
            <a:pPr marL="0" indent="0">
              <a:buNone/>
            </a:pPr>
            <a:r>
              <a:rPr lang="en-US" sz="2200" i="1"/>
              <a:t>Outcomes:</a:t>
            </a:r>
          </a:p>
          <a:p>
            <a:pPr marL="457200" indent="-457200">
              <a:buFont typeface="+mj-lt"/>
              <a:buAutoNum type="arabicPeriod"/>
            </a:pPr>
            <a:endParaRPr lang="en-US" sz="2200"/>
          </a:p>
          <a:p>
            <a:pPr marL="457200" indent="-457200">
              <a:buFont typeface="+mj-lt"/>
              <a:buAutoNum type="arabicPeriod" startAt="2"/>
            </a:pPr>
            <a:r>
              <a:rPr lang="en-US" sz="2200" b="1"/>
              <a:t>Thought leadership:</a:t>
            </a:r>
            <a:r>
              <a:rPr lang="en-US" sz="2200"/>
              <a:t> Tell a cohesive, rigorous story about remote work and its implications for Microsoft.</a:t>
            </a:r>
          </a:p>
          <a:p>
            <a:pPr marL="457200" indent="-457200">
              <a:buFont typeface="+mj-lt"/>
              <a:buAutoNum type="arabicPeriod" startAt="2"/>
            </a:pPr>
            <a:r>
              <a:rPr lang="en-US" sz="2200" b="1"/>
              <a:t>Internal impact</a:t>
            </a:r>
            <a:r>
              <a:rPr lang="en-US" sz="2200"/>
              <a:t>: Help Microsoft support its employees and community through a time of unprecedented change.</a:t>
            </a:r>
          </a:p>
          <a:p>
            <a:pPr marL="457200" indent="-457200">
              <a:buFont typeface="+mj-lt"/>
              <a:buAutoNum type="arabicPeriod" startAt="2"/>
            </a:pPr>
            <a:r>
              <a:rPr lang="en-US" sz="2200" b="1"/>
              <a:t>Inform product</a:t>
            </a:r>
            <a:r>
              <a:rPr lang="en-US" sz="2200"/>
              <a:t>: Help to deliver new experiences and devices that will allow people and organizations to thrive as work norms evolve.</a:t>
            </a:r>
          </a:p>
          <a:p>
            <a:endParaRPr lang="en-US" sz="2200"/>
          </a:p>
        </p:txBody>
      </p:sp>
    </p:spTree>
    <p:extLst>
      <p:ext uri="{BB962C8B-B14F-4D97-AF65-F5344CB8AC3E}">
        <p14:creationId xmlns:p14="http://schemas.microsoft.com/office/powerpoint/2010/main" val="13675819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45A8-5B2E-E44D-8471-50791A63B5FA}"/>
              </a:ext>
            </a:extLst>
          </p:cNvPr>
          <p:cNvSpPr>
            <a:spLocks noGrp="1"/>
          </p:cNvSpPr>
          <p:nvPr>
            <p:ph type="title"/>
          </p:nvPr>
        </p:nvSpPr>
        <p:spPr>
          <a:xfrm>
            <a:off x="588263" y="457200"/>
            <a:ext cx="11018520" cy="1107996"/>
          </a:xfrm>
        </p:spPr>
        <p:txBody>
          <a:bodyPr/>
          <a:lstStyle/>
          <a:p>
            <a:r>
              <a:rPr lang="en-US">
                <a:solidFill>
                  <a:srgbClr val="D83B01"/>
                </a:solidFill>
              </a:rPr>
              <a:t>Resources</a:t>
            </a:r>
            <a:r>
              <a:rPr lang="en-US"/>
              <a:t> to help you make </a:t>
            </a:r>
            <a:r>
              <a:rPr lang="en-US">
                <a:solidFill>
                  <a:srgbClr val="D83B01"/>
                </a:solidFill>
              </a:rPr>
              <a:t>data-driven decisions </a:t>
            </a:r>
            <a:r>
              <a:rPr lang="en-US"/>
              <a:t>about remote (and hybrid) work</a:t>
            </a:r>
          </a:p>
        </p:txBody>
      </p:sp>
      <p:sp>
        <p:nvSpPr>
          <p:cNvPr id="4" name="TextBox 3">
            <a:extLst>
              <a:ext uri="{FF2B5EF4-FFF2-40B4-BE49-F238E27FC236}">
                <a16:creationId xmlns:a16="http://schemas.microsoft.com/office/drawing/2014/main" id="{436CAC7B-C961-5E48-937F-0756457E3004}"/>
              </a:ext>
            </a:extLst>
          </p:cNvPr>
          <p:cNvSpPr txBox="1"/>
          <p:nvPr/>
        </p:nvSpPr>
        <p:spPr>
          <a:xfrm>
            <a:off x="1043543" y="4824598"/>
            <a:ext cx="2854037" cy="923330"/>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Syntheses of hundreds of </a:t>
            </a:r>
            <a:r>
              <a:rPr lang="en-US" sz="2000" err="1">
                <a:gradFill>
                  <a:gsLst>
                    <a:gs pos="2917">
                      <a:schemeClr val="tx1"/>
                    </a:gs>
                    <a:gs pos="30000">
                      <a:schemeClr val="tx1"/>
                    </a:gs>
                  </a:gsLst>
                  <a:lin ang="5400000" scaled="0"/>
                </a:gradFill>
              </a:rPr>
              <a:t>pages+slides</a:t>
            </a:r>
            <a:r>
              <a:rPr lang="en-US" sz="2000">
                <a:gradFill>
                  <a:gsLst>
                    <a:gs pos="2917">
                      <a:schemeClr val="tx1"/>
                    </a:gs>
                    <a:gs pos="30000">
                      <a:schemeClr val="tx1"/>
                    </a:gs>
                  </a:gsLst>
                  <a:lin ang="5400000" scaled="0"/>
                </a:gradFill>
              </a:rPr>
              <a:t> of research output</a:t>
            </a:r>
          </a:p>
        </p:txBody>
      </p:sp>
      <p:sp>
        <p:nvSpPr>
          <p:cNvPr id="5" name="TextBox 4">
            <a:extLst>
              <a:ext uri="{FF2B5EF4-FFF2-40B4-BE49-F238E27FC236}">
                <a16:creationId xmlns:a16="http://schemas.microsoft.com/office/drawing/2014/main" id="{5C8050AF-E60A-FA49-A13E-7AC502B93957}"/>
              </a:ext>
            </a:extLst>
          </p:cNvPr>
          <p:cNvSpPr txBox="1"/>
          <p:nvPr/>
        </p:nvSpPr>
        <p:spPr>
          <a:xfrm>
            <a:off x="4623894" y="4824597"/>
            <a:ext cx="2854037" cy="923330"/>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Data-driven memos on key issues, research papers, FAQ, and more</a:t>
            </a:r>
          </a:p>
        </p:txBody>
      </p:sp>
      <p:sp>
        <p:nvSpPr>
          <p:cNvPr id="6" name="TextBox 5">
            <a:extLst>
              <a:ext uri="{FF2B5EF4-FFF2-40B4-BE49-F238E27FC236}">
                <a16:creationId xmlns:a16="http://schemas.microsoft.com/office/drawing/2014/main" id="{B1CE1F67-4FFE-0E46-B7FC-9AA0C9648059}"/>
              </a:ext>
            </a:extLst>
          </p:cNvPr>
          <p:cNvSpPr txBox="1"/>
          <p:nvPr/>
        </p:nvSpPr>
        <p:spPr>
          <a:xfrm>
            <a:off x="8507817" y="4824598"/>
            <a:ext cx="2854037" cy="923330"/>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Community activities (weekly call, Team with ~700 members…)</a:t>
            </a:r>
          </a:p>
        </p:txBody>
      </p:sp>
      <p:sp>
        <p:nvSpPr>
          <p:cNvPr id="7" name="TextBox 6">
            <a:extLst>
              <a:ext uri="{FF2B5EF4-FFF2-40B4-BE49-F238E27FC236}">
                <a16:creationId xmlns:a16="http://schemas.microsoft.com/office/drawing/2014/main" id="{E32ECC51-EDA9-484E-8DAA-B31D4EADBFE2}"/>
              </a:ext>
            </a:extLst>
          </p:cNvPr>
          <p:cNvSpPr txBox="1"/>
          <p:nvPr/>
        </p:nvSpPr>
        <p:spPr>
          <a:xfrm>
            <a:off x="3392560" y="6048263"/>
            <a:ext cx="5278582" cy="492443"/>
          </a:xfrm>
          <a:prstGeom prst="rect">
            <a:avLst/>
          </a:prstGeom>
          <a:noFill/>
        </p:spPr>
        <p:txBody>
          <a:bodyPr wrap="square" lIns="0" tIns="0" rIns="0" bIns="0" rtlCol="0">
            <a:spAutoFit/>
          </a:bodyPr>
          <a:lstStyle/>
          <a:p>
            <a:pPr algn="ctr"/>
            <a:r>
              <a:rPr lang="en-US" sz="3200" i="1">
                <a:gradFill>
                  <a:gsLst>
                    <a:gs pos="2917">
                      <a:schemeClr val="tx1"/>
                    </a:gs>
                    <a:gs pos="30000">
                      <a:schemeClr val="tx1"/>
                    </a:gs>
                  </a:gsLst>
                  <a:lin ang="5400000" scaled="0"/>
                </a:gradFill>
              </a:rPr>
              <a:t>all available at </a:t>
            </a:r>
            <a:r>
              <a:rPr lang="en-US" sz="3200" i="1">
                <a:gradFill>
                  <a:gsLst>
                    <a:gs pos="2917">
                      <a:schemeClr val="tx1"/>
                    </a:gs>
                    <a:gs pos="30000">
                      <a:schemeClr val="tx1"/>
                    </a:gs>
                  </a:gsLst>
                  <a:lin ang="5400000" scaled="0"/>
                </a:gradFill>
                <a:hlinkClick r:id="rId3"/>
              </a:rPr>
              <a:t>aka.ms/</a:t>
            </a:r>
            <a:r>
              <a:rPr lang="en-US" sz="3200" i="1" err="1">
                <a:gradFill>
                  <a:gsLst>
                    <a:gs pos="2917">
                      <a:schemeClr val="tx1"/>
                    </a:gs>
                    <a:gs pos="30000">
                      <a:schemeClr val="tx1"/>
                    </a:gs>
                  </a:gsLst>
                  <a:lin ang="5400000" scaled="0"/>
                </a:gradFill>
                <a:hlinkClick r:id="rId3"/>
              </a:rPr>
              <a:t>forw</a:t>
            </a:r>
            <a:endParaRPr lang="en-US" sz="3200" i="1">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D951E760-1F3A-1F44-8D43-1326AC5D9B06}"/>
              </a:ext>
            </a:extLst>
          </p:cNvPr>
          <p:cNvPicPr>
            <a:picLocks noChangeAspect="1"/>
          </p:cNvPicPr>
          <p:nvPr/>
        </p:nvPicPr>
        <p:blipFill>
          <a:blip r:embed="rId4"/>
          <a:stretch>
            <a:fillRect/>
          </a:stretch>
        </p:blipFill>
        <p:spPr>
          <a:xfrm>
            <a:off x="1366758" y="2076565"/>
            <a:ext cx="2207605" cy="2447698"/>
          </a:xfrm>
          <a:prstGeom prst="rect">
            <a:avLst/>
          </a:prstGeom>
        </p:spPr>
      </p:pic>
      <p:pic>
        <p:nvPicPr>
          <p:cNvPr id="9" name="Picture 8">
            <a:extLst>
              <a:ext uri="{FF2B5EF4-FFF2-40B4-BE49-F238E27FC236}">
                <a16:creationId xmlns:a16="http://schemas.microsoft.com/office/drawing/2014/main" id="{AD3674CB-8E21-D549-9349-934A35717489}"/>
              </a:ext>
            </a:extLst>
          </p:cNvPr>
          <p:cNvPicPr>
            <a:picLocks noChangeAspect="1"/>
          </p:cNvPicPr>
          <p:nvPr/>
        </p:nvPicPr>
        <p:blipFill>
          <a:blip r:embed="rId5"/>
          <a:stretch>
            <a:fillRect/>
          </a:stretch>
        </p:blipFill>
        <p:spPr>
          <a:xfrm>
            <a:off x="5018951" y="2076565"/>
            <a:ext cx="2207605" cy="2447697"/>
          </a:xfrm>
          <a:prstGeom prst="rect">
            <a:avLst/>
          </a:prstGeom>
        </p:spPr>
      </p:pic>
      <p:pic>
        <p:nvPicPr>
          <p:cNvPr id="10" name="Picture 9">
            <a:extLst>
              <a:ext uri="{FF2B5EF4-FFF2-40B4-BE49-F238E27FC236}">
                <a16:creationId xmlns:a16="http://schemas.microsoft.com/office/drawing/2014/main" id="{FB07847D-5E1D-944C-AB3A-379544108477}"/>
              </a:ext>
            </a:extLst>
          </p:cNvPr>
          <p:cNvPicPr>
            <a:picLocks noChangeAspect="1"/>
          </p:cNvPicPr>
          <p:nvPr/>
        </p:nvPicPr>
        <p:blipFill>
          <a:blip r:embed="rId6"/>
          <a:stretch>
            <a:fillRect/>
          </a:stretch>
        </p:blipFill>
        <p:spPr>
          <a:xfrm>
            <a:off x="8290460" y="1646855"/>
            <a:ext cx="2207605" cy="2151716"/>
          </a:xfrm>
          <a:prstGeom prst="rect">
            <a:avLst/>
          </a:prstGeom>
          <a:ln w="3175">
            <a:solidFill>
              <a:schemeClr val="tx1"/>
            </a:solidFill>
          </a:ln>
        </p:spPr>
      </p:pic>
      <p:pic>
        <p:nvPicPr>
          <p:cNvPr id="11" name="Picture 10">
            <a:extLst>
              <a:ext uri="{FF2B5EF4-FFF2-40B4-BE49-F238E27FC236}">
                <a16:creationId xmlns:a16="http://schemas.microsoft.com/office/drawing/2014/main" id="{FC4327B5-743C-D949-878C-9DB6E110DCD6}"/>
              </a:ext>
            </a:extLst>
          </p:cNvPr>
          <p:cNvPicPr>
            <a:picLocks noChangeAspect="1"/>
          </p:cNvPicPr>
          <p:nvPr/>
        </p:nvPicPr>
        <p:blipFill>
          <a:blip r:embed="rId7"/>
          <a:stretch>
            <a:fillRect/>
          </a:stretch>
        </p:blipFill>
        <p:spPr>
          <a:xfrm>
            <a:off x="8671142" y="2913089"/>
            <a:ext cx="2564194" cy="1440330"/>
          </a:xfrm>
          <a:prstGeom prst="rect">
            <a:avLst/>
          </a:prstGeom>
          <a:solidFill>
            <a:schemeClr val="tx1"/>
          </a:solidFill>
          <a:ln w="3175">
            <a:solidFill>
              <a:schemeClr val="tx1"/>
            </a:solidFill>
          </a:ln>
        </p:spPr>
      </p:pic>
    </p:spTree>
    <p:extLst>
      <p:ext uri="{BB962C8B-B14F-4D97-AF65-F5344CB8AC3E}">
        <p14:creationId xmlns:p14="http://schemas.microsoft.com/office/powerpoint/2010/main" val="20709557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45A8-5B2E-E44D-8471-50791A63B5FA}"/>
              </a:ext>
            </a:extLst>
          </p:cNvPr>
          <p:cNvSpPr>
            <a:spLocks noGrp="1"/>
          </p:cNvSpPr>
          <p:nvPr>
            <p:ph type="title"/>
          </p:nvPr>
        </p:nvSpPr>
        <p:spPr>
          <a:xfrm>
            <a:off x="588263" y="457200"/>
            <a:ext cx="11018520" cy="553998"/>
          </a:xfrm>
        </p:spPr>
        <p:txBody>
          <a:bodyPr/>
          <a:lstStyle/>
          <a:p>
            <a:r>
              <a:rPr lang="en-US">
                <a:solidFill>
                  <a:srgbClr val="D83B01"/>
                </a:solidFill>
              </a:rPr>
              <a:t>Impact</a:t>
            </a:r>
            <a:r>
              <a:rPr lang="en-US"/>
              <a:t> on MSFT and our products</a:t>
            </a:r>
          </a:p>
        </p:txBody>
      </p:sp>
      <p:sp>
        <p:nvSpPr>
          <p:cNvPr id="12" name="Content Placeholder 4">
            <a:extLst>
              <a:ext uri="{FF2B5EF4-FFF2-40B4-BE49-F238E27FC236}">
                <a16:creationId xmlns:a16="http://schemas.microsoft.com/office/drawing/2014/main" id="{B2656C29-78DD-4D76-8B88-687B415460EC}"/>
              </a:ext>
            </a:extLst>
          </p:cNvPr>
          <p:cNvSpPr>
            <a:spLocks noGrp="1"/>
          </p:cNvSpPr>
          <p:nvPr>
            <p:ph sz="quarter" idx="10"/>
          </p:nvPr>
        </p:nvSpPr>
        <p:spPr>
          <a:xfrm>
            <a:off x="588263" y="1386003"/>
            <a:ext cx="10233728" cy="5293757"/>
          </a:xfrm>
        </p:spPr>
        <p:txBody>
          <a:bodyPr/>
          <a:lstStyle/>
          <a:p>
            <a:pPr marL="0" indent="0">
              <a:buNone/>
            </a:pPr>
            <a:r>
              <a:rPr lang="en-US" sz="2000" i="1"/>
              <a:t>Within MSFT:</a:t>
            </a:r>
          </a:p>
          <a:p>
            <a:r>
              <a:rPr lang="en-US" sz="2000" b="1"/>
              <a:t>Guidelines &amp; learning materials</a:t>
            </a:r>
          </a:p>
          <a:p>
            <a:r>
              <a:rPr lang="en-US" sz="2000" b="1"/>
              <a:t>Practices suggested by research</a:t>
            </a:r>
            <a:endParaRPr lang="en-US" sz="2000"/>
          </a:p>
          <a:p>
            <a:pPr marL="457200" indent="-457200">
              <a:buFont typeface="+mj-lt"/>
              <a:buAutoNum type="arabicPeriod"/>
            </a:pPr>
            <a:endParaRPr lang="en-US" sz="1000"/>
          </a:p>
          <a:p>
            <a:pPr marL="0" indent="0">
              <a:buNone/>
            </a:pPr>
            <a:r>
              <a:rPr lang="en-US" sz="2000" i="1"/>
              <a:t>Products in release:</a:t>
            </a:r>
          </a:p>
          <a:p>
            <a:r>
              <a:rPr lang="en-US" sz="2000" b="1"/>
              <a:t>Virtual Commute</a:t>
            </a:r>
          </a:p>
          <a:p>
            <a:r>
              <a:rPr lang="en-US" sz="2000" b="1"/>
              <a:t>Me Time</a:t>
            </a:r>
          </a:p>
          <a:p>
            <a:endParaRPr lang="en-US" sz="1000"/>
          </a:p>
          <a:p>
            <a:pPr marL="0" indent="0">
              <a:buNone/>
            </a:pPr>
            <a:r>
              <a:rPr lang="en-US" sz="2000" i="1"/>
              <a:t>Products in the pipeline:</a:t>
            </a:r>
          </a:p>
          <a:p>
            <a:r>
              <a:rPr lang="en-US" sz="2000" b="1"/>
              <a:t>Meeting Coach</a:t>
            </a:r>
          </a:p>
          <a:p>
            <a:r>
              <a:rPr lang="en-US" sz="2000" b="1"/>
              <a:t>Affective Microsoft Teams Presentation Spotlight</a:t>
            </a:r>
          </a:p>
          <a:p>
            <a:r>
              <a:rPr lang="en-US" sz="2000" b="1"/>
              <a:t>WPA Meeting tracking improvements</a:t>
            </a:r>
          </a:p>
          <a:p>
            <a:r>
              <a:rPr lang="en-US" sz="2000" b="1"/>
              <a:t>Microsoft Teams Rooms (Persistent AV spaces for co-work and socialization)</a:t>
            </a:r>
          </a:p>
          <a:p>
            <a:r>
              <a:rPr lang="en-US" sz="2000" b="1"/>
              <a:t>Spatial Sound in Microsoft Teams</a:t>
            </a:r>
          </a:p>
          <a:p>
            <a:r>
              <a:rPr lang="en-US" sz="2000" b="1"/>
              <a:t>Hybrid Meeting Rooms</a:t>
            </a:r>
            <a:endParaRPr lang="en-US" sz="2000"/>
          </a:p>
        </p:txBody>
      </p:sp>
    </p:spTree>
    <p:extLst>
      <p:ext uri="{BB962C8B-B14F-4D97-AF65-F5344CB8AC3E}">
        <p14:creationId xmlns:p14="http://schemas.microsoft.com/office/powerpoint/2010/main" val="2094634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2DF589A-D055-4AA6-A0E4-BD99D25A9227}"/>
              </a:ext>
            </a:extLst>
          </p:cNvPr>
          <p:cNvSpPr txBox="1">
            <a:spLocks/>
          </p:cNvSpPr>
          <p:nvPr/>
        </p:nvSpPr>
        <p:spPr>
          <a:xfrm>
            <a:off x="680348" y="1285984"/>
            <a:ext cx="2834640" cy="6189304"/>
          </a:xfrm>
          <a:prstGeom prst="rect">
            <a:avLst/>
          </a:prstGeom>
          <a:noFill/>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spcAft>
                <a:spcPts val="100"/>
              </a:spcAft>
              <a:buNone/>
            </a:pPr>
            <a:r>
              <a:rPr lang="en-US" sz="1700" b="1"/>
              <a:t>Organizing team</a:t>
            </a:r>
          </a:p>
          <a:p>
            <a:pPr>
              <a:spcBef>
                <a:spcPts val="300"/>
              </a:spcBef>
            </a:pPr>
            <a:r>
              <a:rPr lang="en-US" sz="1700"/>
              <a:t>Abi Sellen</a:t>
            </a:r>
          </a:p>
          <a:p>
            <a:pPr>
              <a:spcBef>
                <a:spcPts val="300"/>
              </a:spcBef>
            </a:pPr>
            <a:r>
              <a:rPr lang="en-US" sz="1700"/>
              <a:t>Alana Dickson</a:t>
            </a:r>
          </a:p>
          <a:p>
            <a:pPr>
              <a:spcBef>
                <a:spcPts val="300"/>
              </a:spcBef>
            </a:pPr>
            <a:r>
              <a:rPr lang="en-US" sz="1700"/>
              <a:t>Brent Hecht</a:t>
            </a:r>
          </a:p>
          <a:p>
            <a:pPr>
              <a:spcBef>
                <a:spcPts val="300"/>
              </a:spcBef>
            </a:pPr>
            <a:r>
              <a:rPr lang="en-US" sz="1700"/>
              <a:t>Hadjar Homaei</a:t>
            </a:r>
          </a:p>
          <a:p>
            <a:pPr>
              <a:spcBef>
                <a:spcPts val="300"/>
              </a:spcBef>
            </a:pPr>
            <a:r>
              <a:rPr lang="en-US" sz="1700"/>
              <a:t>Jenna Butler</a:t>
            </a:r>
          </a:p>
          <a:p>
            <a:pPr>
              <a:spcBef>
                <a:spcPts val="300"/>
              </a:spcBef>
            </a:pPr>
            <a:r>
              <a:rPr lang="en-US" sz="1700"/>
              <a:t>Peter Bergen</a:t>
            </a:r>
          </a:p>
          <a:p>
            <a:pPr>
              <a:spcBef>
                <a:spcPts val="300"/>
              </a:spcBef>
            </a:pPr>
            <a:r>
              <a:rPr lang="en-US" sz="1700"/>
              <a:t>Sean Rintel</a:t>
            </a:r>
          </a:p>
          <a:p>
            <a:pPr>
              <a:spcBef>
                <a:spcPts val="300"/>
              </a:spcBef>
            </a:pPr>
            <a:r>
              <a:rPr lang="en-US" sz="1700"/>
              <a:t>Sonia Jaffe</a:t>
            </a:r>
          </a:p>
          <a:p>
            <a:pPr marL="0" indent="0">
              <a:spcBef>
                <a:spcPts val="1000"/>
              </a:spcBef>
              <a:spcAft>
                <a:spcPts val="100"/>
              </a:spcAft>
              <a:buNone/>
            </a:pPr>
            <a:r>
              <a:rPr lang="en-US" sz="1700" b="1"/>
              <a:t>Executive sponsor</a:t>
            </a:r>
          </a:p>
          <a:p>
            <a:pPr>
              <a:spcBef>
                <a:spcPts val="300"/>
              </a:spcBef>
            </a:pPr>
            <a:r>
              <a:rPr lang="en-US" sz="1700"/>
              <a:t>Jaime Teevan </a:t>
            </a:r>
          </a:p>
          <a:p>
            <a:pPr marL="0" indent="0">
              <a:spcBef>
                <a:spcPts val="1000"/>
              </a:spcBef>
              <a:spcAft>
                <a:spcPts val="200"/>
              </a:spcAft>
              <a:buNone/>
            </a:pPr>
            <a:r>
              <a:rPr lang="en-US" sz="1700" b="1"/>
              <a:t>Advisory board</a:t>
            </a:r>
          </a:p>
          <a:p>
            <a:pPr>
              <a:spcBef>
                <a:spcPts val="300"/>
              </a:spcBef>
            </a:pPr>
            <a:r>
              <a:rPr lang="en-US" sz="1700"/>
              <a:t>Emma Williams</a:t>
            </a:r>
          </a:p>
          <a:p>
            <a:pPr>
              <a:spcBef>
                <a:spcPts val="300"/>
              </a:spcBef>
            </a:pPr>
            <a:r>
              <a:rPr lang="en-US" sz="1700"/>
              <a:t>Eric Horvitz</a:t>
            </a:r>
          </a:p>
          <a:p>
            <a:pPr>
              <a:spcBef>
                <a:spcPts val="300"/>
              </a:spcBef>
            </a:pPr>
            <a:r>
              <a:rPr lang="en-US" sz="1700"/>
              <a:t>Jared </a:t>
            </a:r>
            <a:r>
              <a:rPr lang="en-US" sz="1700" err="1"/>
              <a:t>Spataro</a:t>
            </a:r>
            <a:endParaRPr lang="en-US" sz="1700"/>
          </a:p>
          <a:p>
            <a:pPr>
              <a:spcBef>
                <a:spcPts val="300"/>
              </a:spcBef>
            </a:pPr>
            <a:r>
              <a:rPr lang="en-US" sz="1700"/>
              <a:t>Kirk </a:t>
            </a:r>
            <a:r>
              <a:rPr lang="en-US" sz="1700" err="1"/>
              <a:t>Koenigsbauer</a:t>
            </a:r>
            <a:endParaRPr lang="en-US" sz="1700"/>
          </a:p>
        </p:txBody>
      </p:sp>
      <p:sp>
        <p:nvSpPr>
          <p:cNvPr id="7" name="Content Placeholder 6">
            <a:extLst>
              <a:ext uri="{FF2B5EF4-FFF2-40B4-BE49-F238E27FC236}">
                <a16:creationId xmlns:a16="http://schemas.microsoft.com/office/drawing/2014/main" id="{5C37A469-156A-4BE7-B518-6C4D8BAF136C}"/>
              </a:ext>
            </a:extLst>
          </p:cNvPr>
          <p:cNvSpPr txBox="1">
            <a:spLocks/>
          </p:cNvSpPr>
          <p:nvPr/>
        </p:nvSpPr>
        <p:spPr>
          <a:xfrm>
            <a:off x="4926076" y="1285984"/>
            <a:ext cx="6680707" cy="4763942"/>
          </a:xfrm>
          <a:prstGeom prst="rect">
            <a:avLst/>
          </a:prstGeom>
          <a:noFill/>
        </p:spPr>
        <p:txBody>
          <a:bodyPr vert="horz" wrap="square" lIns="0" tIns="0" rIns="0" bIns="0" numCol="3"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spcBef>
                <a:spcPts val="1200"/>
              </a:spcBef>
              <a:spcAft>
                <a:spcPts val="100"/>
              </a:spcAft>
              <a:buNone/>
            </a:pPr>
            <a:r>
              <a:rPr lang="en-US" sz="1700" b="1"/>
              <a:t>Track leaders</a:t>
            </a:r>
          </a:p>
          <a:p>
            <a:pPr lvl="1">
              <a:spcBef>
                <a:spcPts val="300"/>
              </a:spcBef>
            </a:pPr>
            <a:r>
              <a:rPr lang="en-US" sz="1700"/>
              <a:t>Abi Sellen</a:t>
            </a:r>
          </a:p>
          <a:p>
            <a:pPr lvl="1">
              <a:spcBef>
                <a:spcPts val="300"/>
              </a:spcBef>
            </a:pPr>
            <a:r>
              <a:rPr lang="en-US" sz="1700"/>
              <a:t>Adam Coleman</a:t>
            </a:r>
          </a:p>
          <a:p>
            <a:pPr lvl="1">
              <a:spcBef>
                <a:spcPts val="300"/>
              </a:spcBef>
            </a:pPr>
            <a:r>
              <a:rPr lang="en-US" sz="1700"/>
              <a:t>Bill Buxton</a:t>
            </a:r>
          </a:p>
          <a:p>
            <a:pPr lvl="1">
              <a:spcBef>
                <a:spcPts val="300"/>
              </a:spcBef>
            </a:pPr>
            <a:r>
              <a:rPr lang="en-US" sz="1700"/>
              <a:t>Brian Houck</a:t>
            </a:r>
          </a:p>
          <a:p>
            <a:pPr lvl="1">
              <a:spcBef>
                <a:spcPts val="300"/>
              </a:spcBef>
            </a:pPr>
            <a:r>
              <a:rPr lang="en-US" sz="1700"/>
              <a:t>Chandra Maddila</a:t>
            </a:r>
          </a:p>
          <a:p>
            <a:pPr lvl="1">
              <a:spcBef>
                <a:spcPts val="300"/>
              </a:spcBef>
            </a:pPr>
            <a:r>
              <a:rPr lang="en-US" sz="1700"/>
              <a:t>Emily Peloquin</a:t>
            </a:r>
          </a:p>
          <a:p>
            <a:pPr lvl="1">
              <a:spcBef>
                <a:spcPts val="300"/>
              </a:spcBef>
            </a:pPr>
            <a:r>
              <a:rPr lang="en-US" sz="1700"/>
              <a:t>Ginger Hudson</a:t>
            </a:r>
          </a:p>
          <a:p>
            <a:pPr lvl="1">
              <a:spcBef>
                <a:spcPts val="300"/>
              </a:spcBef>
            </a:pPr>
            <a:r>
              <a:rPr lang="en-US" sz="1700"/>
              <a:t>Hana Wolf</a:t>
            </a:r>
          </a:p>
          <a:p>
            <a:pPr lvl="1">
              <a:spcBef>
                <a:spcPts val="300"/>
              </a:spcBef>
            </a:pPr>
            <a:r>
              <a:rPr lang="en-US" sz="1700"/>
              <a:t>Jenna Butler</a:t>
            </a:r>
          </a:p>
          <a:p>
            <a:pPr lvl="1">
              <a:spcBef>
                <a:spcPts val="300"/>
              </a:spcBef>
            </a:pPr>
            <a:r>
              <a:rPr lang="en-US" sz="1700"/>
              <a:t>Kate Nowak</a:t>
            </a:r>
          </a:p>
          <a:p>
            <a:pPr lvl="1">
              <a:spcBef>
                <a:spcPts val="300"/>
              </a:spcBef>
            </a:pPr>
            <a:r>
              <a:rPr lang="en-US" sz="1700"/>
              <a:t>Longqi Yang</a:t>
            </a:r>
          </a:p>
          <a:p>
            <a:pPr lvl="1">
              <a:spcBef>
                <a:spcPts val="300"/>
              </a:spcBef>
            </a:pPr>
            <a:r>
              <a:rPr lang="en-US" sz="1700"/>
              <a:t>Mary Czerwinski</a:t>
            </a:r>
          </a:p>
          <a:p>
            <a:pPr lvl="1">
              <a:spcBef>
                <a:spcPts val="300"/>
              </a:spcBef>
            </a:pPr>
            <a:r>
              <a:rPr lang="en-US" sz="1700"/>
              <a:t>Matt Brodsky</a:t>
            </a:r>
          </a:p>
          <a:p>
            <a:pPr lvl="1">
              <a:spcBef>
                <a:spcPts val="300"/>
              </a:spcBef>
            </a:pPr>
            <a:r>
              <a:rPr lang="en-US" sz="1700"/>
              <a:t>Nancy Baym</a:t>
            </a:r>
          </a:p>
          <a:p>
            <a:pPr lvl="1">
              <a:spcBef>
                <a:spcPts val="300"/>
              </a:spcBef>
            </a:pPr>
            <a:r>
              <a:rPr lang="en-US" sz="1700"/>
              <a:t>Peggy Storey</a:t>
            </a:r>
          </a:p>
          <a:p>
            <a:pPr lvl="1">
              <a:spcBef>
                <a:spcPts val="300"/>
              </a:spcBef>
            </a:pPr>
            <a:endParaRPr lang="en-US" sz="1700"/>
          </a:p>
          <a:p>
            <a:pPr lvl="1">
              <a:spcBef>
                <a:spcPts val="300"/>
              </a:spcBef>
            </a:pPr>
            <a:r>
              <a:rPr lang="en-US" sz="1700"/>
              <a:t>Rachel Bergmann</a:t>
            </a:r>
          </a:p>
          <a:p>
            <a:pPr lvl="1">
              <a:spcBef>
                <a:spcPts val="300"/>
              </a:spcBef>
            </a:pPr>
            <a:r>
              <a:rPr lang="en-US" sz="1700"/>
              <a:t>Ricardo Reyna Fernandez</a:t>
            </a:r>
          </a:p>
          <a:p>
            <a:pPr lvl="1">
              <a:spcBef>
                <a:spcPts val="300"/>
              </a:spcBef>
            </a:pPr>
            <a:r>
              <a:rPr lang="en-US" sz="1700"/>
              <a:t>Sean Rintel</a:t>
            </a:r>
          </a:p>
          <a:p>
            <a:pPr lvl="1">
              <a:spcBef>
                <a:spcPts val="300"/>
              </a:spcBef>
            </a:pPr>
            <a:r>
              <a:rPr lang="en-US" sz="1700"/>
              <a:t>Shamsi Iqbal</a:t>
            </a:r>
          </a:p>
          <a:p>
            <a:pPr lvl="1">
              <a:spcBef>
                <a:spcPts val="300"/>
              </a:spcBef>
            </a:pPr>
            <a:r>
              <a:rPr lang="en-US" sz="1700"/>
              <a:t>Sid Suri</a:t>
            </a:r>
          </a:p>
          <a:p>
            <a:pPr lvl="1">
              <a:spcBef>
                <a:spcPts val="300"/>
              </a:spcBef>
            </a:pPr>
            <a:r>
              <a:rPr lang="en-US" sz="1700"/>
              <a:t>Sonia Jaffe</a:t>
            </a:r>
          </a:p>
          <a:p>
            <a:pPr lvl="1">
              <a:spcBef>
                <a:spcPts val="300"/>
              </a:spcBef>
            </a:pPr>
            <a:r>
              <a:rPr lang="en-US" sz="1700"/>
              <a:t>Steven Derhammer</a:t>
            </a:r>
          </a:p>
          <a:p>
            <a:pPr lvl="1">
              <a:spcBef>
                <a:spcPts val="300"/>
              </a:spcBef>
            </a:pPr>
            <a:r>
              <a:rPr lang="en-US" sz="1700"/>
              <a:t>Tiffany Smith</a:t>
            </a:r>
          </a:p>
          <a:p>
            <a:pPr lvl="1">
              <a:spcBef>
                <a:spcPts val="300"/>
              </a:spcBef>
            </a:pPr>
            <a:endParaRPr lang="en-US" sz="1700"/>
          </a:p>
        </p:txBody>
      </p:sp>
      <p:sp>
        <p:nvSpPr>
          <p:cNvPr id="8" name="Title 1">
            <a:extLst>
              <a:ext uri="{FF2B5EF4-FFF2-40B4-BE49-F238E27FC236}">
                <a16:creationId xmlns:a16="http://schemas.microsoft.com/office/drawing/2014/main" id="{8CC1F0E3-3F55-489E-972C-01E2D77751BA}"/>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Initiative leaders</a:t>
            </a:r>
          </a:p>
        </p:txBody>
      </p:sp>
    </p:spTree>
    <p:extLst>
      <p:ext uri="{BB962C8B-B14F-4D97-AF65-F5344CB8AC3E}">
        <p14:creationId xmlns:p14="http://schemas.microsoft.com/office/powerpoint/2010/main" val="22398404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4CEF-9121-42BE-BCF1-CE847AF56EA0}"/>
              </a:ext>
            </a:extLst>
          </p:cNvPr>
          <p:cNvSpPr>
            <a:spLocks noGrp="1"/>
          </p:cNvSpPr>
          <p:nvPr>
            <p:ph type="title"/>
          </p:nvPr>
        </p:nvSpPr>
        <p:spPr/>
        <p:txBody>
          <a:bodyPr/>
          <a:lstStyle/>
          <a:p>
            <a:r>
              <a:rPr lang="en-US">
                <a:cs typeface="Segoe UI"/>
              </a:rPr>
              <a:t>Research “tracks”</a:t>
            </a:r>
          </a:p>
        </p:txBody>
      </p:sp>
      <p:sp>
        <p:nvSpPr>
          <p:cNvPr id="3" name="Content Placeholder 2">
            <a:extLst>
              <a:ext uri="{FF2B5EF4-FFF2-40B4-BE49-F238E27FC236}">
                <a16:creationId xmlns:a16="http://schemas.microsoft.com/office/drawing/2014/main" id="{20728FF6-DE42-481C-81F2-84FFCF911619}"/>
              </a:ext>
            </a:extLst>
          </p:cNvPr>
          <p:cNvSpPr>
            <a:spLocks noGrp="1"/>
          </p:cNvSpPr>
          <p:nvPr>
            <p:ph sz="quarter" idx="10"/>
          </p:nvPr>
        </p:nvSpPr>
        <p:spPr>
          <a:xfrm>
            <a:off x="584200" y="1435100"/>
            <a:ext cx="5787571" cy="3914918"/>
          </a:xfrm>
        </p:spPr>
        <p:txBody>
          <a:bodyPr vert="horz" wrap="square" lIns="0" tIns="0" rIns="0" bIns="0" rtlCol="0" anchor="t">
            <a:spAutoFit/>
          </a:bodyPr>
          <a:lstStyle/>
          <a:p>
            <a:pPr marL="514350" indent="-514350">
              <a:buAutoNum type="arabicPeriod"/>
            </a:pPr>
            <a:r>
              <a:rPr lang="en-US" sz="2400">
                <a:ea typeface="+mn-lt"/>
                <a:cs typeface="+mn-lt"/>
              </a:rPr>
              <a:t>Collaboration and Meetings</a:t>
            </a:r>
            <a:endParaRPr lang="en-US" sz="2400">
              <a:cs typeface="Segoe UI"/>
            </a:endParaRPr>
          </a:p>
          <a:p>
            <a:pPr marL="0" indent="0">
              <a:buNone/>
            </a:pPr>
            <a:endParaRPr lang="en-US" sz="2400">
              <a:cs typeface="Segoe UI"/>
            </a:endParaRPr>
          </a:p>
          <a:p>
            <a:pPr marL="0" indent="0">
              <a:buNone/>
            </a:pPr>
            <a:r>
              <a:rPr lang="en-US" sz="2400">
                <a:cs typeface="Segoe UI"/>
              </a:rPr>
              <a:t>2.   Personal Productivity and Wellbeing</a:t>
            </a:r>
            <a:endParaRPr lang="en-US">
              <a:cs typeface="Segoe UI"/>
            </a:endParaRPr>
          </a:p>
          <a:p>
            <a:pPr marL="514350" indent="-514350">
              <a:buFont typeface="Segoe UI Semibold"/>
              <a:buAutoNum type="arabicPeriod"/>
            </a:pPr>
            <a:endParaRPr lang="en-US" sz="2400"/>
          </a:p>
          <a:p>
            <a:pPr marL="0" indent="0">
              <a:buNone/>
            </a:pPr>
            <a:r>
              <a:rPr lang="en-US" sz="2400">
                <a:cs typeface="Segoe UI"/>
              </a:rPr>
              <a:t>3.   Software Engineering Experiences</a:t>
            </a:r>
          </a:p>
          <a:p>
            <a:pPr marL="457200" indent="-457200">
              <a:buAutoNum type="arabicPeriod"/>
            </a:pPr>
            <a:endParaRPr lang="en-US" sz="2400"/>
          </a:p>
          <a:p>
            <a:pPr marL="0" indent="0">
              <a:buNone/>
            </a:pPr>
            <a:r>
              <a:rPr lang="en-US" sz="2400">
                <a:cs typeface="Segoe UI"/>
              </a:rPr>
              <a:t>4.   Physical Ecosystems and Devices</a:t>
            </a:r>
          </a:p>
          <a:p>
            <a:pPr marL="0" indent="0">
              <a:buNone/>
            </a:pPr>
            <a:endParaRPr lang="en-US" sz="2400">
              <a:cs typeface="Segoe UI"/>
            </a:endParaRPr>
          </a:p>
          <a:p>
            <a:pPr marL="514350" indent="-514350">
              <a:buFont typeface="+mj-lt"/>
              <a:buAutoNum type="arabicPeriod" startAt="5"/>
            </a:pPr>
            <a:r>
              <a:rPr lang="en-US" sz="2400">
                <a:cs typeface="Segoe UI"/>
              </a:rPr>
              <a:t>Societal Implications</a:t>
            </a:r>
          </a:p>
        </p:txBody>
      </p:sp>
      <p:sp>
        <p:nvSpPr>
          <p:cNvPr id="5" name="TextBox 4">
            <a:extLst>
              <a:ext uri="{FF2B5EF4-FFF2-40B4-BE49-F238E27FC236}">
                <a16:creationId xmlns:a16="http://schemas.microsoft.com/office/drawing/2014/main" id="{265C0BC9-F480-4C67-9F95-43E5FFA6F194}"/>
              </a:ext>
            </a:extLst>
          </p:cNvPr>
          <p:cNvSpPr txBox="1"/>
          <p:nvPr/>
        </p:nvSpPr>
        <p:spPr>
          <a:xfrm>
            <a:off x="7173158" y="6082525"/>
            <a:ext cx="4147627" cy="307777"/>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Our website: </a:t>
            </a:r>
            <a:r>
              <a:rPr lang="en-US" sz="2000" b="1">
                <a:gradFill>
                  <a:gsLst>
                    <a:gs pos="2917">
                      <a:schemeClr val="tx1"/>
                    </a:gs>
                    <a:gs pos="30000">
                      <a:schemeClr val="tx1"/>
                    </a:gs>
                  </a:gsLst>
                  <a:lin ang="5400000" scaled="0"/>
                </a:gradFill>
                <a:hlinkClick r:id="rId3"/>
              </a:rPr>
              <a:t>aka.ms/forw</a:t>
            </a:r>
            <a:endParaRPr lang="en-US" sz="2000" b="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91317574-9AB9-AF4C-8C50-9A73AA9AD921}"/>
              </a:ext>
            </a:extLst>
          </p:cNvPr>
          <p:cNvPicPr>
            <a:picLocks noChangeAspect="1"/>
          </p:cNvPicPr>
          <p:nvPr/>
        </p:nvPicPr>
        <p:blipFill>
          <a:blip r:embed="rId4"/>
          <a:stretch>
            <a:fillRect/>
          </a:stretch>
        </p:blipFill>
        <p:spPr>
          <a:xfrm>
            <a:off x="6627600" y="1101344"/>
            <a:ext cx="5238744" cy="4655311"/>
          </a:xfrm>
          <a:prstGeom prst="rect">
            <a:avLst/>
          </a:prstGeom>
        </p:spPr>
      </p:pic>
    </p:spTree>
    <p:extLst>
      <p:ext uri="{BB962C8B-B14F-4D97-AF65-F5344CB8AC3E}">
        <p14:creationId xmlns:p14="http://schemas.microsoft.com/office/powerpoint/2010/main" val="11608355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4F907C-78B4-47EE-9DF2-F91CDFC923D7}"/>
              </a:ext>
            </a:extLst>
          </p:cNvPr>
          <p:cNvSpPr>
            <a:spLocks noGrp="1"/>
          </p:cNvSpPr>
          <p:nvPr>
            <p:ph type="title"/>
          </p:nvPr>
        </p:nvSpPr>
        <p:spPr>
          <a:xfrm>
            <a:off x="625495" y="259960"/>
            <a:ext cx="6589051" cy="553998"/>
          </a:xfrm>
        </p:spPr>
        <p:txBody>
          <a:bodyPr/>
          <a:lstStyle/>
          <a:p>
            <a:r>
              <a:rPr lang="en-US"/>
              <a:t>Collaboration and Meetings</a:t>
            </a:r>
          </a:p>
        </p:txBody>
      </p:sp>
      <p:sp>
        <p:nvSpPr>
          <p:cNvPr id="5" name="TextBox 4">
            <a:extLst>
              <a:ext uri="{FF2B5EF4-FFF2-40B4-BE49-F238E27FC236}">
                <a16:creationId xmlns:a16="http://schemas.microsoft.com/office/drawing/2014/main" id="{641438F6-3F42-47E4-A773-5E8E825C5E3D}"/>
              </a:ext>
            </a:extLst>
          </p:cNvPr>
          <p:cNvSpPr txBox="1"/>
          <p:nvPr/>
        </p:nvSpPr>
        <p:spPr>
          <a:xfrm>
            <a:off x="625495" y="1129652"/>
            <a:ext cx="7439348" cy="5198859"/>
          </a:xfrm>
          <a:prstGeom prst="rect">
            <a:avLst/>
          </a:prstGeom>
          <a:noFill/>
        </p:spPr>
        <p:txBody>
          <a:bodyPr wrap="square" lIns="0" tIns="0" rIns="0" bIns="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gradFill>
                  <a:gsLst>
                    <a:gs pos="2917">
                      <a:srgbClr val="000000"/>
                    </a:gs>
                    <a:gs pos="30000">
                      <a:srgbClr val="000000"/>
                    </a:gs>
                  </a:gsLst>
                  <a:lin ang="5400000" scaled="0"/>
                </a:gradFill>
                <a:effectLst/>
                <a:uLnTx/>
                <a:uFillTx/>
                <a:ea typeface="+mn-ea"/>
                <a:cs typeface="+mn-cs"/>
              </a:rPr>
              <a:t>Track leaders</a:t>
            </a:r>
          </a:p>
          <a:p>
            <a:pPr lvl="0">
              <a:defRPr/>
            </a:pPr>
            <a:r>
              <a:rPr kumimoji="0" lang="en-US" sz="1500" b="0" i="1" strike="noStrike" kern="1200" cap="none" spc="0" normalizeH="0" baseline="0" noProof="0">
                <a:ln>
                  <a:noFill/>
                </a:ln>
                <a:effectLst/>
                <a:uLnTx/>
                <a:uFillTx/>
                <a:ea typeface="+mn-ea"/>
                <a:cs typeface="Segoe UI"/>
                <a:hlinkClick r:id="rId4"/>
              </a:rPr>
              <a:t>Abi Sellen </a:t>
            </a:r>
            <a:r>
              <a:rPr kumimoji="0" lang="en-US" sz="1500" b="0" i="1" strike="noStrike" kern="1200" cap="none" spc="0" normalizeH="0" baseline="0" noProof="0">
                <a:ln>
                  <a:noFill/>
                </a:ln>
                <a:effectLst/>
                <a:uLnTx/>
                <a:uFillTx/>
                <a:ea typeface="+mn-ea"/>
                <a:cs typeface="Segoe UI"/>
              </a:rPr>
              <a:t>(Deputy Director, MSR Cambridge), </a:t>
            </a:r>
            <a:r>
              <a:rPr kumimoji="0" lang="en-US" sz="1500" b="0" i="1" strike="noStrike" kern="1200" cap="none" spc="0" normalizeH="0" baseline="0" noProof="0">
                <a:ln>
                  <a:noFill/>
                </a:ln>
                <a:effectLst/>
                <a:uLnTx/>
                <a:uFillTx/>
                <a:ea typeface="+mn-ea"/>
                <a:cs typeface="Segoe UI"/>
                <a:hlinkClick r:id="rId5"/>
              </a:rPr>
              <a:t>Nancy Baym </a:t>
            </a:r>
            <a:r>
              <a:rPr kumimoji="0" lang="en-US" sz="1500" b="0" i="1" strike="noStrike" kern="1200" cap="none" spc="0" normalizeH="0" baseline="0" noProof="0">
                <a:ln>
                  <a:noFill/>
                </a:ln>
                <a:effectLst/>
                <a:uLnTx/>
                <a:uFillTx/>
                <a:ea typeface="+mn-ea"/>
                <a:cs typeface="Segoe UI"/>
              </a:rPr>
              <a:t>(Senior Principal Researcher, MSR New England),</a:t>
            </a:r>
            <a:r>
              <a:rPr lang="en-US" sz="1500" i="1">
                <a:cs typeface="Segoe UI"/>
              </a:rPr>
              <a:t> </a:t>
            </a:r>
            <a:r>
              <a:rPr kumimoji="0" lang="en-US" sz="1500" b="0" i="1" strike="noStrike" kern="1200" cap="none" spc="0" normalizeH="0" baseline="0" noProof="0">
                <a:ln>
                  <a:noFill/>
                </a:ln>
                <a:effectLst/>
                <a:uLnTx/>
                <a:uFillTx/>
                <a:ea typeface="+mn-ea"/>
                <a:cs typeface="+mn-cs"/>
                <a:hlinkClick r:id="rId6"/>
              </a:rPr>
              <a:t>Rachel Bergmann</a:t>
            </a:r>
            <a:r>
              <a:rPr kumimoji="0" lang="en-US" sz="1500" b="0" i="1" strike="noStrike" kern="1200" cap="none" spc="0" normalizeH="0" baseline="0" noProof="0">
                <a:ln>
                  <a:noFill/>
                </a:ln>
                <a:effectLst/>
                <a:uLnTx/>
                <a:uFillTx/>
                <a:ea typeface="+mn-ea"/>
                <a:cs typeface="+mn-cs"/>
              </a:rPr>
              <a:t> (Research Assistant, MSR New England), </a:t>
            </a:r>
            <a:r>
              <a:rPr kumimoji="0" lang="en-US" sz="1500" b="0" i="1" strike="noStrike" kern="1200" cap="none" spc="0" normalizeH="0" baseline="0" noProof="0">
                <a:ln>
                  <a:noFill/>
                </a:ln>
                <a:effectLst/>
                <a:uLnTx/>
                <a:uFillTx/>
                <a:ea typeface="+mn-ea"/>
                <a:cs typeface="+mn-cs"/>
                <a:hlinkClick r:id="rId7"/>
              </a:rPr>
              <a:t>Tiffany Smith</a:t>
            </a:r>
            <a:r>
              <a:rPr kumimoji="0" lang="en-US" sz="1500" b="0" i="1" strike="noStrike" kern="1200" cap="none" spc="0" normalizeH="0" baseline="0" noProof="0">
                <a:ln>
                  <a:noFill/>
                </a:ln>
                <a:effectLst/>
                <a:uLnTx/>
                <a:uFillTx/>
                <a:ea typeface="+mn-ea"/>
                <a:cs typeface="+mn-cs"/>
              </a:rPr>
              <a:t> (Design Researcher, Office Planning and Research), </a:t>
            </a:r>
            <a:r>
              <a:rPr kumimoji="0" lang="en-US" sz="1500" b="0" i="1" strike="noStrike" kern="1200" cap="none" spc="0" normalizeH="0" baseline="0" noProof="0">
                <a:ln>
                  <a:noFill/>
                </a:ln>
                <a:effectLst/>
                <a:uLnTx/>
                <a:uFillTx/>
                <a:ea typeface="+mn-ea"/>
                <a:cs typeface="+mn-cs"/>
                <a:hlinkClick r:id="rId8"/>
              </a:rPr>
              <a:t>Adam Coleman</a:t>
            </a:r>
            <a:r>
              <a:rPr kumimoji="0" lang="en-US" sz="1500" b="0" i="1" strike="noStrike" kern="1200" cap="none" spc="0" normalizeH="0" baseline="0" noProof="0">
                <a:ln>
                  <a:noFill/>
                </a:ln>
                <a:effectLst/>
                <a:uLnTx/>
                <a:uFillTx/>
                <a:ea typeface="+mn-ea"/>
                <a:cs typeface="+mn-cs"/>
              </a:rPr>
              <a:t> (Principal Design Researcher, Office Planning and Research), </a:t>
            </a:r>
            <a:r>
              <a:rPr kumimoji="0" lang="en-US" sz="1500" b="0" i="1" strike="noStrike" kern="1200" cap="none" spc="0" normalizeH="0" baseline="0" noProof="0">
                <a:ln>
                  <a:noFill/>
                </a:ln>
                <a:effectLst/>
                <a:uLnTx/>
                <a:uFillTx/>
                <a:ea typeface="+mn-ea"/>
                <a:cs typeface="+mn-cs"/>
                <a:hlinkClick r:id="rId9"/>
              </a:rPr>
              <a:t>Ricardo Reyna Fernandez</a:t>
            </a:r>
            <a:r>
              <a:rPr kumimoji="0" lang="en-US" sz="1500" b="0" i="1" strike="noStrike" kern="1200" cap="none" spc="0" normalizeH="0" baseline="0" noProof="0">
                <a:ln>
                  <a:noFill/>
                </a:ln>
                <a:effectLst/>
                <a:uLnTx/>
                <a:uFillTx/>
                <a:ea typeface="+mn-ea"/>
                <a:cs typeface="+mn-cs"/>
              </a:rPr>
              <a:t> (PM, Cambridge), </a:t>
            </a:r>
            <a:r>
              <a:rPr lang="en-US" sz="1500" b="1" i="1">
                <a:solidFill>
                  <a:srgbClr val="323130"/>
                </a:solidFill>
                <a:cs typeface="Segoe UI"/>
                <a:hlinkClick r:id="rId10"/>
              </a:rPr>
              <a:t>Sean Rintel</a:t>
            </a:r>
            <a:r>
              <a:rPr lang="en-US" sz="1500" b="1" i="1">
                <a:solidFill>
                  <a:srgbClr val="323130"/>
                </a:solidFill>
                <a:cs typeface="Segoe UI"/>
              </a:rPr>
              <a:t> </a:t>
            </a:r>
            <a:r>
              <a:rPr lang="en-US" sz="1500" i="1">
                <a:solidFill>
                  <a:srgbClr val="323130"/>
                </a:solidFill>
                <a:cs typeface="Segoe UI"/>
              </a:rPr>
              <a:t>(</a:t>
            </a:r>
            <a:r>
              <a:rPr lang="en-US" sz="1500" i="1">
                <a:cs typeface="Segoe UI"/>
              </a:rPr>
              <a:t>Principal Researcher, MSR Cambridge) </a:t>
            </a:r>
            <a:endParaRPr kumimoji="0" lang="en-US" sz="1500" b="0" i="1" strike="noStrike" kern="1200" cap="none" spc="0" normalizeH="0" baseline="0" noProof="0">
              <a:ln>
                <a:noFill/>
              </a:ln>
              <a:effectLst/>
              <a:uLnTx/>
              <a:uFillTx/>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23130"/>
              </a:solidFill>
              <a:effectLst/>
              <a:uLnTx/>
              <a:uFillTx/>
              <a:latin typeface="Segoe UI" panose="020B0502040204020203" pitchFamily="34"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Segoe UI"/>
                <a:ea typeface="+mn-ea"/>
                <a:cs typeface="Segoe UI"/>
              </a:rPr>
              <a:t>Featured studies</a:t>
            </a:r>
            <a:endParaRPr lang="en-US" sz="1500" b="1" i="0" u="none" strike="noStrike" kern="1200" cap="none" spc="0" normalizeH="0" baseline="0" noProof="0">
              <a:ln>
                <a:noFill/>
              </a:ln>
              <a:effectLst/>
              <a:uLnTx/>
              <a:uFillTx/>
              <a:latin typeface="Segoe UI"/>
              <a:cs typeface="Segoe UI"/>
            </a:endParaRPr>
          </a:p>
          <a:p>
            <a:pPr marL="285750" indent="-285750">
              <a:spcAft>
                <a:spcPts val="500"/>
              </a:spcAft>
              <a:buFont typeface="Arial" panose="020B0604020202020204" pitchFamily="34" charset="0"/>
              <a:buChar char="•"/>
            </a:pPr>
            <a:r>
              <a:rPr lang="en-US" sz="1400" b="1">
                <a:hlinkClick r:id="rId11">
                  <a:extLst>
                    <a:ext uri="{A12FA001-AC4F-418D-AE19-62706E023703}">
                      <ahyp:hlinkClr xmlns:ahyp="http://schemas.microsoft.com/office/drawing/2018/hyperlinkcolor" val="tx"/>
                    </a:ext>
                  </a:extLst>
                </a:hlinkClick>
              </a:rPr>
              <a:t>Multitasking Behavior During Remote Meetings</a:t>
            </a:r>
            <a:r>
              <a:rPr lang="en-US" sz="1400"/>
              <a:t> (Hancheng Cao, Chai-Jung Lee, Shamsi Iqbal, Mary Czerwinski, Priscilla Wong, Sean Rintel, Brent Hecht, Jaime Teevan, Longqi Yang)</a:t>
            </a:r>
          </a:p>
          <a:p>
            <a:pPr marL="285750" indent="-285750">
              <a:spcAft>
                <a:spcPts val="500"/>
              </a:spcAft>
              <a:buFont typeface="Arial" panose="020B0604020202020204" pitchFamily="34" charset="0"/>
              <a:buChar char="•"/>
            </a:pPr>
            <a:r>
              <a:rPr lang="en-US" sz="1400" b="1" i="0" u="sng">
                <a:effectLst/>
                <a:latin typeface="Segoe UI"/>
                <a:cs typeface="Segoe UI"/>
                <a:hlinkClick r:id="rId12"/>
              </a:rPr>
              <a:t>Neurodivergent Professionals Working from Home</a:t>
            </a:r>
            <a:r>
              <a:rPr lang="en-US" sz="1400" b="0" i="0">
                <a:effectLst/>
                <a:latin typeface="Segoe UI"/>
                <a:cs typeface="Segoe UI"/>
              </a:rPr>
              <a:t> </a:t>
            </a:r>
            <a:r>
              <a:rPr lang="en-US" sz="1400" b="0">
                <a:solidFill>
                  <a:srgbClr val="323130"/>
                </a:solidFill>
                <a:effectLst/>
                <a:latin typeface="Segoe UI"/>
                <a:cs typeface="Segoe UI"/>
              </a:rPr>
              <a:t>(Maitraye Das</a:t>
            </a:r>
            <a:r>
              <a:rPr lang="en-US" sz="1400" b="0">
                <a:effectLst/>
                <a:latin typeface="Segoe UI"/>
                <a:cs typeface="Segoe UI"/>
              </a:rPr>
              <a:t>, John Tang, Kathryn </a:t>
            </a:r>
            <a:r>
              <a:rPr lang="en-US" sz="1400" b="0">
                <a:solidFill>
                  <a:srgbClr val="323130"/>
                </a:solidFill>
                <a:effectLst/>
                <a:latin typeface="Segoe UI"/>
                <a:cs typeface="Segoe UI"/>
              </a:rPr>
              <a:t>E. Ringland, and Anne Marie Piper) </a:t>
            </a:r>
            <a:r>
              <a:rPr lang="en-US" sz="1400" b="0" i="1">
                <a:solidFill>
                  <a:srgbClr val="323130"/>
                </a:solidFill>
                <a:effectLst/>
                <a:latin typeface="Segoe UI"/>
                <a:cs typeface="Segoe UI"/>
              </a:rPr>
              <a:t>- MSR</a:t>
            </a:r>
            <a:endParaRPr lang="en-US" sz="1400" i="1">
              <a:latin typeface="Segoe UI"/>
              <a:cs typeface="Segoe UI"/>
            </a:endParaRPr>
          </a:p>
          <a:p>
            <a:pPr marL="285750" indent="-285750">
              <a:spcAft>
                <a:spcPts val="500"/>
              </a:spcAft>
              <a:buFont typeface="Arial" panose="020B0604020202020204" pitchFamily="34" charset="0"/>
              <a:buChar char="•"/>
            </a:pPr>
            <a:r>
              <a:rPr lang="en-US" sz="1400" b="1">
                <a:hlinkClick r:id="rId13">
                  <a:extLst>
                    <a:ext uri="{A12FA001-AC4F-418D-AE19-62706E023703}">
                      <ahyp:hlinkClr xmlns:ahyp="http://schemas.microsoft.com/office/drawing/2018/hyperlinkcolor" val="tx"/>
                    </a:ext>
                  </a:extLst>
                </a:hlinkClick>
              </a:rPr>
              <a:t>Remote Onboarding of New Software Developers</a:t>
            </a:r>
            <a:r>
              <a:rPr lang="en-US" sz="1400" b="1"/>
              <a:t> </a:t>
            </a:r>
            <a:r>
              <a:rPr lang="en-US" sz="1400"/>
              <a:t>(Paige Rodeghero, Thomas Zimmermann, Brian Houck, Denae Ford) – </a:t>
            </a:r>
            <a:r>
              <a:rPr lang="en-US" sz="1400" i="1"/>
              <a:t>MSR and Azure</a:t>
            </a:r>
          </a:p>
          <a:p>
            <a:pPr marL="285750" indent="-285750">
              <a:spcAft>
                <a:spcPts val="500"/>
              </a:spcAft>
              <a:buFont typeface="Arial" panose="020B0604020202020204" pitchFamily="34" charset="0"/>
              <a:buChar char="•"/>
            </a:pPr>
            <a:r>
              <a:rPr lang="en-US" sz="1400" b="1">
                <a:hlinkClick r:id="rId14">
                  <a:extLst>
                    <a:ext uri="{A12FA001-AC4F-418D-AE19-62706E023703}">
                      <ahyp:hlinkClr xmlns:ahyp="http://schemas.microsoft.com/office/drawing/2018/hyperlinkcolor" val="tx"/>
                    </a:ext>
                  </a:extLst>
                </a:hlinkClick>
              </a:rPr>
              <a:t>Effects of Remote Work on Collaboration Among Information Workers</a:t>
            </a:r>
            <a:r>
              <a:rPr lang="en-US" sz="1400" b="1"/>
              <a:t> </a:t>
            </a:r>
            <a:r>
              <a:rPr lang="en-US" sz="1400"/>
              <a:t>(Longqi Yang, David Holtz, Sonia Jaffe, Siddharth Suri, Shilpi Sinha, Jeffrey Weston, Connor Joyce, Neha Shah, Kevin Sherman, Brent Hecht, Jaime Teevan)</a:t>
            </a:r>
            <a:endParaRPr lang="en-US" sz="1400">
              <a:hlinkClick r:id="rId11">
                <a:extLst>
                  <a:ext uri="{A12FA001-AC4F-418D-AE19-62706E023703}">
                    <ahyp:hlinkClr xmlns:ahyp="http://schemas.microsoft.com/office/drawing/2018/hyperlinkcolor" val="tx"/>
                  </a:ext>
                </a:extLst>
              </a:hlinkClick>
            </a:endParaRPr>
          </a:p>
          <a:p>
            <a:pPr marL="285750" indent="-285750">
              <a:spcAft>
                <a:spcPts val="500"/>
              </a:spcAft>
              <a:buFont typeface="Arial" panose="020B0604020202020204" pitchFamily="34" charset="0"/>
              <a:buChar char="•"/>
            </a:pPr>
            <a:r>
              <a:rPr lang="en-US" sz="1400" b="1">
                <a:hlinkClick r:id="rId15">
                  <a:extLst>
                    <a:ext uri="{A12FA001-AC4F-418D-AE19-62706E023703}">
                      <ahyp:hlinkClr xmlns:ahyp="http://schemas.microsoft.com/office/drawing/2018/hyperlinkcolor" val="tx"/>
                    </a:ext>
                  </a:extLst>
                </a:hlinkClick>
              </a:rPr>
              <a:t>Meeting Coach</a:t>
            </a:r>
            <a:r>
              <a:rPr lang="en-US" sz="1400" b="1"/>
              <a:t> </a:t>
            </a:r>
            <a:r>
              <a:rPr lang="en-US" sz="1400"/>
              <a:t>and </a:t>
            </a:r>
            <a:r>
              <a:rPr lang="en-US" sz="1400" b="1">
                <a:hlinkClick r:id="rId16">
                  <a:extLst>
                    <a:ext uri="{A12FA001-AC4F-418D-AE19-62706E023703}">
                      <ahyp:hlinkClr xmlns:ahyp="http://schemas.microsoft.com/office/drawing/2018/hyperlinkcolor" val="tx"/>
                    </a:ext>
                  </a:extLst>
                </a:hlinkClick>
              </a:rPr>
              <a:t>Affective Presentation Spotlight</a:t>
            </a:r>
            <a:r>
              <a:rPr lang="en-US" sz="1400" b="1"/>
              <a:t> </a:t>
            </a:r>
            <a:r>
              <a:rPr lang="en-US" sz="1400"/>
              <a:t>(Samiha Samrose &amp; Prasanth Murali, Mary Czerwinski, Daniel McDuff, Javier Hernandez, Jina Suh, Kael Rowan, Javier Hernandez, Robert Sim, Shamsi Iqbal, Sean Rintel, Robin </a:t>
            </a:r>
            <a:r>
              <a:rPr lang="en-US" sz="1400" err="1"/>
              <a:t>Moeur</a:t>
            </a:r>
            <a:r>
              <a:rPr lang="en-US" sz="1400"/>
              <a:t>​, </a:t>
            </a:r>
            <a:r>
              <a:rPr lang="en-US" sz="1400" err="1"/>
              <a:t>Piali</a:t>
            </a:r>
            <a:r>
              <a:rPr lang="en-US" sz="1400"/>
              <a:t> Choudhury) – </a:t>
            </a:r>
            <a:r>
              <a:rPr lang="en-US" sz="1400" i="1"/>
              <a:t>MSR</a:t>
            </a:r>
          </a:p>
          <a:p>
            <a:pPr marL="285750" indent="-285750">
              <a:spcBef>
                <a:spcPts val="0"/>
              </a:spcBef>
              <a:spcAft>
                <a:spcPts val="500"/>
              </a:spcAft>
              <a:buFont typeface="Arial" panose="020B0604020202020204" pitchFamily="34" charset="0"/>
              <a:buChar char="•"/>
            </a:pPr>
            <a:r>
              <a:rPr lang="en-US" sz="1400" b="1">
                <a:hlinkClick r:id="rId17">
                  <a:extLst>
                    <a:ext uri="{A12FA001-AC4F-418D-AE19-62706E023703}">
                      <ahyp:hlinkClr xmlns:ahyp="http://schemas.microsoft.com/office/drawing/2018/hyperlinkcolor" val="tx"/>
                    </a:ext>
                  </a:extLst>
                </a:hlinkClick>
              </a:rPr>
              <a:t>Project Tahiti</a:t>
            </a:r>
            <a:r>
              <a:rPr lang="en-US" sz="1400" b="1"/>
              <a:t> </a:t>
            </a:r>
            <a:r>
              <a:rPr lang="en-US" sz="1400"/>
              <a:t>(Sean Rintel, Abi Sellen, Advait Sarkar, Nancy Baym, Rachel Bergman. Thanks to Priscilla Wong and Emily Peloquin) </a:t>
            </a:r>
            <a:r>
              <a:rPr lang="en-US" sz="1400" i="1"/>
              <a:t>MSR</a:t>
            </a:r>
            <a:endParaRPr lang="en-US" sz="1400" i="1">
              <a:cs typeface="Segoe UI"/>
            </a:endParaRPr>
          </a:p>
        </p:txBody>
      </p:sp>
      <p:pic>
        <p:nvPicPr>
          <p:cNvPr id="11" name="Picture 10">
            <a:extLst>
              <a:ext uri="{FF2B5EF4-FFF2-40B4-BE49-F238E27FC236}">
                <a16:creationId xmlns:a16="http://schemas.microsoft.com/office/drawing/2014/main" id="{C13E04D0-6AF9-4209-9E36-11D6F0EAF741}"/>
              </a:ext>
            </a:extLst>
          </p:cNvPr>
          <p:cNvPicPr>
            <a:picLocks noChangeAspect="1"/>
          </p:cNvPicPr>
          <p:nvPr/>
        </p:nvPicPr>
        <p:blipFill rotWithShape="1">
          <a:blip r:embed="rId18"/>
          <a:srcRect l="7912" r="10196"/>
          <a:stretch/>
        </p:blipFill>
        <p:spPr>
          <a:xfrm>
            <a:off x="8577943" y="0"/>
            <a:ext cx="3614057" cy="6858000"/>
          </a:xfrm>
          <a:prstGeom prst="rect">
            <a:avLst/>
          </a:prstGeom>
        </p:spPr>
      </p:pic>
      <p:pic>
        <p:nvPicPr>
          <p:cNvPr id="3" name="Picture 2" descr="A picture containing text, indoor, person, desk&#10;&#10;Description automatically generated">
            <a:extLst>
              <a:ext uri="{FF2B5EF4-FFF2-40B4-BE49-F238E27FC236}">
                <a16:creationId xmlns:a16="http://schemas.microsoft.com/office/drawing/2014/main" id="{98BA82D4-2EAB-4F75-8475-131C72204A90}"/>
              </a:ext>
            </a:extLst>
          </p:cNvPr>
          <p:cNvPicPr>
            <a:picLocks noChangeAspect="1"/>
          </p:cNvPicPr>
          <p:nvPr/>
        </p:nvPicPr>
        <p:blipFill rotWithShape="1">
          <a:blip r:embed="rId19">
            <a:extLst>
              <a:ext uri="{28A0092B-C50C-407E-A947-70E740481C1C}">
                <a14:useLocalDpi xmlns:a14="http://schemas.microsoft.com/office/drawing/2010/main" val="0"/>
              </a:ext>
            </a:extLst>
          </a:blip>
          <a:srcRect l="43735" t="-244" r="21304" b="244"/>
          <a:stretch/>
        </p:blipFill>
        <p:spPr>
          <a:xfrm>
            <a:off x="8577943" y="-33699"/>
            <a:ext cx="3614057" cy="6891699"/>
          </a:xfrm>
          <a:prstGeom prst="rect">
            <a:avLst/>
          </a:prstGeom>
        </p:spPr>
      </p:pic>
      <p:sp>
        <p:nvSpPr>
          <p:cNvPr id="6" name="TextBox 1">
            <a:hlinkClick r:id="rId20"/>
            <a:extLst>
              <a:ext uri="{FF2B5EF4-FFF2-40B4-BE49-F238E27FC236}">
                <a16:creationId xmlns:a16="http://schemas.microsoft.com/office/drawing/2014/main" id="{1AB42008-2AC9-4FAA-AABD-0A3E1758A7F7}"/>
              </a:ext>
            </a:extLst>
          </p:cNvPr>
          <p:cNvSpPr txBox="1"/>
          <p:nvPr/>
        </p:nvSpPr>
        <p:spPr>
          <a:xfrm>
            <a:off x="2249777" y="6336862"/>
            <a:ext cx="4051069"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u="sng">
                <a:hlinkClick r:id="rId21"/>
              </a:rPr>
              <a:t>aka.ms/</a:t>
            </a:r>
            <a:r>
              <a:rPr lang="en-US" sz="2000" u="sng" err="1">
                <a:hlinkClick r:id="rId21"/>
              </a:rPr>
              <a:t>forw</a:t>
            </a:r>
            <a:r>
              <a:rPr lang="en-US" sz="2000" u="sng">
                <a:hlinkClick r:id="rId21"/>
              </a:rPr>
              <a:t>-collab</a:t>
            </a:r>
            <a:endParaRPr lang="en-US" sz="2000" u="sng"/>
          </a:p>
        </p:txBody>
      </p:sp>
    </p:spTree>
    <p:extLst>
      <p:ext uri="{BB962C8B-B14F-4D97-AF65-F5344CB8AC3E}">
        <p14:creationId xmlns:p14="http://schemas.microsoft.com/office/powerpoint/2010/main" val="1374518979"/>
      </p:ext>
    </p:extLst>
  </p:cSld>
  <p:clrMapOvr>
    <a:overrideClrMapping bg1="lt1" tx1="dk1" bg2="lt2" tx2="dk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4593" y="2312004"/>
            <a:ext cx="7657666" cy="3321353"/>
          </a:xfrm>
        </p:spPr>
        <p:txBody>
          <a:bodyPr anchor="t">
            <a:noAutofit/>
          </a:bodyPr>
          <a:lstStyle/>
          <a:p>
            <a:pPr marL="0" indent="0">
              <a:lnSpc>
                <a:spcPct val="120000"/>
              </a:lnSpc>
              <a:spcBef>
                <a:spcPts val="2941"/>
              </a:spcBef>
              <a:buNone/>
            </a:pPr>
            <a:r>
              <a:rPr lang="en-GB" sz="4400" i="1">
                <a:solidFill>
                  <a:schemeClr val="tx2"/>
                </a:solidFill>
                <a:latin typeface="+mj-lt"/>
              </a:rPr>
              <a:t>Thoughtless collaboration</a:t>
            </a:r>
            <a:r>
              <a:rPr lang="en-GB" sz="4400">
                <a:solidFill>
                  <a:schemeClr val="tx2"/>
                </a:solidFill>
                <a:latin typeface="+mj-lt"/>
              </a:rPr>
              <a:t> will always be </a:t>
            </a:r>
            <a:r>
              <a:rPr lang="en-GB" sz="4400" i="1">
                <a:solidFill>
                  <a:schemeClr val="tx2"/>
                </a:solidFill>
                <a:latin typeface="+mj-lt"/>
              </a:rPr>
              <a:t>poor collaboration,</a:t>
            </a:r>
            <a:r>
              <a:rPr lang="en-GB" sz="4400">
                <a:solidFill>
                  <a:schemeClr val="tx2"/>
                </a:solidFill>
                <a:latin typeface="+mj-lt"/>
              </a:rPr>
              <a:t> no matter how good technology is.</a:t>
            </a:r>
            <a:endParaRPr lang="en-GB" sz="4400">
              <a:solidFill>
                <a:schemeClr val="bg1">
                  <a:lumMod val="95000"/>
                </a:schemeClr>
              </a:solidFill>
              <a:latin typeface="+mj-lt"/>
            </a:endParaRPr>
          </a:p>
        </p:txBody>
      </p:sp>
      <p:sp>
        <p:nvSpPr>
          <p:cNvPr id="8" name="TextBox 7">
            <a:extLst>
              <a:ext uri="{FF2B5EF4-FFF2-40B4-BE49-F238E27FC236}">
                <a16:creationId xmlns:a16="http://schemas.microsoft.com/office/drawing/2014/main" id="{5044CD2B-4452-4DD7-8348-B7A45D3C00F7}"/>
              </a:ext>
            </a:extLst>
          </p:cNvPr>
          <p:cNvSpPr txBox="1"/>
          <p:nvPr/>
        </p:nvSpPr>
        <p:spPr>
          <a:xfrm>
            <a:off x="604593" y="6341685"/>
            <a:ext cx="9041825" cy="400110"/>
          </a:xfrm>
          <a:prstGeom prst="rect">
            <a:avLst/>
          </a:prstGeom>
          <a:noFill/>
        </p:spPr>
        <p:txBody>
          <a:bodyPr wrap="square">
            <a:spAutoFit/>
          </a:bodyPr>
          <a:lstStyle/>
          <a:p>
            <a:r>
              <a:rPr lang="en-US" sz="1000">
                <a:hlinkClick r:id="rId3">
                  <a:extLst>
                    <a:ext uri="{A12FA001-AC4F-418D-AE19-62706E023703}">
                      <ahyp:hlinkClr xmlns:ahyp="http://schemas.microsoft.com/office/drawing/2018/hyperlinkcolor" val="tx"/>
                    </a:ext>
                  </a:extLst>
                </a:hlinkClick>
              </a:rPr>
              <a:t>Have Better Remote And Hybrid Meetings by Being More Intentional</a:t>
            </a:r>
            <a:r>
              <a:rPr lang="en-US" sz="1000"/>
              <a:t> from </a:t>
            </a:r>
            <a:r>
              <a:rPr lang="en-US" sz="1000">
                <a:hlinkClick r:id="rId4">
                  <a:extLst>
                    <a:ext uri="{A12FA001-AC4F-418D-AE19-62706E023703}">
                      <ahyp:hlinkClr xmlns:ahyp="http://schemas.microsoft.com/office/drawing/2018/hyperlinkcolor" val="tx"/>
                    </a:ext>
                  </a:extLst>
                </a:hlinkClick>
              </a:rPr>
              <a:t>Project Tahiti</a:t>
            </a:r>
            <a:r>
              <a:rPr lang="en-US" sz="1000"/>
              <a:t> (</a:t>
            </a:r>
            <a:r>
              <a:rPr lang="en-US" sz="1000">
                <a:hlinkClick r:id="rId5">
                  <a:extLst>
                    <a:ext uri="{A12FA001-AC4F-418D-AE19-62706E023703}">
                      <ahyp:hlinkClr xmlns:ahyp="http://schemas.microsoft.com/office/drawing/2018/hyperlinkcolor" val="tx"/>
                    </a:ext>
                  </a:extLst>
                </a:hlinkClick>
              </a:rPr>
              <a:t>Sean Rintel</a:t>
            </a:r>
            <a:r>
              <a:rPr lang="en-US" sz="1000"/>
              <a:t>, Abi Sellen, Advait Sarkar, Nancy Baym, Rachel Bergman. Thanks to Priscilla Wong and Emily Peloquin). </a:t>
            </a:r>
          </a:p>
        </p:txBody>
      </p:sp>
    </p:spTree>
    <p:extLst>
      <p:ext uri="{BB962C8B-B14F-4D97-AF65-F5344CB8AC3E}">
        <p14:creationId xmlns:p14="http://schemas.microsoft.com/office/powerpoint/2010/main" val="3718563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Juggler outline">
            <a:extLst>
              <a:ext uri="{FF2B5EF4-FFF2-40B4-BE49-F238E27FC236}">
                <a16:creationId xmlns:a16="http://schemas.microsoft.com/office/drawing/2014/main" id="{9A0E588D-EEDA-45F7-BC15-985530041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659" y="1440384"/>
            <a:ext cx="1799702" cy="1799702"/>
          </a:xfrm>
          <a:prstGeom prst="rect">
            <a:avLst/>
          </a:prstGeom>
        </p:spPr>
      </p:pic>
      <p:sp>
        <p:nvSpPr>
          <p:cNvPr id="16" name="TextBox 15">
            <a:extLst>
              <a:ext uri="{FF2B5EF4-FFF2-40B4-BE49-F238E27FC236}">
                <a16:creationId xmlns:a16="http://schemas.microsoft.com/office/drawing/2014/main" id="{8BF08B2D-A486-4E30-9B89-2E7E07D4E188}"/>
              </a:ext>
            </a:extLst>
          </p:cNvPr>
          <p:cNvSpPr txBox="1"/>
          <p:nvPr/>
        </p:nvSpPr>
        <p:spPr>
          <a:xfrm>
            <a:off x="7940289" y="3609445"/>
            <a:ext cx="4011546" cy="1967013"/>
          </a:xfrm>
          <a:prstGeom prst="rect">
            <a:avLst/>
          </a:prstGeom>
          <a:noFill/>
        </p:spPr>
        <p:txBody>
          <a:bodyPr wrap="square" anchor="ctr">
            <a:spAutoFit/>
          </a:bodyPr>
          <a:lstStyle/>
          <a:p>
            <a:pPr>
              <a:lnSpc>
                <a:spcPct val="110000"/>
              </a:lnSpc>
            </a:pPr>
            <a:r>
              <a:rPr lang="en-US" sz="1600" i="1">
                <a:solidFill>
                  <a:srgbClr val="0070C0"/>
                </a:solidFill>
              </a:rPr>
              <a:t>"I find myself multi-tasking in meetings that do not require my attention, but not in meetings that do. In some ways, I may be more productive given the ease of multi-tasking in remote meetings." </a:t>
            </a:r>
          </a:p>
          <a:p>
            <a:pPr>
              <a:lnSpc>
                <a:spcPct val="110000"/>
              </a:lnSpc>
            </a:pPr>
            <a:endParaRPr lang="en-US" sz="1600" i="1">
              <a:solidFill>
                <a:srgbClr val="0070C0"/>
              </a:solidFill>
            </a:endParaRPr>
          </a:p>
          <a:p>
            <a:pPr algn="r">
              <a:lnSpc>
                <a:spcPct val="110000"/>
              </a:lnSpc>
            </a:pPr>
            <a:r>
              <a:rPr lang="en-US" sz="1600" i="1">
                <a:solidFill>
                  <a:srgbClr val="0070C0"/>
                </a:solidFill>
              </a:rPr>
              <a:t>Project Tahiti (P508) </a:t>
            </a:r>
          </a:p>
        </p:txBody>
      </p:sp>
      <p:sp>
        <p:nvSpPr>
          <p:cNvPr id="2" name="Title 1">
            <a:extLst>
              <a:ext uri="{FF2B5EF4-FFF2-40B4-BE49-F238E27FC236}">
                <a16:creationId xmlns:a16="http://schemas.microsoft.com/office/drawing/2014/main" id="{DC9538F3-291C-4D28-84D7-AE7053848FA7}"/>
              </a:ext>
            </a:extLst>
          </p:cNvPr>
          <p:cNvSpPr>
            <a:spLocks noGrp="1"/>
          </p:cNvSpPr>
          <p:nvPr>
            <p:ph type="title"/>
          </p:nvPr>
        </p:nvSpPr>
        <p:spPr>
          <a:xfrm>
            <a:off x="547504" y="456296"/>
            <a:ext cx="11404334" cy="553998"/>
          </a:xfrm>
        </p:spPr>
        <p:txBody>
          <a:bodyPr/>
          <a:lstStyle/>
          <a:p>
            <a:r>
              <a:rPr lang="en-CA" sz="3600" b="1">
                <a:cs typeface="Segoe UI"/>
              </a:rPr>
              <a:t>Designing for multitasking in meetings</a:t>
            </a:r>
            <a:endParaRPr lang="en-US">
              <a:cs typeface="Segoe UI"/>
            </a:endParaRPr>
          </a:p>
        </p:txBody>
      </p:sp>
      <p:sp>
        <p:nvSpPr>
          <p:cNvPr id="10" name="TextBox 9">
            <a:extLst>
              <a:ext uri="{FF2B5EF4-FFF2-40B4-BE49-F238E27FC236}">
                <a16:creationId xmlns:a16="http://schemas.microsoft.com/office/drawing/2014/main" id="{AED04882-F137-4EB1-8ACF-83AFE675EE2E}"/>
              </a:ext>
            </a:extLst>
          </p:cNvPr>
          <p:cNvSpPr txBox="1"/>
          <p:nvPr/>
        </p:nvSpPr>
        <p:spPr>
          <a:xfrm>
            <a:off x="547503" y="1190463"/>
            <a:ext cx="6884237" cy="4904420"/>
          </a:xfrm>
          <a:prstGeom prst="rect">
            <a:avLst/>
          </a:prstGeom>
          <a:noFill/>
        </p:spPr>
        <p:txBody>
          <a:bodyPr wrap="square" anchor="t">
            <a:spAutoFit/>
          </a:bodyPr>
          <a:lstStyle/>
          <a:p>
            <a:pPr>
              <a:lnSpc>
                <a:spcPct val="110000"/>
              </a:lnSpc>
              <a:defRPr/>
            </a:pPr>
            <a:r>
              <a:rPr lang="en-US" sz="2200"/>
              <a:t>Microsoft employees</a:t>
            </a:r>
            <a:r>
              <a:rPr lang="en-US" sz="2200">
                <a:solidFill>
                  <a:srgbClr val="0070C0"/>
                </a:solidFill>
              </a:rPr>
              <a:t>*</a:t>
            </a:r>
            <a:r>
              <a:rPr lang="en-US" sz="2200"/>
              <a:t> multitask more as attendee numbers and meeting durations increase, in recurring and scheduled meetings, in the morning, and Monday-Thursday. Employees are polarized over its value and respectfulness.</a:t>
            </a:r>
            <a:endParaRPr lang="en-US" sz="2200">
              <a:cs typeface="Segoe UI"/>
            </a:endParaRPr>
          </a:p>
          <a:p>
            <a:pPr>
              <a:lnSpc>
                <a:spcPct val="110000"/>
              </a:lnSpc>
              <a:defRPr/>
            </a:pPr>
            <a:endParaRPr lang="en-US" sz="2200">
              <a:cs typeface="Segoe UI"/>
            </a:endParaRPr>
          </a:p>
          <a:p>
            <a:pPr>
              <a:lnSpc>
                <a:spcPct val="110000"/>
              </a:lnSpc>
              <a:defRPr/>
            </a:pPr>
            <a:endParaRPr lang="en-US" sz="2200">
              <a:cs typeface="Segoe UI"/>
            </a:endParaRPr>
          </a:p>
          <a:p>
            <a:pPr>
              <a:lnSpc>
                <a:spcPct val="110000"/>
              </a:lnSpc>
              <a:defRPr/>
            </a:pPr>
            <a:r>
              <a:rPr lang="en-US" sz="2200" i="1">
                <a:cs typeface="Segoe UI"/>
              </a:rPr>
              <a:t>Practice and technology implications</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200">
                <a:cs typeface="Segoe UI"/>
              </a:rPr>
              <a:t>Consider appropriate meeting times and attendees, allow space for positive multitasking.</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200">
                <a:cs typeface="Segoe UI"/>
              </a:rPr>
              <a:t>Develop </a:t>
            </a:r>
            <a:r>
              <a:rPr lang="en-US" sz="2200"/>
              <a:t>a spectrum of engagement for remote meetings from focused to monitoring; help people decide which meetings to attend.</a:t>
            </a:r>
            <a:endParaRPr lang="en-US" sz="2200">
              <a:cs typeface="Segoe UI"/>
            </a:endParaRPr>
          </a:p>
        </p:txBody>
      </p:sp>
      <p:cxnSp>
        <p:nvCxnSpPr>
          <p:cNvPr id="4" name="Straight Connector 3">
            <a:extLst>
              <a:ext uri="{FF2B5EF4-FFF2-40B4-BE49-F238E27FC236}">
                <a16:creationId xmlns:a16="http://schemas.microsoft.com/office/drawing/2014/main" id="{826C9410-187A-41E6-8BDB-8B490A3796A6}"/>
              </a:ext>
            </a:extLst>
          </p:cNvPr>
          <p:cNvCxnSpPr>
            <a:cxnSpLocks/>
          </p:cNvCxnSpPr>
          <p:nvPr/>
        </p:nvCxnSpPr>
        <p:spPr>
          <a:xfrm>
            <a:off x="7715559" y="2022786"/>
            <a:ext cx="0" cy="357051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95C230-837F-4C28-A0F7-D53C9221CE96}"/>
              </a:ext>
            </a:extLst>
          </p:cNvPr>
          <p:cNvSpPr txBox="1"/>
          <p:nvPr/>
        </p:nvSpPr>
        <p:spPr>
          <a:xfrm>
            <a:off x="1061362" y="6242506"/>
            <a:ext cx="10890473" cy="400110"/>
          </a:xfrm>
          <a:prstGeom prst="rect">
            <a:avLst/>
          </a:prstGeom>
          <a:noFill/>
        </p:spPr>
        <p:txBody>
          <a:bodyPr wrap="square">
            <a:spAutoFit/>
          </a:bodyPr>
          <a:lstStyle/>
          <a:p>
            <a:r>
              <a:rPr lang="en-US" sz="1000"/>
              <a:t>Telemetry from ~48,000 US Microsoft employees and diaries from 715 global Microsoft employees in </a:t>
            </a:r>
            <a:r>
              <a:rPr lang="en-US" sz="1000" b="1">
                <a:solidFill>
                  <a:srgbClr val="0070C0"/>
                </a:solidFill>
                <a:hlinkClick r:id="rId5">
                  <a:extLst>
                    <a:ext uri="{A12FA001-AC4F-418D-AE19-62706E023703}">
                      <ahyp:hlinkClr xmlns:ahyp="http://schemas.microsoft.com/office/drawing/2018/hyperlinkcolor" val="tx"/>
                    </a:ext>
                  </a:extLst>
                </a:hlinkClick>
              </a:rPr>
              <a:t>Multitasking Behavior During Remote Meetings</a:t>
            </a:r>
            <a:r>
              <a:rPr lang="en-US" sz="1000" b="1">
                <a:solidFill>
                  <a:srgbClr val="0070C0"/>
                </a:solidFill>
              </a:rPr>
              <a:t> </a:t>
            </a:r>
            <a:r>
              <a:rPr lang="en-US" sz="1000" b="1"/>
              <a:t>(</a:t>
            </a:r>
            <a:r>
              <a:rPr lang="en-US" sz="1000"/>
              <a:t>Hancheng Cao, Chai-Jung Lee, Shamsi Iqbal, Mary Czerwinski, Priscilla Wong, Sean Rintel, Brent Hecht, Jaime Teevan, </a:t>
            </a:r>
            <a:r>
              <a:rPr lang="en-US" sz="1000">
                <a:hlinkClick r:id="rId6"/>
              </a:rPr>
              <a:t>Longqi Yang</a:t>
            </a:r>
            <a:r>
              <a:rPr lang="en-US" sz="1000"/>
              <a:t>)</a:t>
            </a:r>
          </a:p>
        </p:txBody>
      </p:sp>
      <p:sp>
        <p:nvSpPr>
          <p:cNvPr id="19" name="TextBox 18">
            <a:extLst>
              <a:ext uri="{FF2B5EF4-FFF2-40B4-BE49-F238E27FC236}">
                <a16:creationId xmlns:a16="http://schemas.microsoft.com/office/drawing/2014/main" id="{B7A93556-16F7-46B5-B5F1-1794A727957C}"/>
              </a:ext>
            </a:extLst>
          </p:cNvPr>
          <p:cNvSpPr txBox="1"/>
          <p:nvPr/>
        </p:nvSpPr>
        <p:spPr>
          <a:xfrm>
            <a:off x="730955" y="6241511"/>
            <a:ext cx="660811" cy="615553"/>
          </a:xfrm>
          <a:prstGeom prst="rect">
            <a:avLst/>
          </a:prstGeom>
          <a:noFill/>
        </p:spPr>
        <p:txBody>
          <a:bodyPr wrap="square" lIns="0" tIns="0" rIns="0" bIns="0" rtlCol="0">
            <a:spAutoFit/>
          </a:bodyPr>
          <a:lstStyle/>
          <a:p>
            <a:pPr algn="l"/>
            <a:r>
              <a:rPr lang="en-GB" sz="4000">
                <a:solidFill>
                  <a:srgbClr val="0070C0"/>
                </a:solidFill>
              </a:rPr>
              <a:t>*</a:t>
            </a:r>
            <a:endParaRPr lang="en-US" sz="4000" err="1">
              <a:solidFill>
                <a:srgbClr val="0070C0"/>
              </a:solidFill>
            </a:endParaRPr>
          </a:p>
        </p:txBody>
      </p:sp>
    </p:spTree>
    <p:extLst>
      <p:ext uri="{BB962C8B-B14F-4D97-AF65-F5344CB8AC3E}">
        <p14:creationId xmlns:p14="http://schemas.microsoft.com/office/powerpoint/2010/main" val="30471585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17F4CEA-0CFE-4918-9B23-E25233BECC2A}"/>
              </a:ext>
            </a:extLst>
          </p:cNvPr>
          <p:cNvSpPr txBox="1"/>
          <p:nvPr/>
        </p:nvSpPr>
        <p:spPr>
          <a:xfrm>
            <a:off x="1061360" y="6339711"/>
            <a:ext cx="10841491" cy="246221"/>
          </a:xfrm>
          <a:prstGeom prst="rect">
            <a:avLst/>
          </a:prstGeom>
          <a:noFill/>
        </p:spPr>
        <p:txBody>
          <a:bodyPr wrap="square">
            <a:spAutoFit/>
          </a:bodyPr>
          <a:lstStyle/>
          <a:p>
            <a:pPr>
              <a:spcAft>
                <a:spcPts val="500"/>
              </a:spcAft>
            </a:pPr>
            <a:r>
              <a:rPr lang="en-US" sz="1000">
                <a:latin typeface="Segoe UI" panose="020B0502040204020203" pitchFamily="34" charset="0"/>
                <a:cs typeface="Segoe UI"/>
              </a:rPr>
              <a:t>Interviews with 36 neurodivergent professionals in </a:t>
            </a:r>
            <a:r>
              <a:rPr lang="en-US" sz="1000" b="1" i="0" u="sng">
                <a:solidFill>
                  <a:srgbClr val="8661C5"/>
                </a:solidFill>
                <a:effectLst/>
                <a:latin typeface="Segoe UI" panose="020B0502040204020203" pitchFamily="34" charset="0"/>
                <a:hlinkClick r:id="rId3" tooltip="https://microsoft.sharepoint.com/:b:/t/FutureofRemoteWorkInitiative/EeZsfNnmUrxHkZ-g_7CnJ7IBn--D8wpDzH5UuDqDzB0rdg?e=TziUAY]">
                  <a:extLst>
                    <a:ext uri="{A12FA001-AC4F-418D-AE19-62706E023703}">
                      <ahyp:hlinkClr xmlns:ahyp="http://schemas.microsoft.com/office/drawing/2018/hyperlinkcolor" val="tx"/>
                    </a:ext>
                  </a:extLst>
                </a:hlinkClick>
              </a:rPr>
              <a:t>Neurodivergent Professionals Working from Home</a:t>
            </a:r>
            <a:r>
              <a:rPr lang="en-US" sz="1000" b="0" i="0">
                <a:solidFill>
                  <a:srgbClr val="0070C0"/>
                </a:solidFill>
                <a:effectLst/>
                <a:latin typeface="Segoe UI" panose="020B0502040204020203" pitchFamily="34" charset="0"/>
              </a:rPr>
              <a:t> </a:t>
            </a:r>
            <a:r>
              <a:rPr lang="en-US" sz="1000" b="0">
                <a:effectLst/>
                <a:latin typeface="Segoe UI" panose="020B0502040204020203" pitchFamily="34" charset="0"/>
              </a:rPr>
              <a:t>(Maitraye Das, </a:t>
            </a:r>
            <a:r>
              <a:rPr lang="en-US" sz="1000" b="0">
                <a:solidFill>
                  <a:srgbClr val="8661C5"/>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John Tang</a:t>
            </a:r>
            <a:r>
              <a:rPr lang="en-US" sz="1000" b="0">
                <a:effectLst/>
                <a:latin typeface="Segoe UI" panose="020B0502040204020203" pitchFamily="34" charset="0"/>
              </a:rPr>
              <a:t>, Kathryn E. Ringland, and Anne Marie Piper)</a:t>
            </a:r>
            <a:endParaRPr lang="en-US" sz="1000" b="0" i="1">
              <a:effectLst/>
              <a:latin typeface="Segoe UI" panose="020B0502040204020203" pitchFamily="34" charset="0"/>
            </a:endParaRPr>
          </a:p>
        </p:txBody>
      </p:sp>
      <p:sp>
        <p:nvSpPr>
          <p:cNvPr id="2" name="Title 1">
            <a:extLst>
              <a:ext uri="{FF2B5EF4-FFF2-40B4-BE49-F238E27FC236}">
                <a16:creationId xmlns:a16="http://schemas.microsoft.com/office/drawing/2014/main" id="{DC9538F3-291C-4D28-84D7-AE7053848FA7}"/>
              </a:ext>
            </a:extLst>
          </p:cNvPr>
          <p:cNvSpPr>
            <a:spLocks noGrp="1"/>
          </p:cNvSpPr>
          <p:nvPr>
            <p:ph type="title"/>
          </p:nvPr>
        </p:nvSpPr>
        <p:spPr>
          <a:xfrm>
            <a:off x="547504" y="456296"/>
            <a:ext cx="11404334" cy="553998"/>
          </a:xfrm>
        </p:spPr>
        <p:txBody>
          <a:bodyPr/>
          <a:lstStyle/>
          <a:p>
            <a:r>
              <a:rPr lang="en-CA" b="1">
                <a:cs typeface="Segoe UI"/>
              </a:rPr>
              <a:t>Designing m</a:t>
            </a:r>
            <a:r>
              <a:rPr lang="en-CA" sz="3600" b="1">
                <a:cs typeface="Segoe UI"/>
              </a:rPr>
              <a:t>eetings for neurodivergent professionals</a:t>
            </a:r>
            <a:endParaRPr lang="en-US">
              <a:cs typeface="Segoe UI"/>
            </a:endParaRPr>
          </a:p>
        </p:txBody>
      </p:sp>
      <p:sp>
        <p:nvSpPr>
          <p:cNvPr id="10" name="TextBox 9">
            <a:extLst>
              <a:ext uri="{FF2B5EF4-FFF2-40B4-BE49-F238E27FC236}">
                <a16:creationId xmlns:a16="http://schemas.microsoft.com/office/drawing/2014/main" id="{AED04882-F137-4EB1-8ACF-83AFE675EE2E}"/>
              </a:ext>
            </a:extLst>
          </p:cNvPr>
          <p:cNvSpPr txBox="1"/>
          <p:nvPr/>
        </p:nvSpPr>
        <p:spPr>
          <a:xfrm>
            <a:off x="547505" y="1372832"/>
            <a:ext cx="6943324" cy="4159600"/>
          </a:xfrm>
          <a:prstGeom prst="rect">
            <a:avLst/>
          </a:prstGeom>
          <a:noFill/>
        </p:spPr>
        <p:txBody>
          <a:bodyPr wrap="square"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2200">
                <a:cs typeface="Segoe UI"/>
              </a:rPr>
              <a:t>Neurodivergent professionals</a:t>
            </a:r>
            <a:r>
              <a:rPr lang="en-US" sz="2200">
                <a:solidFill>
                  <a:srgbClr val="8661C5"/>
                </a:solidFill>
                <a:cs typeface="Segoe UI"/>
              </a:rPr>
              <a:t>*</a:t>
            </a:r>
            <a:r>
              <a:rPr lang="en-US" sz="2200">
                <a:cs typeface="Segoe UI"/>
              </a:rPr>
              <a:t> are both implicitly and explicitly negotiating or creating workarounds for engaging in meetings, which takes significant effort.</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2200">
              <a:cs typeface="Segoe UI"/>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sz="2200" i="1">
                <a:cs typeface="Segoe UI"/>
              </a:rPr>
              <a:t>Practice and technology implications</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200">
                <a:cs typeface="Segoe UI"/>
              </a:rPr>
              <a:t>Manage the complexity of multimodal communication (video, audio, text chat, captioning).</a:t>
            </a:r>
          </a:p>
          <a:p>
            <a:pPr marL="285750" indent="-285750">
              <a:lnSpc>
                <a:spcPct val="110000"/>
              </a:lnSpc>
              <a:buFont typeface="Arial" panose="020B0604020202020204" pitchFamily="34" charset="0"/>
              <a:buChar char="•"/>
              <a:defRPr/>
            </a:pPr>
            <a:r>
              <a:rPr lang="en-US" sz="2200">
                <a:cs typeface="Segoe UI"/>
              </a:rPr>
              <a:t>Support predictable and orderly turn-taking.</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200">
                <a:cs typeface="Segoe UI"/>
              </a:rPr>
              <a:t>Integrate access technologies into virtual tools.</a:t>
            </a: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200">
                <a:cs typeface="Segoe UI"/>
              </a:rPr>
              <a:t>Routinize and synchronize agendas, transcripts, recordings, and notes.</a:t>
            </a:r>
            <a:endParaRPr kumimoji="0" lang="en-US" sz="2200" i="0" u="none" strike="noStrike" kern="1200" cap="none" spc="0" normalizeH="0" baseline="0" noProof="0">
              <a:ln>
                <a:noFill/>
              </a:ln>
              <a:solidFill>
                <a:srgbClr val="000000"/>
              </a:solidFill>
              <a:effectLst/>
              <a:uLnTx/>
              <a:uFillTx/>
              <a:ea typeface="+mn-ea"/>
              <a:cs typeface="Segoe UI"/>
            </a:endParaRPr>
          </a:p>
        </p:txBody>
      </p:sp>
      <p:cxnSp>
        <p:nvCxnSpPr>
          <p:cNvPr id="4" name="Straight Connector 3">
            <a:extLst>
              <a:ext uri="{FF2B5EF4-FFF2-40B4-BE49-F238E27FC236}">
                <a16:creationId xmlns:a16="http://schemas.microsoft.com/office/drawing/2014/main" id="{826C9410-187A-41E6-8BDB-8B490A3796A6}"/>
              </a:ext>
            </a:extLst>
          </p:cNvPr>
          <p:cNvCxnSpPr>
            <a:cxnSpLocks/>
          </p:cNvCxnSpPr>
          <p:nvPr/>
        </p:nvCxnSpPr>
        <p:spPr>
          <a:xfrm>
            <a:off x="7715559" y="2022786"/>
            <a:ext cx="0" cy="357051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BEC582-D988-4A2B-A815-DBBD03B10660}"/>
              </a:ext>
            </a:extLst>
          </p:cNvPr>
          <p:cNvSpPr txBox="1"/>
          <p:nvPr/>
        </p:nvSpPr>
        <p:spPr>
          <a:xfrm>
            <a:off x="7940290" y="3609445"/>
            <a:ext cx="4011546" cy="2237857"/>
          </a:xfrm>
          <a:prstGeom prst="rect">
            <a:avLst/>
          </a:prstGeom>
          <a:noFill/>
        </p:spPr>
        <p:txBody>
          <a:bodyPr wrap="square">
            <a:spAutoFit/>
          </a:bodyPr>
          <a:lstStyle/>
          <a:p>
            <a:pPr>
              <a:lnSpc>
                <a:spcPct val="110000"/>
              </a:lnSpc>
            </a:pPr>
            <a:r>
              <a:rPr lang="en-US" sz="1600" b="0" i="1">
                <a:solidFill>
                  <a:srgbClr val="8661C5"/>
                </a:solidFill>
                <a:effectLst/>
              </a:rPr>
              <a:t>“Always part of my attention is about managing my behavior outwardly so that I’m not doing something weird and distracting the other person...there’s some degree of effort in behaving like I’m paying attention instead of paying attention.” </a:t>
            </a:r>
          </a:p>
          <a:p>
            <a:pPr>
              <a:lnSpc>
                <a:spcPct val="110000"/>
              </a:lnSpc>
            </a:pPr>
            <a:endParaRPr lang="en-US" sz="1600" i="1">
              <a:solidFill>
                <a:srgbClr val="8661C5"/>
              </a:solidFill>
            </a:endParaRPr>
          </a:p>
          <a:p>
            <a:pPr algn="r">
              <a:lnSpc>
                <a:spcPct val="110000"/>
              </a:lnSpc>
            </a:pPr>
            <a:r>
              <a:rPr lang="en-US" sz="1600" b="0" i="1">
                <a:solidFill>
                  <a:srgbClr val="8661C5"/>
                </a:solidFill>
                <a:effectLst/>
              </a:rPr>
              <a:t>(P21 ASD)</a:t>
            </a:r>
            <a:endParaRPr lang="en-US" sz="1600" i="1">
              <a:solidFill>
                <a:srgbClr val="8661C5"/>
              </a:solidFill>
            </a:endParaRPr>
          </a:p>
        </p:txBody>
      </p:sp>
      <p:pic>
        <p:nvPicPr>
          <p:cNvPr id="8" name="Graphic 7" descr="Brain in head outline">
            <a:extLst>
              <a:ext uri="{FF2B5EF4-FFF2-40B4-BE49-F238E27FC236}">
                <a16:creationId xmlns:a16="http://schemas.microsoft.com/office/drawing/2014/main" id="{B71243BD-E1E0-483E-806B-21A68F3AFF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78659" y="1372832"/>
            <a:ext cx="1934807" cy="1934807"/>
          </a:xfrm>
          <a:prstGeom prst="rect">
            <a:avLst/>
          </a:prstGeom>
        </p:spPr>
      </p:pic>
      <p:sp>
        <p:nvSpPr>
          <p:cNvPr id="16" name="TextBox 15">
            <a:extLst>
              <a:ext uri="{FF2B5EF4-FFF2-40B4-BE49-F238E27FC236}">
                <a16:creationId xmlns:a16="http://schemas.microsoft.com/office/drawing/2014/main" id="{F8EC350F-33BC-4FB1-B030-D70E2F416CE6}"/>
              </a:ext>
            </a:extLst>
          </p:cNvPr>
          <p:cNvSpPr txBox="1"/>
          <p:nvPr/>
        </p:nvSpPr>
        <p:spPr>
          <a:xfrm>
            <a:off x="730955" y="6241511"/>
            <a:ext cx="660811" cy="615553"/>
          </a:xfrm>
          <a:prstGeom prst="rect">
            <a:avLst/>
          </a:prstGeom>
          <a:noFill/>
        </p:spPr>
        <p:txBody>
          <a:bodyPr wrap="square" lIns="0" tIns="0" rIns="0" bIns="0" rtlCol="0">
            <a:spAutoFit/>
          </a:bodyPr>
          <a:lstStyle/>
          <a:p>
            <a:pPr algn="l"/>
            <a:r>
              <a:rPr lang="en-GB" sz="4000">
                <a:solidFill>
                  <a:srgbClr val="8661C5"/>
                </a:solidFill>
              </a:rPr>
              <a:t>*</a:t>
            </a:r>
            <a:endParaRPr lang="en-US" sz="4000" err="1">
              <a:solidFill>
                <a:srgbClr val="8661C5"/>
              </a:solidFill>
            </a:endParaRPr>
          </a:p>
        </p:txBody>
      </p:sp>
    </p:spTree>
    <p:extLst>
      <p:ext uri="{BB962C8B-B14F-4D97-AF65-F5344CB8AC3E}">
        <p14:creationId xmlns:p14="http://schemas.microsoft.com/office/powerpoint/2010/main" val="5840612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Dinosaur Egg outline">
            <a:extLst>
              <a:ext uri="{FF2B5EF4-FFF2-40B4-BE49-F238E27FC236}">
                <a16:creationId xmlns:a16="http://schemas.microsoft.com/office/drawing/2014/main" id="{3240696A-B9DA-45C6-8F98-EA2360B656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6735" y="1448854"/>
            <a:ext cx="1799702" cy="1799702"/>
          </a:xfrm>
          <a:prstGeom prst="rect">
            <a:avLst/>
          </a:prstGeom>
        </p:spPr>
      </p:pic>
      <p:sp>
        <p:nvSpPr>
          <p:cNvPr id="16" name="TextBox 15">
            <a:extLst>
              <a:ext uri="{FF2B5EF4-FFF2-40B4-BE49-F238E27FC236}">
                <a16:creationId xmlns:a16="http://schemas.microsoft.com/office/drawing/2014/main" id="{907C8F71-0D67-4987-B92F-24AB531D4F94}"/>
              </a:ext>
            </a:extLst>
          </p:cNvPr>
          <p:cNvSpPr txBox="1"/>
          <p:nvPr/>
        </p:nvSpPr>
        <p:spPr>
          <a:xfrm>
            <a:off x="7940291" y="3609444"/>
            <a:ext cx="4011542" cy="2237857"/>
          </a:xfrm>
          <a:prstGeom prst="rect">
            <a:avLst/>
          </a:prstGeom>
          <a:noFill/>
        </p:spPr>
        <p:txBody>
          <a:bodyPr wrap="square">
            <a:spAutoFit/>
          </a:bodyPr>
          <a:lstStyle/>
          <a:p>
            <a:pPr>
              <a:lnSpc>
                <a:spcPct val="110000"/>
              </a:lnSpc>
            </a:pPr>
            <a:r>
              <a:rPr lang="en-US" sz="1600" b="0" i="1">
                <a:solidFill>
                  <a:srgbClr val="FF0000"/>
                </a:solidFill>
                <a:effectLst/>
              </a:rPr>
              <a:t>“Because everyone is working from home, I don’t run into people randomly or walk by their office, which has led me to ask for less help than I usually would have because I don’t like asking small, half thought-out questions virtually.”</a:t>
            </a:r>
          </a:p>
          <a:p>
            <a:pPr>
              <a:lnSpc>
                <a:spcPct val="110000"/>
              </a:lnSpc>
            </a:pPr>
            <a:endParaRPr lang="en-US" sz="1600" b="0" i="1">
              <a:solidFill>
                <a:srgbClr val="FF0000"/>
              </a:solidFill>
              <a:effectLst/>
            </a:endParaRPr>
          </a:p>
          <a:p>
            <a:pPr algn="r">
              <a:lnSpc>
                <a:spcPct val="110000"/>
              </a:lnSpc>
            </a:pPr>
            <a:r>
              <a:rPr lang="en-US" sz="1600" b="0" i="1">
                <a:solidFill>
                  <a:srgbClr val="FF0000"/>
                </a:solidFill>
                <a:effectLst/>
              </a:rPr>
              <a:t>Project Tahiti (P106)</a:t>
            </a:r>
            <a:endParaRPr lang="en-US" sz="1600" i="1">
              <a:solidFill>
                <a:srgbClr val="FF0000"/>
              </a:solidFill>
            </a:endParaRPr>
          </a:p>
        </p:txBody>
      </p:sp>
      <p:sp>
        <p:nvSpPr>
          <p:cNvPr id="2" name="Title 1">
            <a:extLst>
              <a:ext uri="{FF2B5EF4-FFF2-40B4-BE49-F238E27FC236}">
                <a16:creationId xmlns:a16="http://schemas.microsoft.com/office/drawing/2014/main" id="{DC9538F3-291C-4D28-84D7-AE7053848FA7}"/>
              </a:ext>
            </a:extLst>
          </p:cNvPr>
          <p:cNvSpPr>
            <a:spLocks noGrp="1"/>
          </p:cNvSpPr>
          <p:nvPr>
            <p:ph type="title"/>
          </p:nvPr>
        </p:nvSpPr>
        <p:spPr>
          <a:xfrm>
            <a:off x="547504" y="456296"/>
            <a:ext cx="11404334" cy="553998"/>
          </a:xfrm>
        </p:spPr>
        <p:txBody>
          <a:bodyPr/>
          <a:lstStyle/>
          <a:p>
            <a:r>
              <a:rPr lang="en-CA" sz="3600" b="1">
                <a:cs typeface="Segoe UI"/>
              </a:rPr>
              <a:t>Designing meetings for new joiners</a:t>
            </a:r>
            <a:endParaRPr lang="en-US">
              <a:cs typeface="Segoe UI"/>
            </a:endParaRPr>
          </a:p>
        </p:txBody>
      </p:sp>
      <p:sp>
        <p:nvSpPr>
          <p:cNvPr id="10" name="TextBox 9">
            <a:extLst>
              <a:ext uri="{FF2B5EF4-FFF2-40B4-BE49-F238E27FC236}">
                <a16:creationId xmlns:a16="http://schemas.microsoft.com/office/drawing/2014/main" id="{AED04882-F137-4EB1-8ACF-83AFE675EE2E}"/>
              </a:ext>
            </a:extLst>
          </p:cNvPr>
          <p:cNvSpPr txBox="1"/>
          <p:nvPr/>
        </p:nvSpPr>
        <p:spPr>
          <a:xfrm>
            <a:off x="547504" y="1407386"/>
            <a:ext cx="7168056" cy="4532010"/>
          </a:xfrm>
          <a:prstGeom prst="rect">
            <a:avLst/>
          </a:prstGeom>
          <a:noFill/>
        </p:spPr>
        <p:txBody>
          <a:bodyPr wrap="square"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2200">
                <a:solidFill>
                  <a:srgbClr val="000000"/>
                </a:solidFill>
                <a:cs typeface="Segoe UI"/>
              </a:rPr>
              <a:t>New software developers</a:t>
            </a:r>
            <a:r>
              <a:rPr lang="en-US" sz="2200">
                <a:solidFill>
                  <a:srgbClr val="FF0000"/>
                </a:solidFill>
                <a:cs typeface="Segoe UI"/>
              </a:rPr>
              <a:t>*</a:t>
            </a:r>
            <a:r>
              <a:rPr lang="en-US" sz="2200">
                <a:solidFill>
                  <a:srgbClr val="000000"/>
                </a:solidFill>
                <a:cs typeface="Segoe UI"/>
              </a:rPr>
              <a:t> experience significant challenges </a:t>
            </a:r>
            <a:r>
              <a:rPr lang="en-US" sz="2200" i="0">
                <a:effectLst/>
              </a:rPr>
              <a:t>asking for help and building team connections. They are especially affected by the lack of ambient and sp</a:t>
            </a:r>
            <a:r>
              <a:rPr lang="en-US" sz="2200"/>
              <a:t>ontaneous engagement with their team.</a:t>
            </a:r>
            <a:endParaRPr lang="en-US" sz="2200" i="0">
              <a:effectLst/>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2200" u="none" strike="noStrike" kern="1200" cap="none" spc="0" normalizeH="0" baseline="0" noProof="0">
              <a:ln>
                <a:noFill/>
              </a:ln>
              <a:solidFill>
                <a:srgbClr val="000000"/>
              </a:solidFill>
              <a:uLnTx/>
              <a:uFillTx/>
              <a:ea typeface="+mn-ea"/>
              <a:cs typeface="Segoe UI"/>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2200" u="none" strike="noStrike" kern="1200" cap="none" spc="0" normalizeH="0" baseline="0" noProof="0">
              <a:ln>
                <a:noFill/>
              </a:ln>
              <a:solidFill>
                <a:srgbClr val="000000"/>
              </a:solidFill>
              <a:uLnTx/>
              <a:uFillTx/>
              <a:ea typeface="+mn-ea"/>
              <a:cs typeface="Segoe UI"/>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sz="2200" i="1">
                <a:effectLst/>
              </a:rPr>
              <a:t>Practice implications</a:t>
            </a:r>
          </a:p>
          <a:p>
            <a:pPr marL="342900" marR="0" lvl="0" indent="-3429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200" b="0" i="0">
                <a:effectLst/>
              </a:rPr>
              <a:t>Promote communication &amp; asking for help.</a:t>
            </a:r>
          </a:p>
          <a:p>
            <a:pPr marL="342900" marR="0" lvl="0" indent="-3429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200" i="0">
                <a:effectLst/>
              </a:rPr>
              <a:t>Encourage teams to turn cameras on to help develop understanding of personal and team dynamics.</a:t>
            </a:r>
          </a:p>
          <a:p>
            <a:pPr marL="342900" marR="0" lvl="0" indent="-3429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200" b="0" i="0">
                <a:effectLst/>
              </a:rPr>
              <a:t>Schedule 1:1 meetings and team social meetings.</a:t>
            </a:r>
          </a:p>
          <a:p>
            <a:pPr marL="342900" marR="0" lvl="0" indent="-3429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200" b="0" i="0">
                <a:effectLst/>
              </a:rPr>
              <a:t>Emphasize team building.</a:t>
            </a:r>
          </a:p>
        </p:txBody>
      </p:sp>
      <p:cxnSp>
        <p:nvCxnSpPr>
          <p:cNvPr id="4" name="Straight Connector 3">
            <a:extLst>
              <a:ext uri="{FF2B5EF4-FFF2-40B4-BE49-F238E27FC236}">
                <a16:creationId xmlns:a16="http://schemas.microsoft.com/office/drawing/2014/main" id="{826C9410-187A-41E6-8BDB-8B490A3796A6}"/>
              </a:ext>
            </a:extLst>
          </p:cNvPr>
          <p:cNvCxnSpPr>
            <a:cxnSpLocks/>
          </p:cNvCxnSpPr>
          <p:nvPr/>
        </p:nvCxnSpPr>
        <p:spPr>
          <a:xfrm>
            <a:off x="7715559" y="2022786"/>
            <a:ext cx="0" cy="357051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EE1D49-0115-4F6A-B8A2-3CEB924FB2C4}"/>
              </a:ext>
            </a:extLst>
          </p:cNvPr>
          <p:cNvSpPr txBox="1"/>
          <p:nvPr/>
        </p:nvSpPr>
        <p:spPr>
          <a:xfrm>
            <a:off x="1061360" y="6241511"/>
            <a:ext cx="10282915" cy="400110"/>
          </a:xfrm>
          <a:prstGeom prst="rect">
            <a:avLst/>
          </a:prstGeom>
          <a:noFill/>
        </p:spPr>
        <p:txBody>
          <a:bodyPr wrap="square">
            <a:spAutoFit/>
          </a:bodyPr>
          <a:lstStyle/>
          <a:p>
            <a:pPr>
              <a:spcAft>
                <a:spcPts val="500"/>
              </a:spcAft>
            </a:pPr>
            <a:r>
              <a:rPr lang="en-US" sz="1000"/>
              <a:t>Survey of 267 new hires at Microsoft onboarded to development teams during the pandemic in </a:t>
            </a:r>
            <a:r>
              <a:rPr lang="en-US" sz="1000" b="1">
                <a:solidFill>
                  <a:srgbClr val="FF0000"/>
                </a:solidFill>
                <a:hlinkClick r:id="rId5">
                  <a:extLst>
                    <a:ext uri="{A12FA001-AC4F-418D-AE19-62706E023703}">
                      <ahyp:hlinkClr xmlns:ahyp="http://schemas.microsoft.com/office/drawing/2018/hyperlinkcolor" val="tx"/>
                    </a:ext>
                  </a:extLst>
                </a:hlinkClick>
              </a:rPr>
              <a:t>Remote Onboarding of New Software Developers</a:t>
            </a:r>
            <a:r>
              <a:rPr lang="en-US" sz="1000" b="1"/>
              <a:t> </a:t>
            </a:r>
            <a:r>
              <a:rPr lang="en-US" sz="1000"/>
              <a:t>(Paige Rodeghero, Thomas Zimmermann, Brian Houck, Denae Ford)</a:t>
            </a:r>
            <a:endParaRPr lang="en-US" sz="1000" i="1"/>
          </a:p>
        </p:txBody>
      </p:sp>
      <p:sp>
        <p:nvSpPr>
          <p:cNvPr id="6" name="TextBox 5">
            <a:extLst>
              <a:ext uri="{FF2B5EF4-FFF2-40B4-BE49-F238E27FC236}">
                <a16:creationId xmlns:a16="http://schemas.microsoft.com/office/drawing/2014/main" id="{832D4305-EC27-4F64-BBFB-4F751C6B0320}"/>
              </a:ext>
            </a:extLst>
          </p:cNvPr>
          <p:cNvSpPr txBox="1"/>
          <p:nvPr/>
        </p:nvSpPr>
        <p:spPr>
          <a:xfrm>
            <a:off x="730955" y="6241511"/>
            <a:ext cx="660811" cy="615553"/>
          </a:xfrm>
          <a:prstGeom prst="rect">
            <a:avLst/>
          </a:prstGeom>
          <a:noFill/>
        </p:spPr>
        <p:txBody>
          <a:bodyPr wrap="square" lIns="0" tIns="0" rIns="0" bIns="0" rtlCol="0">
            <a:spAutoFit/>
          </a:bodyPr>
          <a:lstStyle/>
          <a:p>
            <a:pPr algn="l"/>
            <a:r>
              <a:rPr lang="en-GB" sz="4000">
                <a:solidFill>
                  <a:srgbClr val="FF0000"/>
                </a:solidFill>
              </a:rPr>
              <a:t>*</a:t>
            </a:r>
            <a:endParaRPr lang="en-US" sz="4000" err="1">
              <a:solidFill>
                <a:srgbClr val="FF0000"/>
              </a:solidFill>
            </a:endParaRPr>
          </a:p>
        </p:txBody>
      </p:sp>
    </p:spTree>
    <p:extLst>
      <p:ext uri="{BB962C8B-B14F-4D97-AF65-F5344CB8AC3E}">
        <p14:creationId xmlns:p14="http://schemas.microsoft.com/office/powerpoint/2010/main" val="31085739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2BBF0E-6370-8543-9240-D34C7FDDC904}"/>
              </a:ext>
            </a:extLst>
          </p:cNvPr>
          <p:cNvSpPr>
            <a:spLocks noGrp="1"/>
          </p:cNvSpPr>
          <p:nvPr>
            <p:ph type="title"/>
          </p:nvPr>
        </p:nvSpPr>
        <p:spPr/>
        <p:txBody>
          <a:bodyPr/>
          <a:lstStyle/>
          <a:p>
            <a:r>
              <a:rPr lang="en-US" b="1" dirty="0"/>
              <a:t>Future of Remote Work Initiative: </a:t>
            </a:r>
            <a:r>
              <a:rPr lang="en-US" dirty="0">
                <a:solidFill>
                  <a:srgbClr val="D83B01"/>
                </a:solidFill>
              </a:rPr>
              <a:t>The Basics</a:t>
            </a:r>
            <a:endParaRPr lang="en-US" b="1" dirty="0">
              <a:solidFill>
                <a:srgbClr val="D83B01"/>
              </a:solidFill>
            </a:endParaRPr>
          </a:p>
        </p:txBody>
      </p:sp>
      <p:sp>
        <p:nvSpPr>
          <p:cNvPr id="6" name="Rectangle 5">
            <a:extLst>
              <a:ext uri="{FF2B5EF4-FFF2-40B4-BE49-F238E27FC236}">
                <a16:creationId xmlns:a16="http://schemas.microsoft.com/office/drawing/2014/main" id="{D6DC1C0D-116F-1344-B715-AA8D48E96BA7}"/>
              </a:ext>
            </a:extLst>
          </p:cNvPr>
          <p:cNvSpPr/>
          <p:nvPr/>
        </p:nvSpPr>
        <p:spPr bwMode="auto">
          <a:xfrm>
            <a:off x="887948" y="2896497"/>
            <a:ext cx="2326387" cy="14929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b="1">
                <a:gradFill>
                  <a:gsLst>
                    <a:gs pos="0">
                      <a:srgbClr val="FFFFFF"/>
                    </a:gs>
                    <a:gs pos="100000">
                      <a:srgbClr val="FFFFFF"/>
                    </a:gs>
                  </a:gsLst>
                  <a:lin ang="5400000" scaled="0"/>
                </a:gradFill>
                <a:ea typeface="Segoe UI" pitchFamily="34" charset="0"/>
                <a:cs typeface="Segoe UI" pitchFamily="34" charset="0"/>
              </a:rPr>
              <a:t>&gt;40</a:t>
            </a:r>
            <a:r>
              <a:rPr lang="en-US" sz="2000">
                <a:gradFill>
                  <a:gsLst>
                    <a:gs pos="0">
                      <a:srgbClr val="FFFFFF"/>
                    </a:gs>
                    <a:gs pos="100000">
                      <a:srgbClr val="FFFFFF"/>
                    </a:gs>
                  </a:gsLst>
                  <a:lin ang="5400000" scaled="0"/>
                </a:gradFill>
                <a:ea typeface="Segoe UI" pitchFamily="34" charset="0"/>
                <a:cs typeface="Segoe UI" pitchFamily="34" charset="0"/>
              </a:rPr>
              <a:t> studies</a:t>
            </a:r>
          </a:p>
        </p:txBody>
      </p:sp>
      <p:cxnSp>
        <p:nvCxnSpPr>
          <p:cNvPr id="7" name="Straight Connector 6">
            <a:extLst>
              <a:ext uri="{FF2B5EF4-FFF2-40B4-BE49-F238E27FC236}">
                <a16:creationId xmlns:a16="http://schemas.microsoft.com/office/drawing/2014/main" id="{041DE4A7-DE0E-C747-A2F2-2F518CB03F77}"/>
              </a:ext>
            </a:extLst>
          </p:cNvPr>
          <p:cNvCxnSpPr>
            <a:cxnSpLocks/>
            <a:endCxn id="8" idx="1"/>
          </p:cNvCxnSpPr>
          <p:nvPr/>
        </p:nvCxnSpPr>
        <p:spPr>
          <a:xfrm>
            <a:off x="3298177" y="3487797"/>
            <a:ext cx="831719" cy="1038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Left Brace 7">
            <a:extLst>
              <a:ext uri="{FF2B5EF4-FFF2-40B4-BE49-F238E27FC236}">
                <a16:creationId xmlns:a16="http://schemas.microsoft.com/office/drawing/2014/main" id="{842DFF84-3989-5342-BC75-EE69EA175F56}"/>
              </a:ext>
            </a:extLst>
          </p:cNvPr>
          <p:cNvSpPr/>
          <p:nvPr/>
        </p:nvSpPr>
        <p:spPr>
          <a:xfrm>
            <a:off x="4129896" y="1314450"/>
            <a:ext cx="187845" cy="5050500"/>
          </a:xfrm>
          <a:prstGeom prst="leftBrace">
            <a:avLst>
              <a:gd name="adj1" fmla="val 8333"/>
              <a:gd name="adj2" fmla="val 4323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63FEC835-C7E4-B940-BC58-94154F44232D}"/>
              </a:ext>
            </a:extLst>
          </p:cNvPr>
          <p:cNvSpPr/>
          <p:nvPr/>
        </p:nvSpPr>
        <p:spPr bwMode="auto">
          <a:xfrm>
            <a:off x="4452662" y="1473196"/>
            <a:ext cx="2436980" cy="6654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3200">
                <a:gradFill>
                  <a:gsLst>
                    <a:gs pos="0">
                      <a:srgbClr val="FFFFFF"/>
                    </a:gs>
                    <a:gs pos="100000">
                      <a:srgbClr val="FFFFFF"/>
                    </a:gs>
                  </a:gsLst>
                  <a:lin ang="5400000" scaled="0"/>
                </a:gradFill>
                <a:ea typeface="Segoe UI" pitchFamily="34" charset="0"/>
                <a:cs typeface="Segoe UI" pitchFamily="34" charset="0"/>
              </a:rPr>
              <a:t>E&amp;D</a:t>
            </a: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2FED2F44-7A0B-D944-B764-02F25491660F}"/>
              </a:ext>
            </a:extLst>
          </p:cNvPr>
          <p:cNvSpPr/>
          <p:nvPr/>
        </p:nvSpPr>
        <p:spPr bwMode="auto">
          <a:xfrm>
            <a:off x="4452660" y="2233947"/>
            <a:ext cx="2436980" cy="66540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3200">
                <a:gradFill>
                  <a:gsLst>
                    <a:gs pos="0">
                      <a:srgbClr val="FFFFFF"/>
                    </a:gs>
                    <a:gs pos="100000">
                      <a:srgbClr val="FFFFFF"/>
                    </a:gs>
                  </a:gsLst>
                  <a:lin ang="5400000" scaled="0"/>
                </a:gradFill>
                <a:ea typeface="Segoe UI" pitchFamily="34" charset="0"/>
                <a:cs typeface="Segoe UI" pitchFamily="34" charset="0"/>
              </a:rPr>
              <a:t>Cloud &amp; AI</a:t>
            </a: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08CFADB-76BF-F344-B08C-04857876A21A}"/>
              </a:ext>
            </a:extLst>
          </p:cNvPr>
          <p:cNvSpPr/>
          <p:nvPr/>
        </p:nvSpPr>
        <p:spPr bwMode="auto">
          <a:xfrm>
            <a:off x="4452660" y="2994698"/>
            <a:ext cx="2436980" cy="6654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3200">
                <a:gradFill>
                  <a:gsLst>
                    <a:gs pos="0">
                      <a:srgbClr val="FFFFFF"/>
                    </a:gs>
                    <a:gs pos="100000">
                      <a:srgbClr val="FFFFFF"/>
                    </a:gs>
                  </a:gsLst>
                  <a:lin ang="5400000" scaled="0"/>
                </a:gradFill>
                <a:ea typeface="Segoe UI" pitchFamily="34" charset="0"/>
                <a:cs typeface="Segoe UI" pitchFamily="34" charset="0"/>
              </a:rPr>
              <a:t>MSR</a:t>
            </a: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55751D36-2F09-AD42-9198-FF7B43BE13EB}"/>
              </a:ext>
            </a:extLst>
          </p:cNvPr>
          <p:cNvSpPr/>
          <p:nvPr/>
        </p:nvSpPr>
        <p:spPr bwMode="auto">
          <a:xfrm>
            <a:off x="4452660" y="3755449"/>
            <a:ext cx="2436980" cy="665407"/>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3200">
                <a:gradFill>
                  <a:gsLst>
                    <a:gs pos="0">
                      <a:srgbClr val="FFFFFF"/>
                    </a:gs>
                    <a:gs pos="100000">
                      <a:srgbClr val="FFFFFF"/>
                    </a:gs>
                  </a:gsLst>
                  <a:lin ang="5400000" scaled="0"/>
                </a:gradFill>
                <a:ea typeface="Segoe UI" pitchFamily="34" charset="0"/>
                <a:cs typeface="Segoe UI" pitchFamily="34" charset="0"/>
              </a:rPr>
              <a:t>CSEO</a:t>
            </a:r>
            <a:endParaRPr lang="en-US" sz="11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2" descr="Image result for LinkedIn Logo">
            <a:extLst>
              <a:ext uri="{FF2B5EF4-FFF2-40B4-BE49-F238E27FC236}">
                <a16:creationId xmlns:a16="http://schemas.microsoft.com/office/drawing/2014/main" id="{7F9A9F24-EC65-8E42-8026-9CE7B985F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730" y="5409167"/>
            <a:ext cx="1140706" cy="8663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itHub">
            <a:extLst>
              <a:ext uri="{FF2B5EF4-FFF2-40B4-BE49-F238E27FC236}">
                <a16:creationId xmlns:a16="http://schemas.microsoft.com/office/drawing/2014/main" id="{26277070-398C-E548-B8BB-2E5848520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033" y="5350288"/>
            <a:ext cx="914504" cy="91450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D8A8A9A-B53A-924D-881D-ADB555439B32}"/>
              </a:ext>
            </a:extLst>
          </p:cNvPr>
          <p:cNvSpPr/>
          <p:nvPr/>
        </p:nvSpPr>
        <p:spPr bwMode="auto">
          <a:xfrm>
            <a:off x="4452660" y="4516198"/>
            <a:ext cx="2436980" cy="66540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3200">
                <a:gradFill>
                  <a:gsLst>
                    <a:gs pos="0">
                      <a:srgbClr val="FFFFFF"/>
                    </a:gs>
                    <a:gs pos="100000">
                      <a:srgbClr val="FFFFFF"/>
                    </a:gs>
                  </a:gsLst>
                  <a:lin ang="5400000" scaled="0"/>
                </a:gradFill>
                <a:ea typeface="Segoe UI" pitchFamily="34" charset="0"/>
                <a:cs typeface="Segoe UI" pitchFamily="34" charset="0"/>
              </a:rPr>
              <a:t>Gaming</a:t>
            </a: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18" name="Content Placeholder 2">
            <a:extLst>
              <a:ext uri="{FF2B5EF4-FFF2-40B4-BE49-F238E27FC236}">
                <a16:creationId xmlns:a16="http://schemas.microsoft.com/office/drawing/2014/main" id="{E057BC14-7983-924B-83BE-964ACAB3DDA9}"/>
              </a:ext>
            </a:extLst>
          </p:cNvPr>
          <p:cNvSpPr txBox="1">
            <a:spLocks/>
          </p:cNvSpPr>
          <p:nvPr/>
        </p:nvSpPr>
        <p:spPr>
          <a:xfrm>
            <a:off x="7594717" y="3690203"/>
            <a:ext cx="352583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t>Our team also consists of: </a:t>
            </a:r>
          </a:p>
          <a:p>
            <a:pPr lvl="1"/>
            <a:r>
              <a:rPr lang="en-US"/>
              <a:t>People </a:t>
            </a:r>
            <a:r>
              <a:rPr lang="en-US" b="1"/>
              <a:t>interested in conducting these studies</a:t>
            </a:r>
          </a:p>
          <a:p>
            <a:pPr lvl="1"/>
            <a:r>
              <a:rPr lang="en-US"/>
              <a:t>People </a:t>
            </a:r>
            <a:r>
              <a:rPr lang="en-US" b="1"/>
              <a:t>interested in the outcome of these studies </a:t>
            </a:r>
            <a:r>
              <a:rPr lang="en-US"/>
              <a:t>to inform product roadmaps + future research</a:t>
            </a:r>
          </a:p>
        </p:txBody>
      </p:sp>
      <p:sp>
        <p:nvSpPr>
          <p:cNvPr id="19" name="TextBox 18">
            <a:extLst>
              <a:ext uri="{FF2B5EF4-FFF2-40B4-BE49-F238E27FC236}">
                <a16:creationId xmlns:a16="http://schemas.microsoft.com/office/drawing/2014/main" id="{C84E1290-063F-7246-BAAB-40D064BB608B}"/>
              </a:ext>
            </a:extLst>
          </p:cNvPr>
          <p:cNvSpPr txBox="1"/>
          <p:nvPr/>
        </p:nvSpPr>
        <p:spPr>
          <a:xfrm>
            <a:off x="7503435" y="1787832"/>
            <a:ext cx="3708400" cy="1231106"/>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Observational research</a:t>
            </a:r>
          </a:p>
          <a:p>
            <a:pPr algn="ctr"/>
            <a:r>
              <a:rPr lang="en-US" sz="2000" b="1">
                <a:gradFill>
                  <a:gsLst>
                    <a:gs pos="2917">
                      <a:schemeClr val="tx1"/>
                    </a:gs>
                    <a:gs pos="30000">
                      <a:schemeClr val="tx1"/>
                    </a:gs>
                  </a:gsLst>
                  <a:lin ang="5400000" scaled="0"/>
                </a:gradFill>
              </a:rPr>
              <a:t>+</a:t>
            </a:r>
          </a:p>
          <a:p>
            <a:pPr algn="ctr"/>
            <a:r>
              <a:rPr lang="en-US" sz="2000" b="1">
                <a:gradFill>
                  <a:gsLst>
                    <a:gs pos="2917">
                      <a:schemeClr val="tx1"/>
                    </a:gs>
                    <a:gs pos="30000">
                      <a:schemeClr val="tx1"/>
                    </a:gs>
                  </a:gsLst>
                  <a:lin ang="5400000" scaled="0"/>
                </a:gradFill>
              </a:rPr>
              <a:t>Solution-oriented research &amp; product prototyping</a:t>
            </a:r>
          </a:p>
        </p:txBody>
      </p:sp>
    </p:spTree>
    <p:extLst>
      <p:ext uri="{BB962C8B-B14F-4D97-AF65-F5344CB8AC3E}">
        <p14:creationId xmlns:p14="http://schemas.microsoft.com/office/powerpoint/2010/main" val="5402835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38F3-291C-4D28-84D7-AE7053848FA7}"/>
              </a:ext>
            </a:extLst>
          </p:cNvPr>
          <p:cNvSpPr>
            <a:spLocks noGrp="1"/>
          </p:cNvSpPr>
          <p:nvPr>
            <p:ph type="title"/>
          </p:nvPr>
        </p:nvSpPr>
        <p:spPr>
          <a:xfrm>
            <a:off x="547504" y="456296"/>
            <a:ext cx="11404334" cy="561564"/>
          </a:xfrm>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600">
                <a:cs typeface="Segoe UI"/>
              </a:rPr>
              <a:t>Designing effective and inclusive meetings</a:t>
            </a:r>
          </a:p>
        </p:txBody>
      </p:sp>
      <p:sp>
        <p:nvSpPr>
          <p:cNvPr id="10" name="TextBox 9">
            <a:extLst>
              <a:ext uri="{FF2B5EF4-FFF2-40B4-BE49-F238E27FC236}">
                <a16:creationId xmlns:a16="http://schemas.microsoft.com/office/drawing/2014/main" id="{AED04882-F137-4EB1-8ACF-83AFE675EE2E}"/>
              </a:ext>
            </a:extLst>
          </p:cNvPr>
          <p:cNvSpPr txBox="1"/>
          <p:nvPr/>
        </p:nvSpPr>
        <p:spPr>
          <a:xfrm>
            <a:off x="547504" y="1337091"/>
            <a:ext cx="7168051" cy="4904420"/>
          </a:xfrm>
          <a:prstGeom prst="rect">
            <a:avLst/>
          </a:prstGeom>
          <a:noFill/>
        </p:spPr>
        <p:txBody>
          <a:bodyPr wrap="square" anchor="t">
            <a:spAutoFit/>
          </a:bodyPr>
          <a:lstStyle/>
          <a:p>
            <a:pPr>
              <a:lnSpc>
                <a:spcPct val="110000"/>
              </a:lnSpc>
              <a:defRPr/>
            </a:pPr>
            <a:r>
              <a:rPr lang="en-US" sz="2200">
                <a:solidFill>
                  <a:srgbClr val="323130"/>
                </a:solidFill>
              </a:rPr>
              <a:t>While video meetings may make it harder to understand the dynamics of a meeting, machine perception offers opportunities to reflect and rethink engagement.</a:t>
            </a:r>
            <a:endParaRPr lang="en-US" sz="2200" b="1">
              <a:solidFill>
                <a:srgbClr val="002060"/>
              </a:solidFill>
              <a:hlinkClick r:id="rId3">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2200" b="1">
              <a:solidFill>
                <a:srgbClr val="002060"/>
              </a:solidFill>
              <a:hlinkClick r:id="rId3">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sz="2200" b="1">
                <a:solidFill>
                  <a:srgbClr val="002060"/>
                </a:solidFill>
                <a:hlinkClick r:id="rId3">
                  <a:extLst>
                    <a:ext uri="{A12FA001-AC4F-418D-AE19-62706E023703}">
                      <ahyp:hlinkClr xmlns:ahyp="http://schemas.microsoft.com/office/drawing/2018/hyperlinkcolor" val="tx"/>
                    </a:ext>
                  </a:extLst>
                </a:hlinkClick>
              </a:rPr>
              <a:t>Meeting Coach</a:t>
            </a:r>
            <a:r>
              <a:rPr lang="en-US" sz="2200">
                <a:solidFill>
                  <a:srgbClr val="323130"/>
                </a:solidFill>
              </a:rPr>
              <a:t>:</a:t>
            </a:r>
            <a:r>
              <a:rPr lang="en-US" sz="2200">
                <a:solidFill>
                  <a:srgbClr val="002060"/>
                </a:solidFill>
              </a:rPr>
              <a:t>*</a:t>
            </a:r>
            <a:r>
              <a:rPr lang="en-US" sz="2200">
                <a:solidFill>
                  <a:srgbClr val="323130"/>
                </a:solidFill>
              </a:rPr>
              <a:t> A post-meeting dashboard can help individuals and groups understand how to act effectively and inclusively. </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2200" b="1">
              <a:cs typeface="Segoe UI"/>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sz="2200" b="1">
                <a:solidFill>
                  <a:srgbClr val="002060"/>
                </a:solidFill>
                <a:cs typeface="Segoe UI"/>
                <a:hlinkClick r:id="rId4">
                  <a:extLst>
                    <a:ext uri="{A12FA001-AC4F-418D-AE19-62706E023703}">
                      <ahyp:hlinkClr xmlns:ahyp="http://schemas.microsoft.com/office/drawing/2018/hyperlinkcolor" val="tx"/>
                    </a:ext>
                  </a:extLst>
                </a:hlinkClick>
              </a:rPr>
              <a:t>Affective Presenter Spotlight</a:t>
            </a:r>
            <a:r>
              <a:rPr lang="en-US" sz="2200">
                <a:cs typeface="Segoe UI"/>
              </a:rPr>
              <a:t>:</a:t>
            </a:r>
            <a:r>
              <a:rPr lang="en-US" sz="2200">
                <a:solidFill>
                  <a:srgbClr val="002060"/>
                </a:solidFill>
                <a:cs typeface="Segoe UI"/>
              </a:rPr>
              <a:t>*</a:t>
            </a:r>
            <a:r>
              <a:rPr lang="en-US" sz="2200">
                <a:cs typeface="Segoe UI"/>
              </a:rPr>
              <a:t> AI can show, with permission, selected audience members rather than the distraction of everyone or the void of no-one.</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2200">
              <a:cs typeface="Segoe UI"/>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sz="2200">
                <a:solidFill>
                  <a:srgbClr val="323130"/>
                </a:solidFill>
              </a:rPr>
              <a:t>Both projects are in talks with Microsoft Teams.</a:t>
            </a:r>
            <a:endParaRPr lang="en-US" sz="2200">
              <a:cs typeface="Segoe UI"/>
            </a:endParaRPr>
          </a:p>
        </p:txBody>
      </p:sp>
      <p:pic>
        <p:nvPicPr>
          <p:cNvPr id="3" name="Picture 2" descr="A screenshot of a social media post&#10;&#10;Description automatically generated">
            <a:extLst>
              <a:ext uri="{FF2B5EF4-FFF2-40B4-BE49-F238E27FC236}">
                <a16:creationId xmlns:a16="http://schemas.microsoft.com/office/drawing/2014/main" id="{9F4604DD-7DB9-46B8-87CF-F465B2BB7C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616" y="1744174"/>
            <a:ext cx="3704213" cy="1684826"/>
          </a:xfrm>
          <a:prstGeom prst="rect">
            <a:avLst/>
          </a:prstGeom>
          <a:ln>
            <a:solidFill>
              <a:schemeClr val="accent2"/>
            </a:solidFill>
          </a:ln>
        </p:spPr>
      </p:pic>
      <p:cxnSp>
        <p:nvCxnSpPr>
          <p:cNvPr id="4" name="Straight Connector 3">
            <a:extLst>
              <a:ext uri="{FF2B5EF4-FFF2-40B4-BE49-F238E27FC236}">
                <a16:creationId xmlns:a16="http://schemas.microsoft.com/office/drawing/2014/main" id="{826C9410-187A-41E6-8BDB-8B490A3796A6}"/>
              </a:ext>
            </a:extLst>
          </p:cNvPr>
          <p:cNvCxnSpPr>
            <a:cxnSpLocks/>
          </p:cNvCxnSpPr>
          <p:nvPr/>
        </p:nvCxnSpPr>
        <p:spPr>
          <a:xfrm>
            <a:off x="7715559" y="2022786"/>
            <a:ext cx="0" cy="357051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782D46-1F78-454F-84B5-CA649EE365F5}"/>
              </a:ext>
            </a:extLst>
          </p:cNvPr>
          <p:cNvPicPr>
            <a:picLocks noChangeAspect="1"/>
          </p:cNvPicPr>
          <p:nvPr/>
        </p:nvPicPr>
        <p:blipFill>
          <a:blip r:embed="rId6"/>
          <a:stretch>
            <a:fillRect/>
          </a:stretch>
        </p:blipFill>
        <p:spPr>
          <a:xfrm>
            <a:off x="8248678" y="3848337"/>
            <a:ext cx="3715221" cy="2038513"/>
          </a:xfrm>
          <a:prstGeom prst="rect">
            <a:avLst/>
          </a:prstGeom>
          <a:ln>
            <a:solidFill>
              <a:schemeClr val="accent2"/>
            </a:solidFill>
          </a:ln>
        </p:spPr>
      </p:pic>
      <p:sp>
        <p:nvSpPr>
          <p:cNvPr id="15" name="TextBox 14">
            <a:extLst>
              <a:ext uri="{FF2B5EF4-FFF2-40B4-BE49-F238E27FC236}">
                <a16:creationId xmlns:a16="http://schemas.microsoft.com/office/drawing/2014/main" id="{9884FEA5-8597-4F7D-916F-CDAB3FAC90C4}"/>
              </a:ext>
            </a:extLst>
          </p:cNvPr>
          <p:cNvSpPr txBox="1"/>
          <p:nvPr/>
        </p:nvSpPr>
        <p:spPr>
          <a:xfrm>
            <a:off x="1028703" y="6306187"/>
            <a:ext cx="10923111" cy="400110"/>
          </a:xfrm>
          <a:prstGeom prst="rect">
            <a:avLst/>
          </a:prstGeom>
          <a:noFill/>
        </p:spPr>
        <p:txBody>
          <a:bodyPr wrap="square">
            <a:spAutoFit/>
          </a:bodyPr>
          <a:lstStyle/>
          <a:p>
            <a:pPr>
              <a:spcAft>
                <a:spcPts val="500"/>
              </a:spcAft>
            </a:pPr>
            <a:r>
              <a:rPr lang="en-US" sz="1000" b="0" i="0">
                <a:effectLst/>
                <a:latin typeface="Arial" panose="020B0604020202020204" pitchFamily="34" charset="0"/>
              </a:rPr>
              <a:t>Survey of 120, studies of 16 and 49 Microsoft employees in </a:t>
            </a:r>
            <a:r>
              <a:rPr lang="en-US" sz="1000" b="1">
                <a:solidFill>
                  <a:srgbClr val="002060"/>
                </a:solidFill>
                <a:hlinkClick r:id="rId3">
                  <a:extLst>
                    <a:ext uri="{A12FA001-AC4F-418D-AE19-62706E023703}">
                      <ahyp:hlinkClr xmlns:ahyp="http://schemas.microsoft.com/office/drawing/2018/hyperlinkcolor" val="tx"/>
                    </a:ext>
                  </a:extLst>
                </a:hlinkClick>
              </a:rPr>
              <a:t>Meeting Coach</a:t>
            </a:r>
            <a:r>
              <a:rPr lang="en-US" sz="1000" b="1"/>
              <a:t> </a:t>
            </a:r>
            <a:r>
              <a:rPr lang="en-US" sz="1000"/>
              <a:t>and survey of 175 and study of 114 Microsoft employees in </a:t>
            </a:r>
            <a:r>
              <a:rPr lang="en-US" sz="1000" b="1">
                <a:solidFill>
                  <a:srgbClr val="002060"/>
                </a:solidFill>
                <a:hlinkClick r:id="rId4">
                  <a:extLst>
                    <a:ext uri="{A12FA001-AC4F-418D-AE19-62706E023703}">
                      <ahyp:hlinkClr xmlns:ahyp="http://schemas.microsoft.com/office/drawing/2018/hyperlinkcolor" val="tx"/>
                    </a:ext>
                  </a:extLst>
                </a:hlinkClick>
              </a:rPr>
              <a:t>Affective Presentation Spotlight</a:t>
            </a:r>
            <a:r>
              <a:rPr lang="en-US" sz="1000" b="1"/>
              <a:t> </a:t>
            </a:r>
            <a:r>
              <a:rPr lang="en-US" sz="1000"/>
              <a:t>(Samiha Samrose &amp; Prasanth Murali, Mary Czerwinski, Daniel McDuff, Javier Hernandez, Jina Suh, Kael Rowan, Javier Hernandez, Robert Sim, Shamsi Iqbal, Sean Rintel, Robin </a:t>
            </a:r>
            <a:r>
              <a:rPr lang="en-US" sz="1000" err="1"/>
              <a:t>Moeur</a:t>
            </a:r>
            <a:r>
              <a:rPr lang="en-US" sz="1000"/>
              <a:t>​, </a:t>
            </a:r>
            <a:r>
              <a:rPr lang="en-US" sz="1000" err="1"/>
              <a:t>Piali</a:t>
            </a:r>
            <a:r>
              <a:rPr lang="en-US" sz="1000"/>
              <a:t> Choudhury)</a:t>
            </a:r>
            <a:endParaRPr lang="en-US" sz="1000" i="1"/>
          </a:p>
        </p:txBody>
      </p:sp>
      <p:sp>
        <p:nvSpPr>
          <p:cNvPr id="6" name="TextBox 5">
            <a:extLst>
              <a:ext uri="{FF2B5EF4-FFF2-40B4-BE49-F238E27FC236}">
                <a16:creationId xmlns:a16="http://schemas.microsoft.com/office/drawing/2014/main" id="{A1F99574-7D5B-4161-8B30-B424B2535988}"/>
              </a:ext>
            </a:extLst>
          </p:cNvPr>
          <p:cNvSpPr txBox="1"/>
          <p:nvPr/>
        </p:nvSpPr>
        <p:spPr>
          <a:xfrm>
            <a:off x="730955" y="6241511"/>
            <a:ext cx="660811" cy="615553"/>
          </a:xfrm>
          <a:prstGeom prst="rect">
            <a:avLst/>
          </a:prstGeom>
          <a:noFill/>
        </p:spPr>
        <p:txBody>
          <a:bodyPr wrap="square" lIns="0" tIns="0" rIns="0" bIns="0" rtlCol="0">
            <a:spAutoFit/>
          </a:bodyPr>
          <a:lstStyle/>
          <a:p>
            <a:pPr algn="l"/>
            <a:r>
              <a:rPr lang="en-GB" sz="4000">
                <a:solidFill>
                  <a:srgbClr val="002060"/>
                </a:solidFill>
              </a:rPr>
              <a:t>*</a:t>
            </a:r>
            <a:endParaRPr lang="en-US" sz="4000" err="1">
              <a:solidFill>
                <a:srgbClr val="002060"/>
              </a:solidFill>
            </a:endParaRPr>
          </a:p>
        </p:txBody>
      </p:sp>
    </p:spTree>
    <p:extLst>
      <p:ext uri="{BB962C8B-B14F-4D97-AF65-F5344CB8AC3E}">
        <p14:creationId xmlns:p14="http://schemas.microsoft.com/office/powerpoint/2010/main" val="32306090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38F3-291C-4D28-84D7-AE7053848FA7}"/>
              </a:ext>
            </a:extLst>
          </p:cNvPr>
          <p:cNvSpPr>
            <a:spLocks noGrp="1"/>
          </p:cNvSpPr>
          <p:nvPr>
            <p:ph type="title"/>
          </p:nvPr>
        </p:nvSpPr>
        <p:spPr>
          <a:xfrm>
            <a:off x="547503" y="463542"/>
            <a:ext cx="11505550" cy="553998"/>
          </a:xfrm>
        </p:spPr>
        <p:txBody>
          <a:bodyPr/>
          <a:lstStyle/>
          <a:p>
            <a:r>
              <a:rPr lang="en-CA" b="1"/>
              <a:t>Designing for remote and hybrid futures of work</a:t>
            </a:r>
            <a:endParaRPr lang="en-US"/>
          </a:p>
        </p:txBody>
      </p:sp>
      <p:sp>
        <p:nvSpPr>
          <p:cNvPr id="10" name="TextBox 9">
            <a:extLst>
              <a:ext uri="{FF2B5EF4-FFF2-40B4-BE49-F238E27FC236}">
                <a16:creationId xmlns:a16="http://schemas.microsoft.com/office/drawing/2014/main" id="{AED04882-F137-4EB1-8ACF-83AFE675EE2E}"/>
              </a:ext>
            </a:extLst>
          </p:cNvPr>
          <p:cNvSpPr txBox="1"/>
          <p:nvPr/>
        </p:nvSpPr>
        <p:spPr>
          <a:xfrm>
            <a:off x="546658" y="1344064"/>
            <a:ext cx="7295831" cy="4493538"/>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i="1">
                <a:solidFill>
                  <a:srgbClr val="000000"/>
                </a:solidFill>
                <a:latin typeface="Segoe UI"/>
              </a:rPr>
              <a:t>Remote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a:solidFill>
                  <a:srgbClr val="000000"/>
                </a:solidFill>
                <a:latin typeface="Segoe UI"/>
              </a:rPr>
              <a:t>Taking-turns in remote meetings is hard because the soundscape is so flat and unnatural. </a:t>
            </a:r>
            <a:r>
              <a:rPr lang="en-US" sz="2200" b="1">
                <a:solidFill>
                  <a:srgbClr val="213B65"/>
                </a:solidFill>
                <a:latin typeface="Segoe UI" panose="020B0502040204020203" pitchFamily="34" charset="0"/>
              </a:rPr>
              <a:t>Spatial Audio in Microsoft Teams* </a:t>
            </a:r>
            <a:r>
              <a:rPr lang="en-US" sz="2200">
                <a:solidFill>
                  <a:srgbClr val="000000"/>
                </a:solidFill>
                <a:latin typeface="Segoe UI" panose="020B0502040204020203" pitchFamily="34" charset="0"/>
              </a:rPr>
              <a:t>has been initiated to investigate how </a:t>
            </a:r>
            <a:r>
              <a:rPr lang="en-US" sz="2200">
                <a:solidFill>
                  <a:srgbClr val="213B65"/>
                </a:solidFill>
                <a:latin typeface="Segoe UI" panose="020B0502040204020203" pitchFamily="34" charset="0"/>
                <a:hlinkClick r:id="rId3">
                  <a:extLst>
                    <a:ext uri="{A12FA001-AC4F-418D-AE19-62706E023703}">
                      <ahyp:hlinkClr xmlns:ahyp="http://schemas.microsoft.com/office/drawing/2018/hyperlinkcolor" val="tx"/>
                    </a:ext>
                  </a:extLst>
                </a:hlinkClick>
              </a:rPr>
              <a:t>Microsoft Soundscape</a:t>
            </a:r>
            <a:r>
              <a:rPr lang="en-US" sz="2200">
                <a:solidFill>
                  <a:srgbClr val="213B65"/>
                </a:solidFill>
                <a:latin typeface="Segoe UI" panose="020B0502040204020203" pitchFamily="34" charset="0"/>
              </a:rPr>
              <a:t>’s </a:t>
            </a:r>
            <a:r>
              <a:rPr lang="en-US" sz="2200">
                <a:solidFill>
                  <a:srgbClr val="000000"/>
                </a:solidFill>
                <a:latin typeface="Segoe UI" panose="020B0502040204020203" pitchFamily="34" charset="0"/>
              </a:rPr>
              <a:t>spatial audio can make meetings more effective and inclusive. </a:t>
            </a:r>
            <a:endParaRPr lang="en-US" sz="2200">
              <a:solidFill>
                <a:srgbClr val="000000"/>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200">
              <a:solidFill>
                <a:srgbClr val="000000"/>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i="1">
                <a:solidFill>
                  <a:srgbClr val="000000"/>
                </a:solidFill>
                <a:latin typeface="Segoe UI"/>
              </a:rPr>
              <a:t>Hybrid work</a:t>
            </a:r>
          </a:p>
          <a:p>
            <a:pPr>
              <a:defRPr/>
            </a:pPr>
            <a:r>
              <a:rPr lang="en-US" sz="2200">
                <a:solidFill>
                  <a:srgbClr val="000000"/>
                </a:solidFill>
                <a:latin typeface="Segoe UI"/>
              </a:rPr>
              <a:t>Hybrid meetings are still profoundly asymmetrical for remote participants. </a:t>
            </a:r>
            <a:r>
              <a:rPr lang="en-US" sz="2200" b="1">
                <a:solidFill>
                  <a:srgbClr val="C00000"/>
                </a:solidFill>
                <a:latin typeface="Segoe UI" panose="020B0502040204020203" pitchFamily="34" charset="0"/>
              </a:rPr>
              <a:t>Project Malta*</a:t>
            </a:r>
            <a:r>
              <a:rPr lang="en-US" sz="2200">
                <a:solidFill>
                  <a:srgbClr val="323130"/>
                </a:solidFill>
                <a:latin typeface="Segoe UI" panose="020B0502040204020203" pitchFamily="34" charset="0"/>
              </a:rPr>
              <a:t> is part of the Future Meeting Room initiative that has been initiated to investigate how to make hybrid meeting engagement symmetrical, scalable, and adaptive.</a:t>
            </a:r>
          </a:p>
        </p:txBody>
      </p:sp>
      <p:cxnSp>
        <p:nvCxnSpPr>
          <p:cNvPr id="3" name="Straight Connector 2">
            <a:extLst>
              <a:ext uri="{FF2B5EF4-FFF2-40B4-BE49-F238E27FC236}">
                <a16:creationId xmlns:a16="http://schemas.microsoft.com/office/drawing/2014/main" id="{52F8F0E0-F254-40B7-B6E4-D5028A391AF5}"/>
              </a:ext>
            </a:extLst>
          </p:cNvPr>
          <p:cNvCxnSpPr>
            <a:cxnSpLocks/>
          </p:cNvCxnSpPr>
          <p:nvPr/>
        </p:nvCxnSpPr>
        <p:spPr>
          <a:xfrm>
            <a:off x="7715559" y="2022786"/>
            <a:ext cx="0" cy="357051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C3B8F9-F5BF-4ED1-997F-27CB42CD147B}"/>
              </a:ext>
            </a:extLst>
          </p:cNvPr>
          <p:cNvSpPr txBox="1"/>
          <p:nvPr/>
        </p:nvSpPr>
        <p:spPr>
          <a:xfrm>
            <a:off x="8060637" y="4004892"/>
            <a:ext cx="3864645" cy="2133213"/>
          </a:xfrm>
          <a:prstGeom prst="rect">
            <a:avLst/>
          </a:prstGeom>
          <a:noFill/>
        </p:spPr>
        <p:txBody>
          <a:bodyPr wrap="square">
            <a:spAutoFit/>
          </a:bodyPr>
          <a:lstStyle/>
          <a:p>
            <a:pPr marL="0" lvl="1" indent="0">
              <a:lnSpc>
                <a:spcPct val="120000"/>
              </a:lnSpc>
              <a:spcBef>
                <a:spcPts val="0"/>
              </a:spcBef>
              <a:buNone/>
            </a:pPr>
            <a:r>
              <a:rPr lang="en-US" sz="1600" i="1">
                <a:solidFill>
                  <a:srgbClr val="C00000"/>
                </a:solidFill>
                <a:cs typeface="Segoe UI Semilight" panose="020B0402040204020203" pitchFamily="34" charset="0"/>
              </a:rPr>
              <a:t>Moving back to Hybrid meetings we must not fall back to those in the room have a larger say in the meeting and those online become second class citizens in the meeting.</a:t>
            </a:r>
          </a:p>
          <a:p>
            <a:pPr marL="0" lvl="1" indent="0">
              <a:lnSpc>
                <a:spcPct val="120000"/>
              </a:lnSpc>
              <a:spcBef>
                <a:spcPts val="0"/>
              </a:spcBef>
              <a:buNone/>
            </a:pPr>
            <a:endParaRPr lang="en-US" sz="1600" i="1">
              <a:solidFill>
                <a:srgbClr val="C00000"/>
              </a:solidFill>
              <a:cs typeface="Segoe UI Semilight" panose="020B0402040204020203" pitchFamily="34" charset="0"/>
            </a:endParaRPr>
          </a:p>
          <a:p>
            <a:pPr marL="0" lvl="1" indent="0" algn="r">
              <a:lnSpc>
                <a:spcPct val="120000"/>
              </a:lnSpc>
              <a:spcBef>
                <a:spcPts val="0"/>
              </a:spcBef>
              <a:buNone/>
            </a:pPr>
            <a:r>
              <a:rPr lang="en-US" sz="1600" i="1">
                <a:solidFill>
                  <a:srgbClr val="C00000"/>
                </a:solidFill>
                <a:cs typeface="Segoe UI Semilight" panose="020B0402040204020203" pitchFamily="34" charset="0"/>
              </a:rPr>
              <a:t>Project Tahiti (P097)</a:t>
            </a:r>
          </a:p>
        </p:txBody>
      </p:sp>
      <p:sp>
        <p:nvSpPr>
          <p:cNvPr id="4" name="TextBox 3">
            <a:extLst>
              <a:ext uri="{FF2B5EF4-FFF2-40B4-BE49-F238E27FC236}">
                <a16:creationId xmlns:a16="http://schemas.microsoft.com/office/drawing/2014/main" id="{B301BFBA-BD36-41A9-A813-D07A7B7B37C8}"/>
              </a:ext>
            </a:extLst>
          </p:cNvPr>
          <p:cNvSpPr txBox="1"/>
          <p:nvPr/>
        </p:nvSpPr>
        <p:spPr>
          <a:xfrm>
            <a:off x="1061360" y="6364325"/>
            <a:ext cx="4662921" cy="248338"/>
          </a:xfrm>
          <a:prstGeom prst="rect">
            <a:avLst/>
          </a:prstGeom>
          <a:noFill/>
        </p:spPr>
        <p:txBody>
          <a:bodyPr wrap="square">
            <a:spAutoFit/>
          </a:bodyPr>
          <a:lstStyle/>
          <a:p>
            <a:pPr>
              <a:lnSpc>
                <a:spcPct val="110000"/>
              </a:lnSpc>
              <a:defRPr/>
            </a:pPr>
            <a:r>
              <a:rPr lang="en-US" sz="1000">
                <a:cs typeface="Segoe UI"/>
              </a:rPr>
              <a:t>Contact </a:t>
            </a:r>
            <a:r>
              <a:rPr lang="en-US" sz="1000">
                <a:solidFill>
                  <a:srgbClr val="213B65"/>
                </a:solidFill>
                <a:cs typeface="Segoe UI"/>
                <a:hlinkClick r:id="rId4">
                  <a:extLst>
                    <a:ext uri="{A12FA001-AC4F-418D-AE19-62706E023703}">
                      <ahyp:hlinkClr xmlns:ahyp="http://schemas.microsoft.com/office/drawing/2018/hyperlinkcolor" val="tx"/>
                    </a:ext>
                  </a:extLst>
                </a:hlinkClick>
              </a:rPr>
              <a:t>Abigail Sellen</a:t>
            </a:r>
            <a:r>
              <a:rPr lang="en-US" sz="1000">
                <a:cs typeface="Segoe UI"/>
              </a:rPr>
              <a:t> or </a:t>
            </a:r>
            <a:r>
              <a:rPr lang="en-US" sz="1000">
                <a:solidFill>
                  <a:srgbClr val="213B65"/>
                </a:solidFill>
                <a:cs typeface="Segoe UI"/>
                <a:hlinkClick r:id="rId5">
                  <a:extLst>
                    <a:ext uri="{A12FA001-AC4F-418D-AE19-62706E023703}">
                      <ahyp:hlinkClr xmlns:ahyp="http://schemas.microsoft.com/office/drawing/2018/hyperlinkcolor" val="tx"/>
                    </a:ext>
                  </a:extLst>
                </a:hlinkClick>
              </a:rPr>
              <a:t>Amos Miller</a:t>
            </a:r>
            <a:r>
              <a:rPr lang="en-US" sz="1000">
                <a:cs typeface="Segoe UI"/>
              </a:rPr>
              <a:t> for </a:t>
            </a:r>
            <a:r>
              <a:rPr lang="en-US" sz="1000">
                <a:solidFill>
                  <a:srgbClr val="213B65"/>
                </a:solidFill>
                <a:hlinkClick r:id="rId6">
                  <a:extLst>
                    <a:ext uri="{A12FA001-AC4F-418D-AE19-62706E023703}">
                      <ahyp:hlinkClr xmlns:ahyp="http://schemas.microsoft.com/office/drawing/2018/hyperlinkcolor" val="tx"/>
                    </a:ext>
                  </a:extLst>
                </a:hlinkClick>
              </a:rPr>
              <a:t>Spatial Audio in Microsoft Teams</a:t>
            </a:r>
            <a:endParaRPr lang="en-US" sz="1000">
              <a:cs typeface="Segoe UI"/>
            </a:endParaRPr>
          </a:p>
        </p:txBody>
      </p:sp>
      <p:sp>
        <p:nvSpPr>
          <p:cNvPr id="6" name="TextBox 5">
            <a:extLst>
              <a:ext uri="{FF2B5EF4-FFF2-40B4-BE49-F238E27FC236}">
                <a16:creationId xmlns:a16="http://schemas.microsoft.com/office/drawing/2014/main" id="{A9B93B3B-6B33-4F74-8846-275616980002}"/>
              </a:ext>
            </a:extLst>
          </p:cNvPr>
          <p:cNvSpPr txBox="1"/>
          <p:nvPr/>
        </p:nvSpPr>
        <p:spPr>
          <a:xfrm>
            <a:off x="730955" y="6241511"/>
            <a:ext cx="660811" cy="615553"/>
          </a:xfrm>
          <a:prstGeom prst="rect">
            <a:avLst/>
          </a:prstGeom>
          <a:noFill/>
        </p:spPr>
        <p:txBody>
          <a:bodyPr wrap="square" lIns="0" tIns="0" rIns="0" bIns="0" rtlCol="0">
            <a:spAutoFit/>
          </a:bodyPr>
          <a:lstStyle/>
          <a:p>
            <a:pPr algn="l"/>
            <a:r>
              <a:rPr lang="en-GB" sz="4000">
                <a:solidFill>
                  <a:srgbClr val="213B65"/>
                </a:solidFill>
              </a:rPr>
              <a:t>*</a:t>
            </a:r>
            <a:endParaRPr lang="en-US" sz="4000">
              <a:solidFill>
                <a:srgbClr val="213B65"/>
              </a:solidFill>
            </a:endParaRPr>
          </a:p>
        </p:txBody>
      </p:sp>
      <p:sp>
        <p:nvSpPr>
          <p:cNvPr id="8" name="TextBox 7">
            <a:extLst>
              <a:ext uri="{FF2B5EF4-FFF2-40B4-BE49-F238E27FC236}">
                <a16:creationId xmlns:a16="http://schemas.microsoft.com/office/drawing/2014/main" id="{E393EA07-AD26-48CD-AE4B-758BC884BADF}"/>
              </a:ext>
            </a:extLst>
          </p:cNvPr>
          <p:cNvSpPr txBox="1"/>
          <p:nvPr/>
        </p:nvSpPr>
        <p:spPr>
          <a:xfrm>
            <a:off x="5724280" y="6242447"/>
            <a:ext cx="660811" cy="615553"/>
          </a:xfrm>
          <a:prstGeom prst="rect">
            <a:avLst/>
          </a:prstGeom>
          <a:noFill/>
        </p:spPr>
        <p:txBody>
          <a:bodyPr wrap="square" lIns="0" tIns="0" rIns="0" bIns="0" rtlCol="0">
            <a:spAutoFit/>
          </a:bodyPr>
          <a:lstStyle/>
          <a:p>
            <a:pPr algn="l"/>
            <a:r>
              <a:rPr lang="en-GB" sz="4000">
                <a:solidFill>
                  <a:srgbClr val="C00000"/>
                </a:solidFill>
              </a:rPr>
              <a:t>*</a:t>
            </a:r>
            <a:endParaRPr lang="en-US" sz="4000">
              <a:solidFill>
                <a:srgbClr val="C00000"/>
              </a:solidFill>
            </a:endParaRPr>
          </a:p>
        </p:txBody>
      </p:sp>
      <p:sp>
        <p:nvSpPr>
          <p:cNvPr id="12" name="TextBox 11">
            <a:extLst>
              <a:ext uri="{FF2B5EF4-FFF2-40B4-BE49-F238E27FC236}">
                <a16:creationId xmlns:a16="http://schemas.microsoft.com/office/drawing/2014/main" id="{213200DF-D029-4D17-A503-9875A47217A8}"/>
              </a:ext>
            </a:extLst>
          </p:cNvPr>
          <p:cNvSpPr txBox="1"/>
          <p:nvPr/>
        </p:nvSpPr>
        <p:spPr>
          <a:xfrm>
            <a:off x="6054685" y="6371787"/>
            <a:ext cx="2321684" cy="255800"/>
          </a:xfrm>
          <a:prstGeom prst="rect">
            <a:avLst/>
          </a:prstGeom>
          <a:noFill/>
        </p:spPr>
        <p:txBody>
          <a:bodyPr wrap="square">
            <a:spAutoFit/>
          </a:bodyPr>
          <a:lstStyle/>
          <a:p>
            <a:r>
              <a:rPr lang="en-US" sz="1000">
                <a:cs typeface="Segoe UI"/>
              </a:rPr>
              <a:t>Contact </a:t>
            </a:r>
            <a:r>
              <a:rPr lang="en-US" sz="1000">
                <a:solidFill>
                  <a:srgbClr val="C00000"/>
                </a:solidFill>
                <a:cs typeface="Segoe UI"/>
                <a:hlinkClick r:id="rId7">
                  <a:extLst>
                    <a:ext uri="{A12FA001-AC4F-418D-AE19-62706E023703}">
                      <ahyp:hlinkClr xmlns:ahyp="http://schemas.microsoft.com/office/drawing/2018/hyperlinkcolor" val="tx"/>
                    </a:ext>
                  </a:extLst>
                </a:hlinkClick>
              </a:rPr>
              <a:t>Kori Inkpen</a:t>
            </a:r>
            <a:r>
              <a:rPr lang="en-US" sz="1000">
                <a:cs typeface="Segoe UI"/>
              </a:rPr>
              <a:t> for Project Malta</a:t>
            </a:r>
            <a:endParaRPr lang="en-US" sz="1000"/>
          </a:p>
        </p:txBody>
      </p:sp>
      <p:grpSp>
        <p:nvGrpSpPr>
          <p:cNvPr id="19" name="Group 18">
            <a:extLst>
              <a:ext uri="{FF2B5EF4-FFF2-40B4-BE49-F238E27FC236}">
                <a16:creationId xmlns:a16="http://schemas.microsoft.com/office/drawing/2014/main" id="{BD3C91D9-E9BC-4866-B246-1E91A3C9AD29}"/>
              </a:ext>
            </a:extLst>
          </p:cNvPr>
          <p:cNvGrpSpPr/>
          <p:nvPr/>
        </p:nvGrpSpPr>
        <p:grpSpPr>
          <a:xfrm>
            <a:off x="9050526" y="1835895"/>
            <a:ext cx="1884865" cy="1754938"/>
            <a:chOff x="10332629" y="5225389"/>
            <a:chExt cx="1445332" cy="1345703"/>
          </a:xfrm>
        </p:grpSpPr>
        <p:grpSp>
          <p:nvGrpSpPr>
            <p:cNvPr id="20" name="Group 19">
              <a:extLst>
                <a:ext uri="{FF2B5EF4-FFF2-40B4-BE49-F238E27FC236}">
                  <a16:creationId xmlns:a16="http://schemas.microsoft.com/office/drawing/2014/main" id="{A20AB0B8-07F2-419A-81A8-D78CF680FCD4}"/>
                </a:ext>
              </a:extLst>
            </p:cNvPr>
            <p:cNvGrpSpPr/>
            <p:nvPr/>
          </p:nvGrpSpPr>
          <p:grpSpPr>
            <a:xfrm>
              <a:off x="10422789" y="5257194"/>
              <a:ext cx="418549" cy="393007"/>
              <a:chOff x="10185263" y="2683248"/>
              <a:chExt cx="418549" cy="393007"/>
            </a:xfrm>
          </p:grpSpPr>
          <p:pic>
            <p:nvPicPr>
              <p:cNvPr id="59" name="Picture 58">
                <a:extLst>
                  <a:ext uri="{FF2B5EF4-FFF2-40B4-BE49-F238E27FC236}">
                    <a16:creationId xmlns:a16="http://schemas.microsoft.com/office/drawing/2014/main" id="{C3F16CF9-7615-4FA7-BD98-7C482A994786}"/>
                  </a:ext>
                </a:extLst>
              </p:cNvPr>
              <p:cNvPicPr>
                <a:picLocks noChangeAspect="1"/>
              </p:cNvPicPr>
              <p:nvPr/>
            </p:nvPicPr>
            <p:blipFill rotWithShape="1">
              <a:blip r:embed="rId8"/>
              <a:srcRect l="54271" t="42457" r="41386" b="50159"/>
              <a:stretch/>
            </p:blipFill>
            <p:spPr>
              <a:xfrm rot="15187325" flipH="1" flipV="1">
                <a:off x="10209727" y="2682171"/>
                <a:ext cx="372533" cy="415636"/>
              </a:xfrm>
              <a:prstGeom prst="rtTriangle">
                <a:avLst/>
              </a:prstGeom>
            </p:spPr>
          </p:pic>
          <p:sp>
            <p:nvSpPr>
              <p:cNvPr id="60" name="Rectangle 59">
                <a:extLst>
                  <a:ext uri="{FF2B5EF4-FFF2-40B4-BE49-F238E27FC236}">
                    <a16:creationId xmlns:a16="http://schemas.microsoft.com/office/drawing/2014/main" id="{D24B1E8C-3685-4690-916D-EA4ED0CFB4E4}"/>
                  </a:ext>
                </a:extLst>
              </p:cNvPr>
              <p:cNvSpPr/>
              <p:nvPr/>
            </p:nvSpPr>
            <p:spPr>
              <a:xfrm rot="12764411" flipH="1" flipV="1">
                <a:off x="10185263" y="2683248"/>
                <a:ext cx="92363" cy="173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CC475807-4EFB-47AF-ACE4-23B36A30EC75}"/>
                </a:ext>
              </a:extLst>
            </p:cNvPr>
            <p:cNvGrpSpPr/>
            <p:nvPr/>
          </p:nvGrpSpPr>
          <p:grpSpPr>
            <a:xfrm>
              <a:off x="10689912" y="6119801"/>
              <a:ext cx="451289" cy="451291"/>
              <a:chOff x="10579708" y="6331726"/>
              <a:chExt cx="451289" cy="451291"/>
            </a:xfrm>
          </p:grpSpPr>
          <p:pic>
            <p:nvPicPr>
              <p:cNvPr id="55" name="Picture 54">
                <a:extLst>
                  <a:ext uri="{FF2B5EF4-FFF2-40B4-BE49-F238E27FC236}">
                    <a16:creationId xmlns:a16="http://schemas.microsoft.com/office/drawing/2014/main" id="{66BB69A0-421D-4C89-9BAF-56EA1D48BBB8}"/>
                  </a:ext>
                </a:extLst>
              </p:cNvPr>
              <p:cNvPicPr>
                <a:picLocks noChangeAspect="1"/>
              </p:cNvPicPr>
              <p:nvPr/>
            </p:nvPicPr>
            <p:blipFill rotWithShape="1">
              <a:blip r:embed="rId8"/>
              <a:srcRect l="58149" t="42152" r="37944" b="52149"/>
              <a:stretch/>
            </p:blipFill>
            <p:spPr>
              <a:xfrm rot="6853484">
                <a:off x="10660785" y="6338825"/>
                <a:ext cx="335040" cy="320842"/>
              </a:xfrm>
              <a:prstGeom prst="rect">
                <a:avLst/>
              </a:prstGeom>
            </p:spPr>
          </p:pic>
          <p:grpSp>
            <p:nvGrpSpPr>
              <p:cNvPr id="56" name="Group 55">
                <a:extLst>
                  <a:ext uri="{FF2B5EF4-FFF2-40B4-BE49-F238E27FC236}">
                    <a16:creationId xmlns:a16="http://schemas.microsoft.com/office/drawing/2014/main" id="{2D974715-4EF3-4F8A-ADDE-E1206E69C0E3}"/>
                  </a:ext>
                </a:extLst>
              </p:cNvPr>
              <p:cNvGrpSpPr/>
              <p:nvPr/>
            </p:nvGrpSpPr>
            <p:grpSpPr>
              <a:xfrm rot="18543000">
                <a:off x="10619086" y="6371106"/>
                <a:ext cx="372533" cy="451289"/>
                <a:chOff x="9624290" y="3928534"/>
                <a:chExt cx="372533" cy="451289"/>
              </a:xfrm>
            </p:grpSpPr>
            <p:pic>
              <p:nvPicPr>
                <p:cNvPr id="57" name="Picture 56">
                  <a:extLst>
                    <a:ext uri="{FF2B5EF4-FFF2-40B4-BE49-F238E27FC236}">
                      <a16:creationId xmlns:a16="http://schemas.microsoft.com/office/drawing/2014/main" id="{C8FD2750-531D-4283-9DB9-DEA89EE59FB2}"/>
                    </a:ext>
                  </a:extLst>
                </p:cNvPr>
                <p:cNvPicPr>
                  <a:picLocks noChangeAspect="1"/>
                </p:cNvPicPr>
                <p:nvPr/>
              </p:nvPicPr>
              <p:blipFill rotWithShape="1">
                <a:blip r:embed="rId8"/>
                <a:srcRect l="54271" t="42457" r="41386" b="50159"/>
                <a:stretch/>
              </p:blipFill>
              <p:spPr>
                <a:xfrm>
                  <a:off x="9624290" y="3928534"/>
                  <a:ext cx="372533" cy="415636"/>
                </a:xfrm>
                <a:prstGeom prst="rtTriangle">
                  <a:avLst/>
                </a:prstGeom>
              </p:spPr>
            </p:pic>
            <p:sp>
              <p:nvSpPr>
                <p:cNvPr id="58" name="Rectangle 57">
                  <a:extLst>
                    <a:ext uri="{FF2B5EF4-FFF2-40B4-BE49-F238E27FC236}">
                      <a16:creationId xmlns:a16="http://schemas.microsoft.com/office/drawing/2014/main" id="{5D2FB046-00C9-4AF6-9879-A4373D6EA62D}"/>
                    </a:ext>
                  </a:extLst>
                </p:cNvPr>
                <p:cNvSpPr/>
                <p:nvPr/>
              </p:nvSpPr>
              <p:spPr>
                <a:xfrm rot="19177086">
                  <a:off x="9630469" y="4206287"/>
                  <a:ext cx="92363" cy="173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 name="Group 21">
              <a:extLst>
                <a:ext uri="{FF2B5EF4-FFF2-40B4-BE49-F238E27FC236}">
                  <a16:creationId xmlns:a16="http://schemas.microsoft.com/office/drawing/2014/main" id="{1B7DB0AA-7F67-4147-AFF1-349B4D581CE1}"/>
                </a:ext>
              </a:extLst>
            </p:cNvPr>
            <p:cNvGrpSpPr/>
            <p:nvPr/>
          </p:nvGrpSpPr>
          <p:grpSpPr>
            <a:xfrm>
              <a:off x="11071353" y="5899258"/>
              <a:ext cx="447824" cy="456607"/>
              <a:chOff x="10970132" y="6150167"/>
              <a:chExt cx="447824" cy="456607"/>
            </a:xfrm>
          </p:grpSpPr>
          <p:pic>
            <p:nvPicPr>
              <p:cNvPr id="51" name="Picture 50">
                <a:extLst>
                  <a:ext uri="{FF2B5EF4-FFF2-40B4-BE49-F238E27FC236}">
                    <a16:creationId xmlns:a16="http://schemas.microsoft.com/office/drawing/2014/main" id="{AB57EA12-1787-4F4E-916B-A339C2C4364B}"/>
                  </a:ext>
                </a:extLst>
              </p:cNvPr>
              <p:cNvPicPr>
                <a:picLocks noChangeAspect="1"/>
              </p:cNvPicPr>
              <p:nvPr/>
            </p:nvPicPr>
            <p:blipFill rotWithShape="1">
              <a:blip r:embed="rId8"/>
              <a:srcRect l="58149" t="42152" r="37944" b="52149"/>
              <a:stretch/>
            </p:blipFill>
            <p:spPr>
              <a:xfrm rot="3131634">
                <a:off x="10963033" y="6157266"/>
                <a:ext cx="335040" cy="320842"/>
              </a:xfrm>
              <a:prstGeom prst="rect">
                <a:avLst/>
              </a:prstGeom>
            </p:spPr>
          </p:pic>
          <p:grpSp>
            <p:nvGrpSpPr>
              <p:cNvPr id="52" name="Group 51">
                <a:extLst>
                  <a:ext uri="{FF2B5EF4-FFF2-40B4-BE49-F238E27FC236}">
                    <a16:creationId xmlns:a16="http://schemas.microsoft.com/office/drawing/2014/main" id="{F5E38999-00BE-4AF2-8034-8F7354B669B4}"/>
                  </a:ext>
                </a:extLst>
              </p:cNvPr>
              <p:cNvGrpSpPr/>
              <p:nvPr/>
            </p:nvGrpSpPr>
            <p:grpSpPr>
              <a:xfrm rot="354946" flipH="1">
                <a:off x="11045423" y="6155485"/>
                <a:ext cx="372533" cy="451289"/>
                <a:chOff x="9624290" y="3928534"/>
                <a:chExt cx="372533" cy="451289"/>
              </a:xfrm>
            </p:grpSpPr>
            <p:pic>
              <p:nvPicPr>
                <p:cNvPr id="53" name="Picture 52">
                  <a:extLst>
                    <a:ext uri="{FF2B5EF4-FFF2-40B4-BE49-F238E27FC236}">
                      <a16:creationId xmlns:a16="http://schemas.microsoft.com/office/drawing/2014/main" id="{A6005AFD-46B9-4BB9-B4D7-68A38410E24E}"/>
                    </a:ext>
                  </a:extLst>
                </p:cNvPr>
                <p:cNvPicPr>
                  <a:picLocks noChangeAspect="1"/>
                </p:cNvPicPr>
                <p:nvPr/>
              </p:nvPicPr>
              <p:blipFill rotWithShape="1">
                <a:blip r:embed="rId8"/>
                <a:srcRect l="54271" t="42457" r="41386" b="50159"/>
                <a:stretch/>
              </p:blipFill>
              <p:spPr>
                <a:xfrm>
                  <a:off x="9624290" y="3928534"/>
                  <a:ext cx="372533" cy="415636"/>
                </a:xfrm>
                <a:prstGeom prst="rtTriangle">
                  <a:avLst/>
                </a:prstGeom>
              </p:spPr>
            </p:pic>
            <p:sp>
              <p:nvSpPr>
                <p:cNvPr id="54" name="Rectangle 53">
                  <a:extLst>
                    <a:ext uri="{FF2B5EF4-FFF2-40B4-BE49-F238E27FC236}">
                      <a16:creationId xmlns:a16="http://schemas.microsoft.com/office/drawing/2014/main" id="{9AE49C3D-11C4-404E-8DF0-1149792EBCE9}"/>
                    </a:ext>
                  </a:extLst>
                </p:cNvPr>
                <p:cNvSpPr/>
                <p:nvPr/>
              </p:nvSpPr>
              <p:spPr>
                <a:xfrm rot="19177086">
                  <a:off x="9630469" y="4206287"/>
                  <a:ext cx="92363" cy="173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a:extLst>
                <a:ext uri="{FF2B5EF4-FFF2-40B4-BE49-F238E27FC236}">
                  <a16:creationId xmlns:a16="http://schemas.microsoft.com/office/drawing/2014/main" id="{BBCF416A-C2CB-4318-B8F9-88472D064FA8}"/>
                </a:ext>
              </a:extLst>
            </p:cNvPr>
            <p:cNvGrpSpPr/>
            <p:nvPr/>
          </p:nvGrpSpPr>
          <p:grpSpPr>
            <a:xfrm rot="20648061">
              <a:off x="11319109" y="5544911"/>
              <a:ext cx="458852" cy="451289"/>
              <a:chOff x="11158838" y="5842681"/>
              <a:chExt cx="458852" cy="451289"/>
            </a:xfrm>
          </p:grpSpPr>
          <p:pic>
            <p:nvPicPr>
              <p:cNvPr id="47" name="Picture 46">
                <a:extLst>
                  <a:ext uri="{FF2B5EF4-FFF2-40B4-BE49-F238E27FC236}">
                    <a16:creationId xmlns:a16="http://schemas.microsoft.com/office/drawing/2014/main" id="{E5B79813-3094-47E6-90AD-516AAADC89EE}"/>
                  </a:ext>
                </a:extLst>
              </p:cNvPr>
              <p:cNvPicPr>
                <a:picLocks noChangeAspect="1"/>
              </p:cNvPicPr>
              <p:nvPr/>
            </p:nvPicPr>
            <p:blipFill rotWithShape="1">
              <a:blip r:embed="rId8"/>
              <a:srcRect l="58149" t="42152" r="37944" b="52149"/>
              <a:stretch/>
            </p:blipFill>
            <p:spPr>
              <a:xfrm rot="1738122">
                <a:off x="11158838" y="5887573"/>
                <a:ext cx="335040" cy="320842"/>
              </a:xfrm>
              <a:prstGeom prst="rect">
                <a:avLst/>
              </a:prstGeom>
            </p:spPr>
          </p:pic>
          <p:grpSp>
            <p:nvGrpSpPr>
              <p:cNvPr id="48" name="Group 47">
                <a:extLst>
                  <a:ext uri="{FF2B5EF4-FFF2-40B4-BE49-F238E27FC236}">
                    <a16:creationId xmlns:a16="http://schemas.microsoft.com/office/drawing/2014/main" id="{0690AB43-67D6-4622-8263-180896AA2BCC}"/>
                  </a:ext>
                </a:extLst>
              </p:cNvPr>
              <p:cNvGrpSpPr/>
              <p:nvPr/>
            </p:nvGrpSpPr>
            <p:grpSpPr>
              <a:xfrm rot="9864395" flipV="1">
                <a:off x="11245157" y="5842681"/>
                <a:ext cx="372533" cy="451289"/>
                <a:chOff x="9624290" y="3928534"/>
                <a:chExt cx="372533" cy="451289"/>
              </a:xfrm>
            </p:grpSpPr>
            <p:pic>
              <p:nvPicPr>
                <p:cNvPr id="49" name="Picture 48">
                  <a:extLst>
                    <a:ext uri="{FF2B5EF4-FFF2-40B4-BE49-F238E27FC236}">
                      <a16:creationId xmlns:a16="http://schemas.microsoft.com/office/drawing/2014/main" id="{8B4AE8D3-9538-4477-AF1E-589F6A349600}"/>
                    </a:ext>
                  </a:extLst>
                </p:cNvPr>
                <p:cNvPicPr>
                  <a:picLocks noChangeAspect="1"/>
                </p:cNvPicPr>
                <p:nvPr/>
              </p:nvPicPr>
              <p:blipFill rotWithShape="1">
                <a:blip r:embed="rId8"/>
                <a:srcRect l="54271" t="42457" r="41386" b="50159"/>
                <a:stretch/>
              </p:blipFill>
              <p:spPr>
                <a:xfrm>
                  <a:off x="9624290" y="3928534"/>
                  <a:ext cx="372533" cy="415636"/>
                </a:xfrm>
                <a:prstGeom prst="rtTriangle">
                  <a:avLst/>
                </a:prstGeom>
              </p:spPr>
            </p:pic>
            <p:sp>
              <p:nvSpPr>
                <p:cNvPr id="50" name="Rectangle 49">
                  <a:extLst>
                    <a:ext uri="{FF2B5EF4-FFF2-40B4-BE49-F238E27FC236}">
                      <a16:creationId xmlns:a16="http://schemas.microsoft.com/office/drawing/2014/main" id="{37940169-9D88-47D1-9B19-987FEC8ADDDC}"/>
                    </a:ext>
                  </a:extLst>
                </p:cNvPr>
                <p:cNvSpPr/>
                <p:nvPr/>
              </p:nvSpPr>
              <p:spPr>
                <a:xfrm rot="19177086">
                  <a:off x="9630469" y="4206287"/>
                  <a:ext cx="92363" cy="173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a:extLst>
                <a:ext uri="{FF2B5EF4-FFF2-40B4-BE49-F238E27FC236}">
                  <a16:creationId xmlns:a16="http://schemas.microsoft.com/office/drawing/2014/main" id="{64E8F78C-4D58-4264-ACEF-CB45CCBB20D0}"/>
                </a:ext>
              </a:extLst>
            </p:cNvPr>
            <p:cNvGrpSpPr/>
            <p:nvPr/>
          </p:nvGrpSpPr>
          <p:grpSpPr>
            <a:xfrm>
              <a:off x="10632678" y="5526847"/>
              <a:ext cx="831063" cy="571779"/>
              <a:chOff x="10528138" y="5778420"/>
              <a:chExt cx="831063" cy="571779"/>
            </a:xfrm>
          </p:grpSpPr>
          <p:pic>
            <p:nvPicPr>
              <p:cNvPr id="44" name="Picture 2">
                <a:extLst>
                  <a:ext uri="{FF2B5EF4-FFF2-40B4-BE49-F238E27FC236}">
                    <a16:creationId xmlns:a16="http://schemas.microsoft.com/office/drawing/2014/main" id="{F3E9FF90-084A-4150-9DD8-8B768E6027B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28138" y="6048658"/>
                <a:ext cx="301541" cy="3015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See the source image">
                <a:extLst>
                  <a:ext uri="{FF2B5EF4-FFF2-40B4-BE49-F238E27FC236}">
                    <a16:creationId xmlns:a16="http://schemas.microsoft.com/office/drawing/2014/main" id="{3A459EBD-81F8-4F0C-90B5-F5A1535B394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02785" y="5778420"/>
                <a:ext cx="227843" cy="227843"/>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CA860C2E-3E12-4369-8C10-FDDC801C8AD2}"/>
                  </a:ext>
                </a:extLst>
              </p:cNvPr>
              <p:cNvSpPr txBox="1"/>
              <p:nvPr/>
            </p:nvSpPr>
            <p:spPr>
              <a:xfrm>
                <a:off x="10692629" y="5842280"/>
                <a:ext cx="666572" cy="369332"/>
              </a:xfrm>
              <a:prstGeom prst="rect">
                <a:avLst/>
              </a:prstGeom>
              <a:noFill/>
            </p:spPr>
            <p:txBody>
              <a:bodyPr wrap="square" rtlCol="0">
                <a:spAutoFit/>
              </a:bodyPr>
              <a:lstStyle/>
              <a:p>
                <a:r>
                  <a:rPr lang="en-GB"/>
                  <a:t>+</a:t>
                </a:r>
                <a:endParaRPr lang="en-US"/>
              </a:p>
            </p:txBody>
          </p:sp>
        </p:grpSp>
        <p:sp>
          <p:nvSpPr>
            <p:cNvPr id="25" name="Rectangle: Rounded Corners 24">
              <a:extLst>
                <a:ext uri="{FF2B5EF4-FFF2-40B4-BE49-F238E27FC236}">
                  <a16:creationId xmlns:a16="http://schemas.microsoft.com/office/drawing/2014/main" id="{709B9357-4502-4B92-9025-D7E1F220D762}"/>
                </a:ext>
              </a:extLst>
            </p:cNvPr>
            <p:cNvSpPr/>
            <p:nvPr/>
          </p:nvSpPr>
          <p:spPr>
            <a:xfrm rot="19103489">
              <a:off x="10510997" y="5620884"/>
              <a:ext cx="893375" cy="350758"/>
            </a:xfrm>
            <a:prstGeom prst="roundRect">
              <a:avLst/>
            </a:prstGeom>
            <a:noFill/>
            <a:ln w="3175">
              <a:solidFill>
                <a:srgbClr val="0D1A9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02F8784F-A274-467A-BA3C-56E47F7F08B3}"/>
                </a:ext>
              </a:extLst>
            </p:cNvPr>
            <p:cNvGrpSpPr/>
            <p:nvPr/>
          </p:nvGrpSpPr>
          <p:grpSpPr>
            <a:xfrm>
              <a:off x="10337989" y="5489960"/>
              <a:ext cx="225645" cy="225646"/>
              <a:chOff x="10579708" y="6331726"/>
              <a:chExt cx="451289" cy="451291"/>
            </a:xfrm>
          </p:grpSpPr>
          <p:pic>
            <p:nvPicPr>
              <p:cNvPr id="40" name="Picture 39">
                <a:extLst>
                  <a:ext uri="{FF2B5EF4-FFF2-40B4-BE49-F238E27FC236}">
                    <a16:creationId xmlns:a16="http://schemas.microsoft.com/office/drawing/2014/main" id="{1E110016-BD0B-48AC-ABC1-17AB9C71F0AE}"/>
                  </a:ext>
                </a:extLst>
              </p:cNvPr>
              <p:cNvPicPr>
                <a:picLocks noChangeAspect="1"/>
              </p:cNvPicPr>
              <p:nvPr/>
            </p:nvPicPr>
            <p:blipFill rotWithShape="1">
              <a:blip r:embed="rId8"/>
              <a:srcRect l="58149" t="42152" r="37944" b="52149"/>
              <a:stretch/>
            </p:blipFill>
            <p:spPr>
              <a:xfrm rot="6853484">
                <a:off x="10660785" y="6338825"/>
                <a:ext cx="335040" cy="320842"/>
              </a:xfrm>
              <a:prstGeom prst="rect">
                <a:avLst/>
              </a:prstGeom>
            </p:spPr>
          </p:pic>
          <p:grpSp>
            <p:nvGrpSpPr>
              <p:cNvPr id="41" name="Group 40">
                <a:extLst>
                  <a:ext uri="{FF2B5EF4-FFF2-40B4-BE49-F238E27FC236}">
                    <a16:creationId xmlns:a16="http://schemas.microsoft.com/office/drawing/2014/main" id="{FA67E258-FF9F-4CDF-A0A7-FBA47CC27838}"/>
                  </a:ext>
                </a:extLst>
              </p:cNvPr>
              <p:cNvGrpSpPr/>
              <p:nvPr/>
            </p:nvGrpSpPr>
            <p:grpSpPr>
              <a:xfrm rot="18543000">
                <a:off x="10619086" y="6371106"/>
                <a:ext cx="372533" cy="451289"/>
                <a:chOff x="9624290" y="3928534"/>
                <a:chExt cx="372533" cy="451289"/>
              </a:xfrm>
            </p:grpSpPr>
            <p:pic>
              <p:nvPicPr>
                <p:cNvPr id="42" name="Picture 41">
                  <a:extLst>
                    <a:ext uri="{FF2B5EF4-FFF2-40B4-BE49-F238E27FC236}">
                      <a16:creationId xmlns:a16="http://schemas.microsoft.com/office/drawing/2014/main" id="{4C3BF168-9C6D-4FF5-A4D2-5EE61F6A042B}"/>
                    </a:ext>
                  </a:extLst>
                </p:cNvPr>
                <p:cNvPicPr>
                  <a:picLocks noChangeAspect="1"/>
                </p:cNvPicPr>
                <p:nvPr/>
              </p:nvPicPr>
              <p:blipFill rotWithShape="1">
                <a:blip r:embed="rId8"/>
                <a:srcRect l="54271" t="42457" r="41386" b="50159"/>
                <a:stretch/>
              </p:blipFill>
              <p:spPr>
                <a:xfrm>
                  <a:off x="9624290" y="3928534"/>
                  <a:ext cx="372533" cy="415636"/>
                </a:xfrm>
                <a:prstGeom prst="rtTriangle">
                  <a:avLst/>
                </a:prstGeom>
              </p:spPr>
            </p:pic>
            <p:sp>
              <p:nvSpPr>
                <p:cNvPr id="43" name="Rectangle 42">
                  <a:extLst>
                    <a:ext uri="{FF2B5EF4-FFF2-40B4-BE49-F238E27FC236}">
                      <a16:creationId xmlns:a16="http://schemas.microsoft.com/office/drawing/2014/main" id="{ADE73DC6-34F7-40BA-9E24-625826BF1ADE}"/>
                    </a:ext>
                  </a:extLst>
                </p:cNvPr>
                <p:cNvSpPr/>
                <p:nvPr/>
              </p:nvSpPr>
              <p:spPr>
                <a:xfrm rot="19177086">
                  <a:off x="9630469" y="4206287"/>
                  <a:ext cx="92363" cy="173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1AA0C1D1-761B-4BB6-8EE2-D9703B34355A}"/>
                </a:ext>
              </a:extLst>
            </p:cNvPr>
            <p:cNvGrpSpPr/>
            <p:nvPr/>
          </p:nvGrpSpPr>
          <p:grpSpPr>
            <a:xfrm>
              <a:off x="10587753" y="5478784"/>
              <a:ext cx="223912" cy="228304"/>
              <a:chOff x="10970132" y="6150167"/>
              <a:chExt cx="447824" cy="456607"/>
            </a:xfrm>
          </p:grpSpPr>
          <p:pic>
            <p:nvPicPr>
              <p:cNvPr id="36" name="Picture 35">
                <a:extLst>
                  <a:ext uri="{FF2B5EF4-FFF2-40B4-BE49-F238E27FC236}">
                    <a16:creationId xmlns:a16="http://schemas.microsoft.com/office/drawing/2014/main" id="{C22857D8-AB6F-4F87-9DA1-1448179E9B62}"/>
                  </a:ext>
                </a:extLst>
              </p:cNvPr>
              <p:cNvPicPr>
                <a:picLocks noChangeAspect="1"/>
              </p:cNvPicPr>
              <p:nvPr/>
            </p:nvPicPr>
            <p:blipFill rotWithShape="1">
              <a:blip r:embed="rId8"/>
              <a:srcRect l="58149" t="42152" r="37944" b="52149"/>
              <a:stretch/>
            </p:blipFill>
            <p:spPr>
              <a:xfrm rot="3131634">
                <a:off x="10963033" y="6157266"/>
                <a:ext cx="335040" cy="320842"/>
              </a:xfrm>
              <a:prstGeom prst="rect">
                <a:avLst/>
              </a:prstGeom>
            </p:spPr>
          </p:pic>
          <p:grpSp>
            <p:nvGrpSpPr>
              <p:cNvPr id="37" name="Group 36">
                <a:extLst>
                  <a:ext uri="{FF2B5EF4-FFF2-40B4-BE49-F238E27FC236}">
                    <a16:creationId xmlns:a16="http://schemas.microsoft.com/office/drawing/2014/main" id="{714A9D99-F3DE-4A64-BF4D-4A21A1E0F3F6}"/>
                  </a:ext>
                </a:extLst>
              </p:cNvPr>
              <p:cNvGrpSpPr/>
              <p:nvPr/>
            </p:nvGrpSpPr>
            <p:grpSpPr>
              <a:xfrm rot="354946" flipH="1">
                <a:off x="11045423" y="6155485"/>
                <a:ext cx="372533" cy="451289"/>
                <a:chOff x="9624290" y="3928534"/>
                <a:chExt cx="372533" cy="451289"/>
              </a:xfrm>
            </p:grpSpPr>
            <p:pic>
              <p:nvPicPr>
                <p:cNvPr id="38" name="Picture 37">
                  <a:extLst>
                    <a:ext uri="{FF2B5EF4-FFF2-40B4-BE49-F238E27FC236}">
                      <a16:creationId xmlns:a16="http://schemas.microsoft.com/office/drawing/2014/main" id="{9D4A6370-C25E-4981-84D1-2971F93D9EF4}"/>
                    </a:ext>
                  </a:extLst>
                </p:cNvPr>
                <p:cNvPicPr>
                  <a:picLocks noChangeAspect="1"/>
                </p:cNvPicPr>
                <p:nvPr/>
              </p:nvPicPr>
              <p:blipFill rotWithShape="1">
                <a:blip r:embed="rId8"/>
                <a:srcRect l="54271" t="42457" r="41386" b="50159"/>
                <a:stretch/>
              </p:blipFill>
              <p:spPr>
                <a:xfrm>
                  <a:off x="9624290" y="3928534"/>
                  <a:ext cx="372533" cy="415636"/>
                </a:xfrm>
                <a:prstGeom prst="rtTriangle">
                  <a:avLst/>
                </a:prstGeom>
              </p:spPr>
            </p:pic>
            <p:sp>
              <p:nvSpPr>
                <p:cNvPr id="39" name="Rectangle 38">
                  <a:extLst>
                    <a:ext uri="{FF2B5EF4-FFF2-40B4-BE49-F238E27FC236}">
                      <a16:creationId xmlns:a16="http://schemas.microsoft.com/office/drawing/2014/main" id="{2E8BE177-546F-4908-8362-B9EFD736F8EE}"/>
                    </a:ext>
                  </a:extLst>
                </p:cNvPr>
                <p:cNvSpPr/>
                <p:nvPr/>
              </p:nvSpPr>
              <p:spPr>
                <a:xfrm rot="19177086">
                  <a:off x="9630469" y="4206287"/>
                  <a:ext cx="92363" cy="173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a:extLst>
                <a:ext uri="{FF2B5EF4-FFF2-40B4-BE49-F238E27FC236}">
                  <a16:creationId xmlns:a16="http://schemas.microsoft.com/office/drawing/2014/main" id="{06923266-B889-4F11-894A-5DF7D4D95418}"/>
                </a:ext>
              </a:extLst>
            </p:cNvPr>
            <p:cNvGrpSpPr/>
            <p:nvPr/>
          </p:nvGrpSpPr>
          <p:grpSpPr>
            <a:xfrm rot="20648061">
              <a:off x="10648132" y="5225389"/>
              <a:ext cx="229427" cy="225645"/>
              <a:chOff x="11158838" y="5842681"/>
              <a:chExt cx="458852" cy="451289"/>
            </a:xfrm>
          </p:grpSpPr>
          <p:pic>
            <p:nvPicPr>
              <p:cNvPr id="32" name="Picture 31">
                <a:extLst>
                  <a:ext uri="{FF2B5EF4-FFF2-40B4-BE49-F238E27FC236}">
                    <a16:creationId xmlns:a16="http://schemas.microsoft.com/office/drawing/2014/main" id="{B9937E06-BF8F-442D-AD6C-37969AA7BEEC}"/>
                  </a:ext>
                </a:extLst>
              </p:cNvPr>
              <p:cNvPicPr>
                <a:picLocks noChangeAspect="1"/>
              </p:cNvPicPr>
              <p:nvPr/>
            </p:nvPicPr>
            <p:blipFill rotWithShape="1">
              <a:blip r:embed="rId8"/>
              <a:srcRect l="58149" t="42152" r="37944" b="52149"/>
              <a:stretch/>
            </p:blipFill>
            <p:spPr>
              <a:xfrm rot="1738122">
                <a:off x="11158838" y="5887573"/>
                <a:ext cx="335040" cy="320842"/>
              </a:xfrm>
              <a:prstGeom prst="rect">
                <a:avLst/>
              </a:prstGeom>
            </p:spPr>
          </p:pic>
          <p:grpSp>
            <p:nvGrpSpPr>
              <p:cNvPr id="33" name="Group 32">
                <a:extLst>
                  <a:ext uri="{FF2B5EF4-FFF2-40B4-BE49-F238E27FC236}">
                    <a16:creationId xmlns:a16="http://schemas.microsoft.com/office/drawing/2014/main" id="{DAC38B49-4F76-4EE1-AA10-D8A74B3A9AB0}"/>
                  </a:ext>
                </a:extLst>
              </p:cNvPr>
              <p:cNvGrpSpPr/>
              <p:nvPr/>
            </p:nvGrpSpPr>
            <p:grpSpPr>
              <a:xfrm rot="9864395" flipV="1">
                <a:off x="11245157" y="5842681"/>
                <a:ext cx="372533" cy="451289"/>
                <a:chOff x="9624290" y="3928534"/>
                <a:chExt cx="372533" cy="451289"/>
              </a:xfrm>
            </p:grpSpPr>
            <p:pic>
              <p:nvPicPr>
                <p:cNvPr id="34" name="Picture 33">
                  <a:extLst>
                    <a:ext uri="{FF2B5EF4-FFF2-40B4-BE49-F238E27FC236}">
                      <a16:creationId xmlns:a16="http://schemas.microsoft.com/office/drawing/2014/main" id="{A0C07392-3627-427F-B78B-C3246F44F015}"/>
                    </a:ext>
                  </a:extLst>
                </p:cNvPr>
                <p:cNvPicPr>
                  <a:picLocks noChangeAspect="1"/>
                </p:cNvPicPr>
                <p:nvPr/>
              </p:nvPicPr>
              <p:blipFill rotWithShape="1">
                <a:blip r:embed="rId8"/>
                <a:srcRect l="54271" t="42457" r="41386" b="50159"/>
                <a:stretch/>
              </p:blipFill>
              <p:spPr>
                <a:xfrm>
                  <a:off x="9624290" y="3928534"/>
                  <a:ext cx="372533" cy="415636"/>
                </a:xfrm>
                <a:prstGeom prst="rtTriangle">
                  <a:avLst/>
                </a:prstGeom>
              </p:spPr>
            </p:pic>
            <p:sp>
              <p:nvSpPr>
                <p:cNvPr id="35" name="Rectangle 34">
                  <a:extLst>
                    <a:ext uri="{FF2B5EF4-FFF2-40B4-BE49-F238E27FC236}">
                      <a16:creationId xmlns:a16="http://schemas.microsoft.com/office/drawing/2014/main" id="{26FC81EC-E191-4254-A7DF-668ADBB4997A}"/>
                    </a:ext>
                  </a:extLst>
                </p:cNvPr>
                <p:cNvSpPr/>
                <p:nvPr/>
              </p:nvSpPr>
              <p:spPr>
                <a:xfrm rot="19177086">
                  <a:off x="9630469" y="4206287"/>
                  <a:ext cx="92363" cy="173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Rectangle 28">
              <a:extLst>
                <a:ext uri="{FF2B5EF4-FFF2-40B4-BE49-F238E27FC236}">
                  <a16:creationId xmlns:a16="http://schemas.microsoft.com/office/drawing/2014/main" id="{4428A4C8-3D5C-4C43-9330-BF5AC69263CC}"/>
                </a:ext>
              </a:extLst>
            </p:cNvPr>
            <p:cNvSpPr/>
            <p:nvPr/>
          </p:nvSpPr>
          <p:spPr>
            <a:xfrm rot="18006597">
              <a:off x="10336677" y="5506477"/>
              <a:ext cx="215010" cy="22310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6A37ED-EBDA-4EA5-BAFF-02CEBFF2F0E6}"/>
                </a:ext>
              </a:extLst>
            </p:cNvPr>
            <p:cNvSpPr/>
            <p:nvPr/>
          </p:nvSpPr>
          <p:spPr>
            <a:xfrm rot="19311388">
              <a:off x="10679615" y="5230112"/>
              <a:ext cx="215010" cy="22310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6C9D7E-4124-4918-8557-9F543AED7104}"/>
                </a:ext>
              </a:extLst>
            </p:cNvPr>
            <p:cNvSpPr/>
            <p:nvPr/>
          </p:nvSpPr>
          <p:spPr>
            <a:xfrm rot="19311388">
              <a:off x="10603566" y="5489506"/>
              <a:ext cx="215010" cy="206963"/>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FC1AD0F1-89E7-4048-8FF9-B5F05B44F5C0}"/>
              </a:ext>
            </a:extLst>
          </p:cNvPr>
          <p:cNvSpPr txBox="1"/>
          <p:nvPr/>
        </p:nvSpPr>
        <p:spPr>
          <a:xfrm>
            <a:off x="1061360" y="6601162"/>
            <a:ext cx="10863922" cy="246221"/>
          </a:xfrm>
          <a:prstGeom prst="rect">
            <a:avLst/>
          </a:prstGeom>
          <a:noFill/>
        </p:spPr>
        <p:txBody>
          <a:bodyPr wrap="square">
            <a:spAutoFit/>
          </a:bodyPr>
          <a:lstStyle/>
          <a:p>
            <a:r>
              <a:rPr lang="en-US" sz="1000"/>
              <a:t>Both projects also draw data from </a:t>
            </a:r>
            <a:r>
              <a:rPr lang="en-US" sz="1000">
                <a:hlinkClick r:id="rId11">
                  <a:extLst>
                    <a:ext uri="{A12FA001-AC4F-418D-AE19-62706E023703}">
                      <ahyp:hlinkClr xmlns:ahyp="http://schemas.microsoft.com/office/drawing/2018/hyperlinkcolor" val="tx"/>
                    </a:ext>
                  </a:extLst>
                </a:hlinkClick>
              </a:rPr>
              <a:t>Project Tahiti</a:t>
            </a:r>
            <a:r>
              <a:rPr lang="en-US" sz="1000"/>
              <a:t> (</a:t>
            </a:r>
            <a:r>
              <a:rPr lang="en-US" sz="1000">
                <a:hlinkClick r:id="rId12">
                  <a:extLst>
                    <a:ext uri="{A12FA001-AC4F-418D-AE19-62706E023703}">
                      <ahyp:hlinkClr xmlns:ahyp="http://schemas.microsoft.com/office/drawing/2018/hyperlinkcolor" val="tx"/>
                    </a:ext>
                  </a:extLst>
                </a:hlinkClick>
              </a:rPr>
              <a:t>Sean Rintel</a:t>
            </a:r>
            <a:r>
              <a:rPr lang="en-US" sz="1000"/>
              <a:t>, Abi Sellen, Advait Sarkar, Nancy Baym, Rachel Bergman. Thanks to Priscilla Wong and Emily Peloquin) </a:t>
            </a:r>
          </a:p>
        </p:txBody>
      </p:sp>
    </p:spTree>
    <p:extLst>
      <p:ext uri="{BB962C8B-B14F-4D97-AF65-F5344CB8AC3E}">
        <p14:creationId xmlns:p14="http://schemas.microsoft.com/office/powerpoint/2010/main" val="32758571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Remote work outline">
            <a:extLst>
              <a:ext uri="{FF2B5EF4-FFF2-40B4-BE49-F238E27FC236}">
                <a16:creationId xmlns:a16="http://schemas.microsoft.com/office/drawing/2014/main" id="{6F280D97-7797-4AFC-A40A-D3C652D6D0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6735" y="1448854"/>
            <a:ext cx="1799702" cy="1799702"/>
          </a:xfrm>
          <a:prstGeom prst="rect">
            <a:avLst/>
          </a:prstGeom>
        </p:spPr>
      </p:pic>
      <p:sp>
        <p:nvSpPr>
          <p:cNvPr id="2" name="Title 1">
            <a:extLst>
              <a:ext uri="{FF2B5EF4-FFF2-40B4-BE49-F238E27FC236}">
                <a16:creationId xmlns:a16="http://schemas.microsoft.com/office/drawing/2014/main" id="{DC9538F3-291C-4D28-84D7-AE7053848FA7}"/>
              </a:ext>
            </a:extLst>
          </p:cNvPr>
          <p:cNvSpPr>
            <a:spLocks noGrp="1"/>
          </p:cNvSpPr>
          <p:nvPr>
            <p:ph type="title"/>
          </p:nvPr>
        </p:nvSpPr>
        <p:spPr>
          <a:xfrm>
            <a:off x="547504" y="456296"/>
            <a:ext cx="11404334" cy="553998"/>
          </a:xfrm>
        </p:spPr>
        <p:txBody>
          <a:bodyPr/>
          <a:lstStyle/>
          <a:p>
            <a:r>
              <a:rPr lang="en-CA" sz="3600" b="1">
                <a:cs typeface="Segoe UI"/>
              </a:rPr>
              <a:t>Designing for the effects of r</a:t>
            </a:r>
            <a:r>
              <a:rPr lang="en-US" sz="3600" b="1" err="1">
                <a:cs typeface="Segoe UI"/>
              </a:rPr>
              <a:t>emoteness</a:t>
            </a:r>
            <a:endParaRPr lang="en-US">
              <a:cs typeface="Segoe UI"/>
            </a:endParaRPr>
          </a:p>
        </p:txBody>
      </p:sp>
      <p:sp>
        <p:nvSpPr>
          <p:cNvPr id="10" name="TextBox 9">
            <a:extLst>
              <a:ext uri="{FF2B5EF4-FFF2-40B4-BE49-F238E27FC236}">
                <a16:creationId xmlns:a16="http://schemas.microsoft.com/office/drawing/2014/main" id="{AED04882-F137-4EB1-8ACF-83AFE675EE2E}"/>
              </a:ext>
            </a:extLst>
          </p:cNvPr>
          <p:cNvSpPr txBox="1"/>
          <p:nvPr/>
        </p:nvSpPr>
        <p:spPr>
          <a:xfrm>
            <a:off x="547504" y="1372832"/>
            <a:ext cx="6996289" cy="3414781"/>
          </a:xfrm>
          <a:prstGeom prst="rect">
            <a:avLst/>
          </a:prstGeom>
          <a:noFill/>
        </p:spPr>
        <p:txBody>
          <a:bodyPr wrap="square"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2200">
                <a:cs typeface="Segoe UI"/>
              </a:rPr>
              <a:t>All-remote work has led Microsoft employees</a:t>
            </a:r>
            <a:r>
              <a:rPr lang="en-US" sz="2200">
                <a:solidFill>
                  <a:schemeClr val="accent4">
                    <a:lumMod val="50000"/>
                  </a:schemeClr>
                </a:solidFill>
                <a:cs typeface="Segoe UI"/>
              </a:rPr>
              <a:t>*</a:t>
            </a:r>
            <a:r>
              <a:rPr lang="en-US" sz="2200">
                <a:cs typeface="Segoe UI"/>
              </a:rPr>
              <a:t> to have:</a:t>
            </a:r>
          </a:p>
          <a:p>
            <a:pPr marL="342900" marR="0" lvl="0" indent="-3429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200">
                <a:cs typeface="Segoe UI"/>
              </a:rPr>
              <a:t>less diverse networks and </a:t>
            </a:r>
            <a:r>
              <a:rPr lang="en-US" sz="2200" i="0">
                <a:effectLst/>
              </a:rPr>
              <a:t>hence </a:t>
            </a:r>
            <a:r>
              <a:rPr lang="en-US" sz="2200"/>
              <a:t>fewer </a:t>
            </a:r>
            <a:r>
              <a:rPr lang="en-US" sz="2200" i="0">
                <a:effectLst/>
              </a:rPr>
              <a:t>new sources of information from outside their team.</a:t>
            </a:r>
          </a:p>
          <a:p>
            <a:pPr marL="342900" marR="0" lvl="0" indent="-3429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2200">
                <a:cs typeface="Segoe UI"/>
              </a:rPr>
              <a:t>fewer scheduled meetings and more unscheduled call hours.</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2200">
              <a:cs typeface="Segoe UI"/>
            </a:endParaRPr>
          </a:p>
          <a:p>
            <a:pPr>
              <a:lnSpc>
                <a:spcPct val="110000"/>
              </a:lnSpc>
              <a:defRPr/>
            </a:pPr>
            <a:r>
              <a:rPr lang="en-US" sz="2200" i="1">
                <a:cs typeface="Segoe UI"/>
              </a:rPr>
              <a:t>Concerns</a:t>
            </a:r>
          </a:p>
          <a:p>
            <a:pPr>
              <a:lnSpc>
                <a:spcPct val="110000"/>
              </a:lnSpc>
              <a:defRPr/>
            </a:pPr>
            <a:r>
              <a:rPr lang="en-US" sz="2200">
                <a:cs typeface="Segoe UI"/>
              </a:rPr>
              <a:t>The lack of ambient and serendipitous engagement may hinder both team culture and innovation.</a:t>
            </a:r>
          </a:p>
        </p:txBody>
      </p:sp>
      <p:cxnSp>
        <p:nvCxnSpPr>
          <p:cNvPr id="4" name="Straight Connector 3">
            <a:extLst>
              <a:ext uri="{FF2B5EF4-FFF2-40B4-BE49-F238E27FC236}">
                <a16:creationId xmlns:a16="http://schemas.microsoft.com/office/drawing/2014/main" id="{826C9410-187A-41E6-8BDB-8B490A3796A6}"/>
              </a:ext>
            </a:extLst>
          </p:cNvPr>
          <p:cNvCxnSpPr>
            <a:cxnSpLocks/>
          </p:cNvCxnSpPr>
          <p:nvPr/>
        </p:nvCxnSpPr>
        <p:spPr>
          <a:xfrm>
            <a:off x="7715559" y="2022786"/>
            <a:ext cx="0" cy="357051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5209A5-E4F1-417D-9813-B7ACD38CF80F}"/>
              </a:ext>
            </a:extLst>
          </p:cNvPr>
          <p:cNvSpPr txBox="1"/>
          <p:nvPr/>
        </p:nvSpPr>
        <p:spPr>
          <a:xfrm>
            <a:off x="7999375" y="3429000"/>
            <a:ext cx="3952460" cy="2508700"/>
          </a:xfrm>
          <a:prstGeom prst="rect">
            <a:avLst/>
          </a:prstGeom>
          <a:noFill/>
        </p:spPr>
        <p:txBody>
          <a:bodyPr wrap="square" anchor="ctr">
            <a:spAutoFit/>
          </a:bodyPr>
          <a:lstStyle/>
          <a:p>
            <a:pPr>
              <a:lnSpc>
                <a:spcPct val="110000"/>
              </a:lnSpc>
            </a:pPr>
            <a:r>
              <a:rPr lang="en-US" sz="1600" i="1">
                <a:solidFill>
                  <a:schemeClr val="accent4">
                    <a:lumMod val="50000"/>
                  </a:schemeClr>
                </a:solidFill>
              </a:rPr>
              <a:t>“One of the largest problems with mandatory WFH is being unable to talk f2f with other employees who might help in making introductions to their networks. So forming new and maintaining existing relationships requires dedicating a set amount of time to make it possible.”</a:t>
            </a:r>
          </a:p>
          <a:p>
            <a:pPr>
              <a:lnSpc>
                <a:spcPct val="110000"/>
              </a:lnSpc>
            </a:pPr>
            <a:endParaRPr lang="en-US" sz="1600" i="1">
              <a:solidFill>
                <a:schemeClr val="accent4">
                  <a:lumMod val="50000"/>
                </a:schemeClr>
              </a:solidFill>
            </a:endParaRPr>
          </a:p>
          <a:p>
            <a:pPr algn="r">
              <a:lnSpc>
                <a:spcPct val="110000"/>
              </a:lnSpc>
            </a:pPr>
            <a:r>
              <a:rPr lang="en-US" sz="1600" i="1">
                <a:solidFill>
                  <a:schemeClr val="accent4">
                    <a:lumMod val="50000"/>
                  </a:schemeClr>
                </a:solidFill>
              </a:rPr>
              <a:t>Project Tahiti (P100) </a:t>
            </a:r>
          </a:p>
        </p:txBody>
      </p:sp>
      <p:sp>
        <p:nvSpPr>
          <p:cNvPr id="12" name="TextBox 11">
            <a:extLst>
              <a:ext uri="{FF2B5EF4-FFF2-40B4-BE49-F238E27FC236}">
                <a16:creationId xmlns:a16="http://schemas.microsoft.com/office/drawing/2014/main" id="{4FB0815E-12D8-4213-A566-B79D3FF6AA27}"/>
              </a:ext>
            </a:extLst>
          </p:cNvPr>
          <p:cNvSpPr txBox="1"/>
          <p:nvPr/>
        </p:nvSpPr>
        <p:spPr>
          <a:xfrm>
            <a:off x="1061359" y="6242336"/>
            <a:ext cx="10890473" cy="400110"/>
          </a:xfrm>
          <a:prstGeom prst="rect">
            <a:avLst/>
          </a:prstGeom>
          <a:noFill/>
        </p:spPr>
        <p:txBody>
          <a:bodyPr wrap="square">
            <a:spAutoFit/>
          </a:bodyPr>
          <a:lstStyle/>
          <a:p>
            <a:pPr>
              <a:spcAft>
                <a:spcPts val="500"/>
              </a:spcAft>
            </a:pPr>
            <a:r>
              <a:rPr lang="en-US" sz="1000"/>
              <a:t>Telemetry from ~50,000 U.S. Microsoft employees in </a:t>
            </a:r>
            <a:r>
              <a:rPr lang="en-US" sz="1000" b="1">
                <a:solidFill>
                  <a:schemeClr val="accent4">
                    <a:lumMod val="50000"/>
                  </a:schemeClr>
                </a:solidFill>
                <a:hlinkClick r:id="rId5">
                  <a:extLst>
                    <a:ext uri="{A12FA001-AC4F-418D-AE19-62706E023703}">
                      <ahyp:hlinkClr xmlns:ahyp="http://schemas.microsoft.com/office/drawing/2018/hyperlinkcolor" val="tx"/>
                    </a:ext>
                  </a:extLst>
                </a:hlinkClick>
              </a:rPr>
              <a:t>Effects of Remote Work on Collaboration Among Information Workers</a:t>
            </a:r>
            <a:r>
              <a:rPr lang="en-US" sz="1000" b="1"/>
              <a:t> </a:t>
            </a:r>
            <a:r>
              <a:rPr lang="en-US" sz="1000"/>
              <a:t>(</a:t>
            </a:r>
            <a:r>
              <a:rPr lang="en-US" sz="1000">
                <a:solidFill>
                  <a:schemeClr val="accent4">
                    <a:lumMod val="50000"/>
                  </a:schemeClr>
                </a:solidFill>
                <a:hlinkClick r:id="rId6">
                  <a:extLst>
                    <a:ext uri="{A12FA001-AC4F-418D-AE19-62706E023703}">
                      <ahyp:hlinkClr xmlns:ahyp="http://schemas.microsoft.com/office/drawing/2018/hyperlinkcolor" val="tx"/>
                    </a:ext>
                  </a:extLst>
                </a:hlinkClick>
              </a:rPr>
              <a:t>Longqi Yang</a:t>
            </a:r>
            <a:r>
              <a:rPr lang="en-US" sz="1000"/>
              <a:t>, David Holtz, Sonia Jaffe, Siddharth Suri, Shilpi Sinha, Jeffrey Weston, Connor Joyce, Neha Shah, Kevin Sherman, Brent Hecht, Jaime Teevan)</a:t>
            </a:r>
            <a:endParaRPr lang="en-US" sz="1000">
              <a:hlinkClick r:id="rId7">
                <a:extLst>
                  <a:ext uri="{A12FA001-AC4F-418D-AE19-62706E023703}">
                    <ahyp:hlinkClr xmlns:ahyp="http://schemas.microsoft.com/office/drawing/2018/hyperlinkcolor" val="tx"/>
                  </a:ext>
                </a:extLst>
              </a:hlinkClick>
            </a:endParaRPr>
          </a:p>
        </p:txBody>
      </p:sp>
      <p:sp>
        <p:nvSpPr>
          <p:cNvPr id="14" name="TextBox 13">
            <a:extLst>
              <a:ext uri="{FF2B5EF4-FFF2-40B4-BE49-F238E27FC236}">
                <a16:creationId xmlns:a16="http://schemas.microsoft.com/office/drawing/2014/main" id="{441CA243-A8D6-4815-82BA-4E4212CB4B56}"/>
              </a:ext>
            </a:extLst>
          </p:cNvPr>
          <p:cNvSpPr txBox="1"/>
          <p:nvPr/>
        </p:nvSpPr>
        <p:spPr>
          <a:xfrm>
            <a:off x="730955" y="6241511"/>
            <a:ext cx="660811" cy="615553"/>
          </a:xfrm>
          <a:prstGeom prst="rect">
            <a:avLst/>
          </a:prstGeom>
          <a:noFill/>
        </p:spPr>
        <p:txBody>
          <a:bodyPr wrap="square" lIns="0" tIns="0" rIns="0" bIns="0" rtlCol="0">
            <a:spAutoFit/>
          </a:bodyPr>
          <a:lstStyle/>
          <a:p>
            <a:pPr algn="l"/>
            <a:r>
              <a:rPr lang="en-GB" sz="4000">
                <a:solidFill>
                  <a:schemeClr val="accent4">
                    <a:lumMod val="50000"/>
                  </a:schemeClr>
                </a:solidFill>
              </a:rPr>
              <a:t>*</a:t>
            </a:r>
            <a:endParaRPr lang="en-US" sz="4000" err="1">
              <a:solidFill>
                <a:schemeClr val="accent4">
                  <a:lumMod val="50000"/>
                </a:schemeClr>
              </a:solidFill>
            </a:endParaRPr>
          </a:p>
        </p:txBody>
      </p:sp>
    </p:spTree>
    <p:extLst>
      <p:ext uri="{BB962C8B-B14F-4D97-AF65-F5344CB8AC3E}">
        <p14:creationId xmlns:p14="http://schemas.microsoft.com/office/powerpoint/2010/main" val="378540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Cycle with people outline">
            <a:extLst>
              <a:ext uri="{FF2B5EF4-FFF2-40B4-BE49-F238E27FC236}">
                <a16:creationId xmlns:a16="http://schemas.microsoft.com/office/drawing/2014/main" id="{98E8858D-59EF-46BB-95D4-FD8B9B0BDA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6735" y="1364761"/>
            <a:ext cx="1967013" cy="1967013"/>
          </a:xfrm>
          <a:prstGeom prst="rect">
            <a:avLst/>
          </a:prstGeom>
        </p:spPr>
      </p:pic>
      <p:sp>
        <p:nvSpPr>
          <p:cNvPr id="2" name="Title 1">
            <a:extLst>
              <a:ext uri="{FF2B5EF4-FFF2-40B4-BE49-F238E27FC236}">
                <a16:creationId xmlns:a16="http://schemas.microsoft.com/office/drawing/2014/main" id="{DC9538F3-291C-4D28-84D7-AE7053848FA7}"/>
              </a:ext>
            </a:extLst>
          </p:cNvPr>
          <p:cNvSpPr>
            <a:spLocks noGrp="1"/>
          </p:cNvSpPr>
          <p:nvPr>
            <p:ph type="title"/>
          </p:nvPr>
        </p:nvSpPr>
        <p:spPr>
          <a:xfrm>
            <a:off x="547504" y="456296"/>
            <a:ext cx="11404334" cy="553998"/>
          </a:xfrm>
        </p:spPr>
        <p:txBody>
          <a:bodyPr/>
          <a:lstStyle/>
          <a:p>
            <a:r>
              <a:rPr lang="en-CA" sz="3600" b="1">
                <a:cs typeface="Segoe UI"/>
              </a:rPr>
              <a:t>Designing for the fabric of collegiality</a:t>
            </a:r>
            <a:endParaRPr lang="en-US">
              <a:cs typeface="Segoe UI"/>
            </a:endParaRPr>
          </a:p>
        </p:txBody>
      </p:sp>
      <p:sp>
        <p:nvSpPr>
          <p:cNvPr id="10" name="TextBox 9">
            <a:extLst>
              <a:ext uri="{FF2B5EF4-FFF2-40B4-BE49-F238E27FC236}">
                <a16:creationId xmlns:a16="http://schemas.microsoft.com/office/drawing/2014/main" id="{AED04882-F137-4EB1-8ACF-83AFE675EE2E}"/>
              </a:ext>
            </a:extLst>
          </p:cNvPr>
          <p:cNvSpPr txBox="1"/>
          <p:nvPr/>
        </p:nvSpPr>
        <p:spPr>
          <a:xfrm>
            <a:off x="547504" y="1344064"/>
            <a:ext cx="6571747" cy="3816429"/>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a:t>The greatest impact of all-remote work during COVID-19 has been social isolation: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a:t>missing collegiality </a:t>
            </a:r>
            <a:r>
              <a:rPr lang="en-US" sz="2200" i="1"/>
              <a:t>in and around meetings</a:t>
            </a:r>
          </a:p>
          <a:p>
            <a:pPr marL="342900" indent="-342900">
              <a:buFont typeface="Arial" panose="020B0604020202020204" pitchFamily="34" charset="0"/>
              <a:buChar char="•"/>
              <a:defRPr/>
            </a:pPr>
            <a:r>
              <a:rPr lang="en-US" sz="2200"/>
              <a:t>missing collegiality </a:t>
            </a:r>
            <a:r>
              <a:rPr lang="en-US" sz="2200" i="1"/>
              <a:t>throughout the day</a:t>
            </a:r>
            <a:endParaRPr lang="en-US" sz="2200" i="1">
              <a:solidFill>
                <a:schemeClr val="tx2"/>
              </a:solidFill>
              <a:cs typeface="Segoe UI Semilight" panose="020B0402040204020203" pitchFamily="34" charset="0"/>
            </a:endParaRPr>
          </a:p>
          <a:p>
            <a:pPr>
              <a:defRPr/>
            </a:pPr>
            <a:endParaRPr lang="en-GB" sz="2200">
              <a:solidFill>
                <a:schemeClr val="tx2"/>
              </a:solidFill>
              <a:cs typeface="Segoe UI Semilight" panose="020B0402040204020203" pitchFamily="34" charset="0"/>
            </a:endParaRPr>
          </a:p>
          <a:p>
            <a:pPr>
              <a:defRPr/>
            </a:pPr>
            <a:r>
              <a:rPr lang="en-US" sz="2200">
                <a:cs typeface="Segoe UI"/>
              </a:rPr>
              <a:t>Product impact: </a:t>
            </a:r>
            <a:r>
              <a:rPr lang="en-US" sz="2200" b="1">
                <a:solidFill>
                  <a:srgbClr val="2D3A99"/>
                </a:solidFill>
                <a:cs typeface="Segoe UI"/>
              </a:rPr>
              <a:t>Microsoft Teams Rooms* </a:t>
            </a:r>
            <a:r>
              <a:rPr lang="en-US" sz="2200">
                <a:cs typeface="Segoe UI"/>
              </a:rPr>
              <a:t>is an investigation into a new persistent ambient AV modality for always on co-working neighborhoods and always-there destinations for socializing. </a:t>
            </a:r>
          </a:p>
          <a:p>
            <a:pPr>
              <a:defRPr/>
            </a:pPr>
            <a:endParaRPr lang="en-US" sz="2200">
              <a:cs typeface="Segoe UI"/>
            </a:endParaRPr>
          </a:p>
          <a:p>
            <a:pPr>
              <a:defRPr/>
            </a:pPr>
            <a:r>
              <a:rPr lang="en-US" sz="2200">
                <a:cs typeface="Segoe UI"/>
              </a:rPr>
              <a:t>MVP work will begin in Q1 2021 </a:t>
            </a:r>
          </a:p>
        </p:txBody>
      </p:sp>
      <p:cxnSp>
        <p:nvCxnSpPr>
          <p:cNvPr id="4" name="Straight Connector 3">
            <a:extLst>
              <a:ext uri="{FF2B5EF4-FFF2-40B4-BE49-F238E27FC236}">
                <a16:creationId xmlns:a16="http://schemas.microsoft.com/office/drawing/2014/main" id="{826C9410-187A-41E6-8BDB-8B490A3796A6}"/>
              </a:ext>
            </a:extLst>
          </p:cNvPr>
          <p:cNvCxnSpPr>
            <a:cxnSpLocks/>
          </p:cNvCxnSpPr>
          <p:nvPr/>
        </p:nvCxnSpPr>
        <p:spPr>
          <a:xfrm>
            <a:off x="7715559" y="2022786"/>
            <a:ext cx="0" cy="357051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F943B66-DE23-4712-9DEB-E8E1A3F94230}"/>
              </a:ext>
            </a:extLst>
          </p:cNvPr>
          <p:cNvSpPr txBox="1"/>
          <p:nvPr/>
        </p:nvSpPr>
        <p:spPr>
          <a:xfrm>
            <a:off x="7992841" y="4059781"/>
            <a:ext cx="3932441" cy="1967013"/>
          </a:xfrm>
          <a:prstGeom prst="rect">
            <a:avLst/>
          </a:prstGeom>
          <a:noFill/>
        </p:spPr>
        <p:txBody>
          <a:bodyPr wrap="square">
            <a:spAutoFit/>
          </a:bodyPr>
          <a:lstStyle/>
          <a:p>
            <a:pPr marL="0" lvl="1" indent="0">
              <a:lnSpc>
                <a:spcPct val="110000"/>
              </a:lnSpc>
              <a:spcBef>
                <a:spcPts val="0"/>
              </a:spcBef>
              <a:buNone/>
            </a:pPr>
            <a:r>
              <a:rPr lang="en-US" sz="1600" i="1">
                <a:solidFill>
                  <a:srgbClr val="2D3A99"/>
                </a:solidFill>
                <a:cs typeface="Segoe UI Semilight" panose="020B0402040204020203" pitchFamily="34" charset="0"/>
              </a:rPr>
              <a:t>It is too big of an emotional hurdle to have to request time to talk to someone in a Teams call or a chat. When we were all working in the same space, I could see if someone was available to talk with.</a:t>
            </a:r>
          </a:p>
          <a:p>
            <a:pPr marL="0" lvl="1" indent="0">
              <a:lnSpc>
                <a:spcPct val="110000"/>
              </a:lnSpc>
              <a:spcBef>
                <a:spcPts val="0"/>
              </a:spcBef>
              <a:buNone/>
            </a:pPr>
            <a:endParaRPr lang="en-US" sz="1600" i="1">
              <a:solidFill>
                <a:srgbClr val="2D3A99"/>
              </a:solidFill>
              <a:cs typeface="Segoe UI Semilight" panose="020B0402040204020203" pitchFamily="34" charset="0"/>
            </a:endParaRPr>
          </a:p>
          <a:p>
            <a:pPr marL="0" lvl="1" indent="0" algn="r">
              <a:lnSpc>
                <a:spcPct val="110000"/>
              </a:lnSpc>
              <a:spcBef>
                <a:spcPts val="0"/>
              </a:spcBef>
              <a:buNone/>
            </a:pPr>
            <a:r>
              <a:rPr lang="en-US" sz="1600" i="1">
                <a:solidFill>
                  <a:srgbClr val="2D3A99"/>
                </a:solidFill>
                <a:cs typeface="Segoe UI Semilight" panose="020B0402040204020203" pitchFamily="34" charset="0"/>
              </a:rPr>
              <a:t>Project Tahiti (P324)</a:t>
            </a:r>
            <a:endParaRPr lang="en-US" sz="1600" i="1">
              <a:solidFill>
                <a:srgbClr val="2D3A99"/>
              </a:solidFill>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9D4F0DA0-D990-4C4B-B8D1-69A6425F3EDA}"/>
              </a:ext>
            </a:extLst>
          </p:cNvPr>
          <p:cNvSpPr txBox="1"/>
          <p:nvPr/>
        </p:nvSpPr>
        <p:spPr>
          <a:xfrm>
            <a:off x="1061360" y="6332683"/>
            <a:ext cx="10744194" cy="400110"/>
          </a:xfrm>
          <a:prstGeom prst="rect">
            <a:avLst/>
          </a:prstGeom>
          <a:noFill/>
        </p:spPr>
        <p:txBody>
          <a:bodyPr wrap="square">
            <a:spAutoFit/>
          </a:bodyPr>
          <a:lstStyle/>
          <a:p>
            <a:pPr>
              <a:spcBef>
                <a:spcPts val="0"/>
              </a:spcBef>
              <a:spcAft>
                <a:spcPts val="500"/>
              </a:spcAft>
            </a:pPr>
            <a:r>
              <a:rPr lang="en-US" sz="1000" b="1">
                <a:solidFill>
                  <a:srgbClr val="2D3A99"/>
                </a:solidFill>
                <a:hlinkClick r:id="rId5">
                  <a:extLst>
                    <a:ext uri="{A12FA001-AC4F-418D-AE19-62706E023703}">
                      <ahyp:hlinkClr xmlns:ahyp="http://schemas.microsoft.com/office/drawing/2018/hyperlinkcolor" val="tx"/>
                    </a:ext>
                  </a:extLst>
                </a:hlinkClick>
              </a:rPr>
              <a:t>The missing fabric of collegiality findings from Project Tahiti</a:t>
            </a:r>
            <a:r>
              <a:rPr lang="en-US" sz="1000" b="1">
                <a:solidFill>
                  <a:srgbClr val="2D3A99"/>
                </a:solidFill>
              </a:rPr>
              <a:t> </a:t>
            </a:r>
            <a:r>
              <a:rPr lang="en-US" sz="1000"/>
              <a:t>(</a:t>
            </a:r>
            <a:r>
              <a:rPr lang="en-US" sz="1000">
                <a:solidFill>
                  <a:srgbClr val="2D3A99"/>
                </a:solidFill>
                <a:hlinkClick r:id="rId6">
                  <a:extLst>
                    <a:ext uri="{A12FA001-AC4F-418D-AE19-62706E023703}">
                      <ahyp:hlinkClr xmlns:ahyp="http://schemas.microsoft.com/office/drawing/2018/hyperlinkcolor" val="tx"/>
                    </a:ext>
                  </a:extLst>
                </a:hlinkClick>
              </a:rPr>
              <a:t>Sean Rintel</a:t>
            </a:r>
            <a:r>
              <a:rPr lang="en-US" sz="1000"/>
              <a:t>, Abi Sellen, Advait Sarkar, Nancy Baym, Rachel Bergman. Thanks to Priscilla Wong and Emily Peloquin). Rooms feature being developed with Microsoft Teams CMD (PM: </a:t>
            </a:r>
            <a:r>
              <a:rPr lang="en-US" sz="1000" err="1"/>
              <a:t>Devikah</a:t>
            </a:r>
            <a:r>
              <a:rPr lang="en-US" sz="1000"/>
              <a:t> Bhagwat). Feature name is indicative only.</a:t>
            </a:r>
            <a:endParaRPr lang="en-US" sz="1000" i="1">
              <a:cs typeface="Segoe UI"/>
            </a:endParaRPr>
          </a:p>
        </p:txBody>
      </p:sp>
      <p:sp>
        <p:nvSpPr>
          <p:cNvPr id="7" name="TextBox 6">
            <a:extLst>
              <a:ext uri="{FF2B5EF4-FFF2-40B4-BE49-F238E27FC236}">
                <a16:creationId xmlns:a16="http://schemas.microsoft.com/office/drawing/2014/main" id="{ECB334C8-62C4-45D5-86D3-D3EAD03FC7E2}"/>
              </a:ext>
            </a:extLst>
          </p:cNvPr>
          <p:cNvSpPr txBox="1"/>
          <p:nvPr/>
        </p:nvSpPr>
        <p:spPr>
          <a:xfrm>
            <a:off x="730955" y="6241511"/>
            <a:ext cx="660811" cy="615553"/>
          </a:xfrm>
          <a:prstGeom prst="rect">
            <a:avLst/>
          </a:prstGeom>
          <a:noFill/>
        </p:spPr>
        <p:txBody>
          <a:bodyPr wrap="square" lIns="0" tIns="0" rIns="0" bIns="0" rtlCol="0">
            <a:spAutoFit/>
          </a:bodyPr>
          <a:lstStyle/>
          <a:p>
            <a:pPr algn="l"/>
            <a:r>
              <a:rPr lang="en-GB" sz="4000">
                <a:solidFill>
                  <a:srgbClr val="2D3A99"/>
                </a:solidFill>
              </a:rPr>
              <a:t>*</a:t>
            </a:r>
            <a:endParaRPr lang="en-US" sz="4000" err="1">
              <a:solidFill>
                <a:srgbClr val="2D3A99"/>
              </a:solidFill>
            </a:endParaRPr>
          </a:p>
        </p:txBody>
      </p:sp>
    </p:spTree>
    <p:extLst>
      <p:ext uri="{BB962C8B-B14F-4D97-AF65-F5344CB8AC3E}">
        <p14:creationId xmlns:p14="http://schemas.microsoft.com/office/powerpoint/2010/main" val="4330938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8264" y="2312004"/>
            <a:ext cx="8114866" cy="3299279"/>
          </a:xfrm>
        </p:spPr>
        <p:txBody>
          <a:bodyPr anchor="t">
            <a:noAutofit/>
          </a:bodyPr>
          <a:lstStyle/>
          <a:p>
            <a:pPr marL="0" indent="0">
              <a:lnSpc>
                <a:spcPct val="120000"/>
              </a:lnSpc>
              <a:spcBef>
                <a:spcPts val="2941"/>
              </a:spcBef>
              <a:buNone/>
            </a:pPr>
            <a:r>
              <a:rPr lang="en-GB" sz="4400">
                <a:solidFill>
                  <a:schemeClr val="tx1"/>
                </a:solidFill>
                <a:latin typeface="+mj-lt"/>
                <a:cs typeface="Segoe UI Light" panose="020B0502040204020203" pitchFamily="34" charset="0"/>
              </a:rPr>
              <a:t>Our collaboration technology should support explanations about </a:t>
            </a:r>
            <a:r>
              <a:rPr lang="en-GB" sz="4400" i="1">
                <a:solidFill>
                  <a:schemeClr val="tx1"/>
                </a:solidFill>
                <a:latin typeface="+mj-lt"/>
                <a:cs typeface="Segoe UI Light" panose="020B0502040204020203" pitchFamily="34" charset="0"/>
              </a:rPr>
              <a:t>why</a:t>
            </a:r>
            <a:r>
              <a:rPr lang="en-GB" sz="4400">
                <a:solidFill>
                  <a:schemeClr val="tx1"/>
                </a:solidFill>
                <a:latin typeface="+mj-lt"/>
                <a:cs typeface="Segoe UI Light" panose="020B0502040204020203" pitchFamily="34" charset="0"/>
              </a:rPr>
              <a:t> </a:t>
            </a:r>
            <a:r>
              <a:rPr lang="en-GB" sz="4400" i="1">
                <a:solidFill>
                  <a:schemeClr val="tx1"/>
                </a:solidFill>
                <a:latin typeface="+mj-lt"/>
                <a:cs typeface="Segoe UI Light" panose="020B0502040204020203" pitchFamily="34" charset="0"/>
              </a:rPr>
              <a:t>we</a:t>
            </a:r>
            <a:r>
              <a:rPr lang="en-GB" sz="4400">
                <a:solidFill>
                  <a:schemeClr val="tx1"/>
                </a:solidFill>
                <a:latin typeface="+mj-lt"/>
                <a:cs typeface="Segoe UI Light" panose="020B0502040204020203" pitchFamily="34" charset="0"/>
              </a:rPr>
              <a:t> are collaborating in </a:t>
            </a:r>
            <a:r>
              <a:rPr lang="en-GB" sz="4400" i="1">
                <a:solidFill>
                  <a:schemeClr val="tx1"/>
                </a:solidFill>
                <a:latin typeface="+mj-lt"/>
                <a:cs typeface="Segoe UI Light" panose="020B0502040204020203" pitchFamily="34" charset="0"/>
              </a:rPr>
              <a:t>this way </a:t>
            </a:r>
            <a:r>
              <a:rPr lang="en-GB" sz="4400">
                <a:solidFill>
                  <a:schemeClr val="tx1"/>
                </a:solidFill>
                <a:latin typeface="+mj-lt"/>
                <a:cs typeface="Segoe UI Light" panose="020B0502040204020203" pitchFamily="34" charset="0"/>
              </a:rPr>
              <a:t>for </a:t>
            </a:r>
            <a:r>
              <a:rPr lang="en-GB" sz="4400" i="1">
                <a:solidFill>
                  <a:schemeClr val="tx1"/>
                </a:solidFill>
                <a:latin typeface="+mj-lt"/>
                <a:cs typeface="Segoe UI Light" panose="020B0502040204020203" pitchFamily="34" charset="0"/>
              </a:rPr>
              <a:t>this purpose</a:t>
            </a:r>
          </a:p>
        </p:txBody>
      </p:sp>
    </p:spTree>
    <p:extLst>
      <p:ext uri="{BB962C8B-B14F-4D97-AF65-F5344CB8AC3E}">
        <p14:creationId xmlns:p14="http://schemas.microsoft.com/office/powerpoint/2010/main" val="2222450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4F907C-78B4-47EE-9DF2-F91CDFC923D7}"/>
              </a:ext>
            </a:extLst>
          </p:cNvPr>
          <p:cNvSpPr>
            <a:spLocks noGrp="1"/>
          </p:cNvSpPr>
          <p:nvPr>
            <p:ph type="title"/>
          </p:nvPr>
        </p:nvSpPr>
        <p:spPr>
          <a:xfrm>
            <a:off x="687840" y="317219"/>
            <a:ext cx="7050015" cy="553998"/>
          </a:xfrm>
        </p:spPr>
        <p:txBody>
          <a:bodyPr/>
          <a:lstStyle/>
          <a:p>
            <a:r>
              <a:rPr lang="en-US"/>
              <a:t>Personal Productivity &amp; Wellbeing</a:t>
            </a:r>
          </a:p>
        </p:txBody>
      </p:sp>
      <p:sp>
        <p:nvSpPr>
          <p:cNvPr id="5" name="TextBox 4">
            <a:extLst>
              <a:ext uri="{FF2B5EF4-FFF2-40B4-BE49-F238E27FC236}">
                <a16:creationId xmlns:a16="http://schemas.microsoft.com/office/drawing/2014/main" id="{641438F6-3F42-47E4-A773-5E8E825C5E3D}"/>
              </a:ext>
            </a:extLst>
          </p:cNvPr>
          <p:cNvSpPr txBox="1"/>
          <p:nvPr/>
        </p:nvSpPr>
        <p:spPr>
          <a:xfrm>
            <a:off x="687840" y="1150825"/>
            <a:ext cx="7244217" cy="503984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Track leaders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1" u="sng" strike="noStrike" kern="1200" cap="none" spc="0" normalizeH="0" baseline="0" noProof="0">
                <a:ln>
                  <a:noFill/>
                </a:ln>
                <a:solidFill>
                  <a:srgbClr val="03787C"/>
                </a:solidFill>
                <a:effectLst/>
                <a:uLnTx/>
                <a:uFillTx/>
                <a:latin typeface="Segoe UI"/>
                <a:ea typeface="+mn-ea"/>
                <a:cs typeface="Segoe UI"/>
                <a:hlinkClick r:id="rId3"/>
              </a:rPr>
              <a:t>Sonia Jaffe</a:t>
            </a:r>
            <a:r>
              <a:rPr kumimoji="0" lang="en-US" sz="1500" b="0" i="1" u="none" strike="noStrike" kern="1200" cap="none" spc="0" normalizeH="0" baseline="0" noProof="0">
                <a:ln>
                  <a:noFill/>
                </a:ln>
                <a:solidFill>
                  <a:srgbClr val="323130"/>
                </a:solidFill>
                <a:effectLst/>
                <a:uLnTx/>
                <a:uFillTx/>
                <a:latin typeface="Segoe UI"/>
                <a:ea typeface="+mn-ea"/>
                <a:cs typeface="Segoe UI"/>
              </a:rPr>
              <a:t> (Senior Research Economist, Office of the Chief Economist)</a:t>
            </a:r>
            <a:r>
              <a:rPr lang="en-US" sz="1500" i="1">
                <a:solidFill>
                  <a:srgbClr val="323130"/>
                </a:solidFill>
                <a:latin typeface="Segoe UI"/>
                <a:cs typeface="Segoe UI"/>
              </a:rPr>
              <a:t>, </a:t>
            </a:r>
            <a:r>
              <a:rPr kumimoji="0" lang="en-US" sz="1500" b="1" i="1" u="sng" strike="noStrike" kern="1200" cap="none" spc="0" normalizeH="0" baseline="0" noProof="0">
                <a:ln>
                  <a:noFill/>
                </a:ln>
                <a:solidFill>
                  <a:srgbClr val="03787C"/>
                </a:solidFill>
                <a:effectLst/>
                <a:uLnTx/>
                <a:uFillTx/>
                <a:latin typeface="Segoe UI"/>
                <a:ea typeface="+mn-ea"/>
                <a:cs typeface="Segoe UI"/>
                <a:hlinkClick r:id="rId4"/>
              </a:rPr>
              <a:t>Jenna Butler</a:t>
            </a:r>
            <a:r>
              <a:rPr kumimoji="0" lang="en-US" sz="1500" b="1" i="1" u="none" strike="noStrike" kern="1200" cap="none" spc="0" normalizeH="0" baseline="0" noProof="0">
                <a:ln>
                  <a:noFill/>
                </a:ln>
                <a:solidFill>
                  <a:srgbClr val="323130"/>
                </a:solidFill>
                <a:effectLst/>
                <a:uLnTx/>
                <a:uFillTx/>
                <a:latin typeface="Segoe UI"/>
                <a:ea typeface="+mn-ea"/>
                <a:cs typeface="Segoe UI"/>
              </a:rPr>
              <a:t> </a:t>
            </a:r>
            <a:r>
              <a:rPr kumimoji="0" lang="en-US" sz="1500" b="0" i="1" u="none" strike="noStrike" kern="1200" cap="none" spc="0" normalizeH="0" baseline="0" noProof="0">
                <a:ln>
                  <a:noFill/>
                </a:ln>
                <a:solidFill>
                  <a:srgbClr val="323130"/>
                </a:solidFill>
                <a:effectLst/>
                <a:uLnTx/>
                <a:uFillTx/>
                <a:latin typeface="Segoe UI"/>
                <a:ea typeface="+mn-ea"/>
                <a:cs typeface="Segoe UI"/>
              </a:rPr>
              <a:t>(Senior Software Engineer, OXO</a:t>
            </a:r>
            <a:r>
              <a:rPr lang="en-US" sz="1500" i="1">
                <a:solidFill>
                  <a:srgbClr val="323130"/>
                </a:solidFill>
                <a:latin typeface="Segoe UI"/>
                <a:cs typeface="Segoe UI"/>
              </a:rPr>
              <a:t> &amp; MSR</a:t>
            </a:r>
            <a:r>
              <a:rPr kumimoji="0" lang="en-US" sz="1500" b="0" i="1" u="none" strike="noStrike" kern="1200" cap="none" spc="0" normalizeH="0" baseline="0" noProof="0">
                <a:ln>
                  <a:noFill/>
                </a:ln>
                <a:solidFill>
                  <a:srgbClr val="323130"/>
                </a:solidFill>
                <a:effectLst/>
                <a:uLnTx/>
                <a:uFillTx/>
                <a:latin typeface="Segoe UI"/>
                <a:ea typeface="+mn-ea"/>
                <a:cs typeface="Segoe UI"/>
              </a:rPr>
              <a:t>)</a:t>
            </a:r>
            <a:r>
              <a:rPr lang="en-US" sz="1500" i="1">
                <a:solidFill>
                  <a:srgbClr val="323130"/>
                </a:solidFill>
                <a:latin typeface="Segoe UI"/>
                <a:cs typeface="Segoe UI"/>
              </a:rPr>
              <a:t>, </a:t>
            </a:r>
            <a:r>
              <a:rPr kumimoji="0" lang="en-US" sz="1500" b="0" i="1" u="sng" strike="noStrike" kern="1200" cap="none" spc="0" normalizeH="0" baseline="0" noProof="0">
                <a:ln>
                  <a:noFill/>
                </a:ln>
                <a:solidFill>
                  <a:srgbClr val="03787C"/>
                </a:solidFill>
                <a:effectLst/>
                <a:uLnTx/>
                <a:uFillTx/>
                <a:latin typeface="Segoe UI"/>
                <a:ea typeface="+mn-ea"/>
                <a:cs typeface="Segoe UI"/>
                <a:hlinkClick r:id="rId5"/>
              </a:rPr>
              <a:t>Longqi Yang</a:t>
            </a:r>
            <a:r>
              <a:rPr kumimoji="0" lang="en-US" sz="1500" b="0" i="1" u="none" strike="noStrike" kern="1200" cap="none" spc="0" normalizeH="0" baseline="0" noProof="0">
                <a:ln>
                  <a:noFill/>
                </a:ln>
                <a:solidFill>
                  <a:srgbClr val="323130"/>
                </a:solidFill>
                <a:effectLst/>
                <a:uLnTx/>
                <a:uFillTx/>
                <a:latin typeface="Segoe UI"/>
                <a:ea typeface="+mn-ea"/>
                <a:cs typeface="Segoe UI"/>
              </a:rPr>
              <a:t> (Senior Data &amp; Applied Scientist)</a:t>
            </a:r>
            <a:r>
              <a:rPr lang="en-US" sz="1500" i="1">
                <a:solidFill>
                  <a:srgbClr val="323130"/>
                </a:solidFill>
                <a:latin typeface="Segoe UI"/>
                <a:cs typeface="Segoe UI"/>
              </a:rPr>
              <a:t>, </a:t>
            </a:r>
            <a:r>
              <a:rPr kumimoji="0" lang="en-US" sz="1500" b="0" i="1" u="sng" strike="noStrike" kern="1200" cap="none" spc="0" normalizeH="0" baseline="0" noProof="0">
                <a:ln>
                  <a:noFill/>
                </a:ln>
                <a:solidFill>
                  <a:srgbClr val="03787C"/>
                </a:solidFill>
                <a:effectLst/>
                <a:uLnTx/>
                <a:uFillTx/>
                <a:latin typeface="Segoe UI"/>
                <a:ea typeface="+mn-ea"/>
                <a:cs typeface="Segoe UI"/>
                <a:hlinkClick r:id="rId6"/>
              </a:rPr>
              <a:t>Emily Peloquin</a:t>
            </a:r>
            <a:r>
              <a:rPr kumimoji="0" lang="en-US" sz="1500" b="0" i="1" u="none" strike="noStrike" kern="1200" cap="none" spc="0" normalizeH="0" baseline="0" noProof="0">
                <a:ln>
                  <a:noFill/>
                </a:ln>
                <a:solidFill>
                  <a:srgbClr val="323130"/>
                </a:solidFill>
                <a:effectLst/>
                <a:uLnTx/>
                <a:uFillTx/>
                <a:latin typeface="Segoe UI"/>
                <a:ea typeface="+mn-ea"/>
                <a:cs typeface="Segoe UI"/>
              </a:rPr>
              <a:t> (Senior Design Researcher, CSEO)</a:t>
            </a:r>
            <a:r>
              <a:rPr lang="en-US" sz="1500" i="1">
                <a:solidFill>
                  <a:srgbClr val="323130"/>
                </a:solidFill>
                <a:latin typeface="Segoe UI"/>
                <a:cs typeface="Segoe UI"/>
              </a:rPr>
              <a:t>, </a:t>
            </a:r>
            <a:r>
              <a:rPr kumimoji="0" lang="en-US" sz="1500" b="0" i="1" u="sng" strike="noStrike" kern="1200" cap="none" spc="0" normalizeH="0" baseline="0" noProof="0">
                <a:ln>
                  <a:noFill/>
                </a:ln>
                <a:solidFill>
                  <a:srgbClr val="03787C"/>
                </a:solidFill>
                <a:effectLst/>
                <a:uLnTx/>
                <a:uFillTx/>
                <a:latin typeface="Segoe UI"/>
                <a:ea typeface="+mn-ea"/>
                <a:cs typeface="Segoe UI"/>
                <a:hlinkClick r:id="rId7"/>
              </a:rPr>
              <a:t>Shamsi Iqbal</a:t>
            </a:r>
            <a:r>
              <a:rPr kumimoji="0" lang="en-US" sz="1500" b="0" i="1" u="none" strike="noStrike" kern="1200" cap="none" spc="0" normalizeH="0" baseline="0" noProof="0">
                <a:ln>
                  <a:noFill/>
                </a:ln>
                <a:solidFill>
                  <a:srgbClr val="323130"/>
                </a:solidFill>
                <a:effectLst/>
                <a:uLnTx/>
                <a:uFillTx/>
                <a:latin typeface="Segoe UI"/>
                <a:ea typeface="+mn-ea"/>
                <a:cs typeface="Segoe UI"/>
              </a:rPr>
              <a:t> (Principal Researcher, MSR AI)</a:t>
            </a:r>
            <a:r>
              <a:rPr lang="en-US" sz="1500" i="1">
                <a:solidFill>
                  <a:srgbClr val="323130"/>
                </a:solidFill>
                <a:latin typeface="Segoe UI"/>
                <a:cs typeface="Segoe UI"/>
              </a:rPr>
              <a:t>, </a:t>
            </a:r>
            <a:r>
              <a:rPr kumimoji="0" lang="en-US" sz="1500" b="0" i="1" u="sng" strike="noStrike" kern="1200" cap="none" spc="0" normalizeH="0" baseline="0" noProof="0">
                <a:ln>
                  <a:noFill/>
                </a:ln>
                <a:solidFill>
                  <a:srgbClr val="03787C"/>
                </a:solidFill>
                <a:effectLst/>
                <a:uLnTx/>
                <a:uFillTx/>
                <a:latin typeface="Segoe UI"/>
                <a:ea typeface="+mn-ea"/>
                <a:cs typeface="Segoe UI"/>
                <a:hlinkClick r:id="rId8"/>
              </a:rPr>
              <a:t>Mary Czerwinski</a:t>
            </a:r>
            <a:r>
              <a:rPr kumimoji="0" lang="en-US" sz="1500" b="0" i="1" u="none" strike="noStrike" kern="1200" cap="none" spc="0" normalizeH="0" baseline="0" noProof="0">
                <a:ln>
                  <a:noFill/>
                </a:ln>
                <a:solidFill>
                  <a:srgbClr val="323130"/>
                </a:solidFill>
                <a:effectLst/>
                <a:uLnTx/>
                <a:uFillTx/>
                <a:latin typeface="Segoe UI"/>
                <a:ea typeface="+mn-ea"/>
                <a:cs typeface="Segoe UI"/>
              </a:rPr>
              <a:t> (Partner Research Manager, MSR AI), </a:t>
            </a:r>
            <a:r>
              <a:rPr lang="en-US" sz="1500" i="1">
                <a:solidFill>
                  <a:srgbClr val="323130"/>
                </a:solidFill>
                <a:latin typeface="Segoe UI"/>
                <a:cs typeface="Segoe UI"/>
                <a:hlinkClick r:id="rId9"/>
              </a:rPr>
              <a:t>Kate Nowak</a:t>
            </a:r>
            <a:r>
              <a:rPr lang="en-US" sz="1500" i="1">
                <a:solidFill>
                  <a:srgbClr val="323130"/>
                </a:solidFill>
                <a:latin typeface="Segoe UI"/>
                <a:cs typeface="Segoe UI"/>
              </a:rPr>
              <a:t> (Senior Program Manager, MWT Insights)</a:t>
            </a:r>
            <a:endParaRPr lang="en-US" sz="1500" b="0" i="1" u="none" strike="noStrike" kern="1200" cap="none" spc="0" normalizeH="0" baseline="0" noProof="0">
              <a:ln>
                <a:noFill/>
              </a:ln>
              <a:solidFill>
                <a:srgbClr val="323130"/>
              </a:solidFill>
              <a:effectLst/>
              <a:uLnTx/>
              <a:uFillTx/>
              <a:latin typeface="Segoe UI" panose="020B0502040204020203"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rgbClr val="32313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Featured studies</a:t>
            </a:r>
            <a:endParaRPr lang="en-US" sz="15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cs typeface="Segoe UI"/>
            </a:endParaRPr>
          </a:p>
          <a:p>
            <a:pPr marL="171450" indent="-171450" algn="just">
              <a:spcAft>
                <a:spcPts val="500"/>
              </a:spcAft>
              <a:buFont typeface="Arial" panose="020B0604020202020204" pitchFamily="34" charset="0"/>
              <a:buChar char="•"/>
            </a:pPr>
            <a:r>
              <a:rPr lang="en-US" sz="1300" b="1"/>
              <a:t>Health, Well-being and Productivity During COVID-19: A Study of Boundaries and Adaptation </a:t>
            </a:r>
            <a:r>
              <a:rPr lang="en-US" sz="1300"/>
              <a:t>(Mary </a:t>
            </a:r>
            <a:r>
              <a:rPr lang="en-US" sz="1300" err="1"/>
              <a:t>Czerwinksi</a:t>
            </a:r>
            <a:r>
              <a:rPr lang="en-US" sz="1300"/>
              <a:t>, Shamsi T. Iqbal, Daniel McDuff, </a:t>
            </a:r>
            <a:r>
              <a:rPr lang="en-US" sz="1300" err="1"/>
              <a:t>Jina</a:t>
            </a:r>
            <a:r>
              <a:rPr lang="en-US" sz="1300"/>
              <a:t> Suh, and the HUE Team) - </a:t>
            </a:r>
            <a:r>
              <a:rPr lang="en-US" sz="1300" i="1"/>
              <a:t>MSR</a:t>
            </a:r>
            <a:endParaRPr lang="en-US" sz="1300" b="1" i="1">
              <a:cs typeface="Segoe UI"/>
            </a:endParaRPr>
          </a:p>
          <a:p>
            <a:pPr marL="171450" indent="-171450" algn="just">
              <a:spcAft>
                <a:spcPts val="500"/>
              </a:spcAft>
              <a:buFont typeface="Arial" panose="020B0604020202020204" pitchFamily="34" charset="0"/>
              <a:buChar char="•"/>
            </a:pPr>
            <a:r>
              <a:rPr lang="en-US" sz="1300" b="1">
                <a:cs typeface="Segoe UI"/>
              </a:rPr>
              <a:t>COSINE Productivity During WFH </a:t>
            </a:r>
            <a:r>
              <a:rPr lang="en-US" sz="1300">
                <a:cs typeface="Segoe UI"/>
              </a:rPr>
              <a:t>(Brian Houck)</a:t>
            </a:r>
          </a:p>
          <a:p>
            <a:pPr marL="171450" indent="-171450" algn="just">
              <a:spcAft>
                <a:spcPts val="500"/>
              </a:spcAft>
              <a:buFont typeface="Arial" panose="020B0604020202020204" pitchFamily="34" charset="0"/>
              <a:buChar char="•"/>
            </a:pPr>
            <a:r>
              <a:rPr lang="en-US" sz="1300" b="1">
                <a:cs typeface="Segoe UI"/>
                <a:hlinkClick r:id="rId10"/>
              </a:rPr>
              <a:t>Product Moxie</a:t>
            </a:r>
            <a:r>
              <a:rPr lang="en-US" sz="1300" i="1">
                <a:cs typeface="Segoe UI"/>
              </a:rPr>
              <a:t> </a:t>
            </a:r>
            <a:r>
              <a:rPr lang="en-US" sz="1300">
                <a:cs typeface="Segoe UI"/>
              </a:rPr>
              <a:t>(Hana Wolf, Leslie Forman, Sunny Patel, Anton </a:t>
            </a:r>
            <a:r>
              <a:rPr lang="en-US" sz="1300" err="1">
                <a:cs typeface="Segoe UI"/>
              </a:rPr>
              <a:t>Zadorozhnyy</a:t>
            </a:r>
            <a:r>
              <a:rPr lang="en-US" sz="1300">
                <a:cs typeface="Segoe UI"/>
              </a:rPr>
              <a:t>, Lindsay Kelly, </a:t>
            </a:r>
            <a:r>
              <a:rPr lang="en-US" sz="1300" err="1">
                <a:cs typeface="Segoe UI"/>
              </a:rPr>
              <a:t>Amulya</a:t>
            </a:r>
            <a:r>
              <a:rPr lang="en-US" sz="1300">
                <a:cs typeface="Segoe UI"/>
              </a:rPr>
              <a:t> </a:t>
            </a:r>
            <a:r>
              <a:rPr lang="en-US" sz="1300" err="1">
                <a:cs typeface="Segoe UI"/>
              </a:rPr>
              <a:t>Aradhyula</a:t>
            </a:r>
            <a:r>
              <a:rPr lang="en-US" sz="1300">
                <a:cs typeface="Segoe UI"/>
              </a:rPr>
              <a:t>) - </a:t>
            </a:r>
            <a:r>
              <a:rPr lang="en-US" sz="1300" i="1">
                <a:cs typeface="Segoe UI"/>
              </a:rPr>
              <a:t>LinkedIn</a:t>
            </a:r>
          </a:p>
          <a:p>
            <a:pPr marL="171450" indent="-171450" algn="just">
              <a:spcAft>
                <a:spcPts val="400"/>
              </a:spcAft>
              <a:buFont typeface="Arial" panose="020B0604020202020204" pitchFamily="34" charset="0"/>
              <a:buChar char="•"/>
            </a:pPr>
            <a:r>
              <a:rPr lang="en-US" sz="1300" b="1">
                <a:hlinkClick r:id="rId11"/>
              </a:rPr>
              <a:t>Returning to the Office During the COVID-19 Pandemic Recover: Early Indicators from China</a:t>
            </a:r>
            <a:r>
              <a:rPr lang="en-US" sz="1300" b="1"/>
              <a:t> </a:t>
            </a:r>
            <a:r>
              <a:rPr lang="en-US" sz="1300"/>
              <a:t>(Yun Wang, Ying Liu, Weiwei Cui, John Tang, </a:t>
            </a:r>
            <a:r>
              <a:rPr lang="en-US" sz="1300" err="1"/>
              <a:t>Haidong</a:t>
            </a:r>
            <a:r>
              <a:rPr lang="en-US" sz="1300"/>
              <a:t> Zhang, Doug Walston, </a:t>
            </a:r>
            <a:r>
              <a:rPr lang="en-US" sz="1300" err="1"/>
              <a:t>Dongmei</a:t>
            </a:r>
            <a:r>
              <a:rPr lang="en-US" sz="1300"/>
              <a:t> Zhang) – </a:t>
            </a:r>
            <a:r>
              <a:rPr lang="en-US" sz="1300" i="1"/>
              <a:t>STCA</a:t>
            </a:r>
            <a:r>
              <a:rPr lang="en-US" sz="1300"/>
              <a:t>, </a:t>
            </a:r>
            <a:r>
              <a:rPr lang="en-US" sz="1300" i="1"/>
              <a:t>MSR Asia</a:t>
            </a:r>
            <a:r>
              <a:rPr lang="en-US" sz="1300"/>
              <a:t>, </a:t>
            </a:r>
            <a:r>
              <a:rPr lang="en-US" sz="1300" i="1"/>
              <a:t>MSR Redmond</a:t>
            </a:r>
            <a:endParaRPr lang="en-US" sz="1300" i="1">
              <a:cs typeface="Segoe UI"/>
            </a:endParaRPr>
          </a:p>
          <a:p>
            <a:pPr marL="171450" indent="-171450" algn="just">
              <a:spcAft>
                <a:spcPts val="400"/>
              </a:spcAft>
              <a:buFont typeface="Arial" panose="020B0604020202020204" pitchFamily="34" charset="0"/>
              <a:buChar char="•"/>
            </a:pPr>
            <a:r>
              <a:rPr lang="en-US" sz="1300" b="1">
                <a:cs typeface="Segoe UI"/>
                <a:hlinkClick r:id="rId12"/>
              </a:rPr>
              <a:t>Project Tahiti</a:t>
            </a:r>
            <a:r>
              <a:rPr lang="en-US" sz="1300" b="1">
                <a:cs typeface="Segoe UI"/>
              </a:rPr>
              <a:t> </a:t>
            </a:r>
            <a:r>
              <a:rPr lang="en-US" sz="1300">
                <a:cs typeface="Segoe UI"/>
              </a:rPr>
              <a:t>(Sean Rintel, Abi Sellen, Priscilla Wong, Nancy </a:t>
            </a:r>
            <a:r>
              <a:rPr lang="en-US" sz="1300" err="1">
                <a:cs typeface="Segoe UI"/>
              </a:rPr>
              <a:t>Baym</a:t>
            </a:r>
            <a:r>
              <a:rPr lang="en-US" sz="1300">
                <a:cs typeface="Segoe UI"/>
              </a:rPr>
              <a:t>, Rachel Bergmann, Emily Peloquin) - </a:t>
            </a:r>
            <a:r>
              <a:rPr lang="en-US" sz="1300" i="1">
                <a:cs typeface="Segoe UI"/>
              </a:rPr>
              <a:t>MSR</a:t>
            </a:r>
            <a:r>
              <a:rPr lang="en-US" sz="1300">
                <a:cs typeface="Segoe UI"/>
              </a:rPr>
              <a:t>, </a:t>
            </a:r>
            <a:r>
              <a:rPr lang="en-US" sz="1300" i="1">
                <a:cs typeface="Segoe UI"/>
              </a:rPr>
              <a:t>CSEO</a:t>
            </a:r>
          </a:p>
          <a:p>
            <a:pPr marL="171450" indent="-171450" algn="just">
              <a:spcAft>
                <a:spcPts val="400"/>
              </a:spcAft>
              <a:buFont typeface="Arial" panose="020B0604020202020204" pitchFamily="34" charset="0"/>
              <a:buChar char="•"/>
            </a:pPr>
            <a:r>
              <a:rPr lang="en-US" sz="1300" b="1">
                <a:cs typeface="Segoe UI"/>
                <a:hlinkClick r:id="rId13"/>
              </a:rPr>
              <a:t>Impact of the COVID-19 Pandemic on Remote Work Practices of Neurodiverse Professionals</a:t>
            </a:r>
            <a:r>
              <a:rPr lang="en-US" sz="1300" b="1">
                <a:cs typeface="Segoe UI"/>
              </a:rPr>
              <a:t> </a:t>
            </a:r>
            <a:r>
              <a:rPr lang="en-US" sz="1300">
                <a:cs typeface="Segoe UI"/>
              </a:rPr>
              <a:t>(John Tang, </a:t>
            </a:r>
            <a:r>
              <a:rPr lang="en-US" sz="1300" err="1">
                <a:cs typeface="Segoe UI"/>
              </a:rPr>
              <a:t>Maitraye</a:t>
            </a:r>
            <a:r>
              <a:rPr lang="en-US" sz="1300">
                <a:cs typeface="Segoe UI"/>
              </a:rPr>
              <a:t> Das) - </a:t>
            </a:r>
            <a:r>
              <a:rPr lang="en-US" sz="1300" i="1">
                <a:cs typeface="Segoe UI"/>
              </a:rPr>
              <a:t>Microsoft Research</a:t>
            </a:r>
          </a:p>
          <a:p>
            <a:pPr marL="171450" indent="-171450" algn="just">
              <a:spcAft>
                <a:spcPts val="400"/>
              </a:spcAft>
              <a:buFont typeface="Arial" panose="020B0604020202020204" pitchFamily="34" charset="0"/>
              <a:buChar char="•"/>
            </a:pPr>
            <a:r>
              <a:rPr lang="en-US" sz="1300" b="1">
                <a:hlinkClick r:id="rId14"/>
              </a:rPr>
              <a:t>CSEO WFH Study</a:t>
            </a:r>
            <a:r>
              <a:rPr lang="en-US" sz="1300"/>
              <a:t> (Emily Peloquin, Sheri Panabaker, Emily Downing, Hope Idaewor, Patty Clusserath, Nalini Iyer) - </a:t>
            </a:r>
            <a:r>
              <a:rPr lang="en-US" sz="1300" i="1"/>
              <a:t>CSEO Studio</a:t>
            </a:r>
            <a:endParaRPr lang="en-US" sz="1300" i="1">
              <a:cs typeface="Segoe UI"/>
            </a:endParaRPr>
          </a:p>
        </p:txBody>
      </p:sp>
      <p:pic>
        <p:nvPicPr>
          <p:cNvPr id="9" name="Picture 8" descr="A person sitting on a couch&#10;&#10;Description automatically generated">
            <a:extLst>
              <a:ext uri="{FF2B5EF4-FFF2-40B4-BE49-F238E27FC236}">
                <a16:creationId xmlns:a16="http://schemas.microsoft.com/office/drawing/2014/main" id="{8474AC5E-9024-45DA-85AE-32FB1DED100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98142" y="0"/>
            <a:ext cx="4572000" cy="6858000"/>
          </a:xfrm>
          <a:prstGeom prst="rect">
            <a:avLst/>
          </a:prstGeom>
        </p:spPr>
      </p:pic>
      <p:sp>
        <p:nvSpPr>
          <p:cNvPr id="2" name="TextBox 1">
            <a:hlinkClick r:id="rId16"/>
            <a:extLst>
              <a:ext uri="{FF2B5EF4-FFF2-40B4-BE49-F238E27FC236}">
                <a16:creationId xmlns:a16="http://schemas.microsoft.com/office/drawing/2014/main" id="{1E5D4E1A-B592-4A31-9A6A-3D9A417B3A11}"/>
              </a:ext>
            </a:extLst>
          </p:cNvPr>
          <p:cNvSpPr txBox="1"/>
          <p:nvPr/>
        </p:nvSpPr>
        <p:spPr>
          <a:xfrm>
            <a:off x="2284413" y="6198316"/>
            <a:ext cx="1700593" cy="92333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u="sng">
                <a:hlinkClick r:id="rId17"/>
              </a:rPr>
              <a:t>aka.ms/</a:t>
            </a:r>
            <a:r>
              <a:rPr lang="en-US" sz="2000" u="sng" err="1">
                <a:hlinkClick r:id="rId17"/>
              </a:rPr>
              <a:t>forw-personalproductivity</a:t>
            </a:r>
            <a:endParaRPr lang="en-US" sz="2000" u="sng"/>
          </a:p>
        </p:txBody>
      </p:sp>
    </p:spTree>
    <p:extLst>
      <p:ext uri="{BB962C8B-B14F-4D97-AF65-F5344CB8AC3E}">
        <p14:creationId xmlns:p14="http://schemas.microsoft.com/office/powerpoint/2010/main" val="41358540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18838D88-FF93-4245-886A-1EDA7F391086}"/>
              </a:ext>
            </a:extLst>
          </p:cNvPr>
          <p:cNvPicPr>
            <a:picLocks noChangeAspect="1"/>
          </p:cNvPicPr>
          <p:nvPr/>
        </p:nvPicPr>
        <p:blipFill rotWithShape="1">
          <a:blip r:embed="rId3"/>
          <a:srcRect l="23067" r="20634" b="1"/>
          <a:stretch/>
        </p:blipFill>
        <p:spPr>
          <a:xfrm>
            <a:off x="5334000" y="10"/>
            <a:ext cx="6858000" cy="6857990"/>
          </a:xfrm>
          <a:prstGeom prst="rect">
            <a:avLst/>
          </a:prstGeom>
          <a:noFill/>
        </p:spPr>
      </p:pic>
      <p:sp>
        <p:nvSpPr>
          <p:cNvPr id="2" name="Title 1">
            <a:extLst>
              <a:ext uri="{FF2B5EF4-FFF2-40B4-BE49-F238E27FC236}">
                <a16:creationId xmlns:a16="http://schemas.microsoft.com/office/drawing/2014/main" id="{A7DC2EA7-6F87-4CBA-B443-BB57ECA78E79}"/>
              </a:ext>
            </a:extLst>
          </p:cNvPr>
          <p:cNvSpPr>
            <a:spLocks noGrp="1"/>
          </p:cNvSpPr>
          <p:nvPr>
            <p:ph type="title"/>
          </p:nvPr>
        </p:nvSpPr>
        <p:spPr>
          <a:xfrm>
            <a:off x="588263" y="588963"/>
            <a:ext cx="4158362" cy="2535236"/>
          </a:xfrm>
        </p:spPr>
        <p:txBody>
          <a:bodyPr wrap="square" anchor="b">
            <a:normAutofit/>
          </a:bodyPr>
          <a:lstStyle/>
          <a:p>
            <a:r>
              <a:rPr lang="en-US">
                <a:cs typeface="Segoe UI"/>
              </a:rPr>
              <a:t>Emerging themes across productivity and wellbeing</a:t>
            </a:r>
            <a:endParaRPr lang="en-US"/>
          </a:p>
        </p:txBody>
      </p:sp>
      <p:sp>
        <p:nvSpPr>
          <p:cNvPr id="3" name="Content Placeholder 2">
            <a:extLst>
              <a:ext uri="{FF2B5EF4-FFF2-40B4-BE49-F238E27FC236}">
                <a16:creationId xmlns:a16="http://schemas.microsoft.com/office/drawing/2014/main" id="{3C2AEFC5-07AF-4150-9834-0BDE347E679A}"/>
              </a:ext>
            </a:extLst>
          </p:cNvPr>
          <p:cNvSpPr>
            <a:spLocks noGrp="1"/>
          </p:cNvSpPr>
          <p:nvPr>
            <p:ph type="body" sz="quarter" idx="10"/>
          </p:nvPr>
        </p:nvSpPr>
        <p:spPr>
          <a:xfrm>
            <a:off x="584200" y="3535540"/>
            <a:ext cx="4162425" cy="2733497"/>
          </a:xfrm>
        </p:spPr>
        <p:txBody>
          <a:bodyPr vert="horz" wrap="square" lIns="0" tIns="0" rIns="0" bIns="0" rtlCol="0" anchor="t">
            <a:normAutofit/>
          </a:bodyPr>
          <a:lstStyle/>
          <a:p>
            <a:r>
              <a:rPr lang="en-US"/>
              <a:t>Trust</a:t>
            </a:r>
          </a:p>
          <a:p>
            <a:r>
              <a:rPr lang="en-US">
                <a:cs typeface="Segoe UI"/>
              </a:rPr>
              <a:t>Autonomy</a:t>
            </a:r>
          </a:p>
          <a:p>
            <a:r>
              <a:rPr lang="en-US">
                <a:cs typeface="Segoe UI"/>
              </a:rPr>
              <a:t>Boundaries</a:t>
            </a:r>
          </a:p>
          <a:p>
            <a:endParaRPr lang="en-US"/>
          </a:p>
        </p:txBody>
      </p:sp>
    </p:spTree>
    <p:extLst>
      <p:ext uri="{BB962C8B-B14F-4D97-AF65-F5344CB8AC3E}">
        <p14:creationId xmlns:p14="http://schemas.microsoft.com/office/powerpoint/2010/main" val="5081301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B679-8E96-446A-ADDD-E8383665BC40}"/>
              </a:ext>
            </a:extLst>
          </p:cNvPr>
          <p:cNvSpPr>
            <a:spLocks noGrp="1"/>
          </p:cNvSpPr>
          <p:nvPr>
            <p:ph type="title"/>
          </p:nvPr>
        </p:nvSpPr>
        <p:spPr>
          <a:xfrm>
            <a:off x="588263" y="585788"/>
            <a:ext cx="3182027" cy="5683250"/>
          </a:xfrm>
        </p:spPr>
        <p:txBody>
          <a:bodyPr wrap="square" anchor="ctr">
            <a:normAutofit/>
          </a:bodyPr>
          <a:lstStyle/>
          <a:p>
            <a:r>
              <a:rPr lang="en-US"/>
              <a:t>Productivity Impacts Across Roles</a:t>
            </a:r>
          </a:p>
        </p:txBody>
      </p:sp>
      <p:sp>
        <p:nvSpPr>
          <p:cNvPr id="5" name="TextBox 4">
            <a:extLst>
              <a:ext uri="{FF2B5EF4-FFF2-40B4-BE49-F238E27FC236}">
                <a16:creationId xmlns:a16="http://schemas.microsoft.com/office/drawing/2014/main" id="{65695EEA-1D19-4F41-9BAF-E7E0EAF2BF16}"/>
              </a:ext>
            </a:extLst>
          </p:cNvPr>
          <p:cNvSpPr txBox="1"/>
          <p:nvPr/>
        </p:nvSpPr>
        <p:spPr>
          <a:xfrm>
            <a:off x="8623176" y="5612167"/>
            <a:ext cx="3305451" cy="9541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a:gradFill>
                  <a:gsLst>
                    <a:gs pos="2917">
                      <a:schemeClr val="tx1"/>
                    </a:gs>
                    <a:gs pos="30000">
                      <a:schemeClr val="tx1"/>
                    </a:gs>
                  </a:gsLst>
                  <a:lin ang="5400000" scaled="0"/>
                </a:gradFill>
              </a:rPr>
              <a:t>Boundaries</a:t>
            </a:r>
            <a:endParaRPr lang="en-US" sz="2000" b="1">
              <a:gradFill>
                <a:gsLst>
                  <a:gs pos="2917">
                    <a:schemeClr val="tx1"/>
                  </a:gs>
                  <a:gs pos="30000">
                    <a:schemeClr val="tx1"/>
                  </a:gs>
                </a:gsLst>
                <a:lin ang="5400000" scaled="0"/>
              </a:gradFill>
              <a:cs typeface="Segoe UI"/>
            </a:endParaRPr>
          </a:p>
          <a:p>
            <a:r>
              <a:rPr lang="en-US" sz="1400">
                <a:cs typeface="Segoe UI"/>
              </a:rPr>
              <a:t>Employees, especially managers, will need to set boundaries for themselves and their team to avoid burnout.</a:t>
            </a:r>
          </a:p>
        </p:txBody>
      </p:sp>
      <p:sp>
        <p:nvSpPr>
          <p:cNvPr id="7" name="TextBox 6">
            <a:extLst>
              <a:ext uri="{FF2B5EF4-FFF2-40B4-BE49-F238E27FC236}">
                <a16:creationId xmlns:a16="http://schemas.microsoft.com/office/drawing/2014/main" id="{5563EC5D-2593-44B5-9CCF-556DCA041764}"/>
              </a:ext>
            </a:extLst>
          </p:cNvPr>
          <p:cNvSpPr txBox="1"/>
          <p:nvPr/>
        </p:nvSpPr>
        <p:spPr>
          <a:xfrm>
            <a:off x="731761" y="5614479"/>
            <a:ext cx="3734537" cy="9541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2000" b="1">
                <a:gradFill>
                  <a:gsLst>
                    <a:gs pos="2917">
                      <a:schemeClr val="tx1"/>
                    </a:gs>
                    <a:gs pos="30000">
                      <a:schemeClr val="tx1"/>
                    </a:gs>
                  </a:gsLst>
                  <a:lin ang="5400000" scaled="0"/>
                </a:gradFill>
              </a:rPr>
              <a:t>Trust</a:t>
            </a:r>
          </a:p>
          <a:p>
            <a:r>
              <a:rPr lang="en-US" sz="1400">
                <a:cs typeface="Segoe UI"/>
              </a:rPr>
              <a:t>Managers must trust teams to avoid increase scope, and individuals must trust their manager to ramp up </a:t>
            </a:r>
            <a:r>
              <a:rPr lang="en-US" sz="1400">
                <a:ea typeface="+mn-lt"/>
                <a:cs typeface="+mn-lt"/>
              </a:rPr>
              <a:t>efficiently</a:t>
            </a:r>
            <a:endParaRPr lang="en-US" sz="1400">
              <a:cs typeface="Segoe UI"/>
            </a:endParaRPr>
          </a:p>
        </p:txBody>
      </p:sp>
      <p:sp>
        <p:nvSpPr>
          <p:cNvPr id="9" name="TextBox 8">
            <a:extLst>
              <a:ext uri="{FF2B5EF4-FFF2-40B4-BE49-F238E27FC236}">
                <a16:creationId xmlns:a16="http://schemas.microsoft.com/office/drawing/2014/main" id="{CA6902F0-4B0E-493A-8CBD-C418CF8934A4}"/>
              </a:ext>
            </a:extLst>
          </p:cNvPr>
          <p:cNvSpPr txBox="1"/>
          <p:nvPr/>
        </p:nvSpPr>
        <p:spPr>
          <a:xfrm>
            <a:off x="4776186" y="5612167"/>
            <a:ext cx="3475605"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a:gradFill>
                  <a:gsLst>
                    <a:gs pos="2917">
                      <a:schemeClr val="tx1"/>
                    </a:gs>
                    <a:gs pos="30000">
                      <a:schemeClr val="tx1"/>
                    </a:gs>
                  </a:gsLst>
                  <a:lin ang="5400000" scaled="0"/>
                </a:gradFill>
              </a:rPr>
              <a:t>Autonomy</a:t>
            </a:r>
            <a:endParaRPr lang="en-US"/>
          </a:p>
          <a:p>
            <a:r>
              <a:rPr lang="en-US" sz="1400">
                <a:cs typeface="Segoe UI"/>
              </a:rPr>
              <a:t>New hires have more flexibility, and ICs have more individual freedom than ever before. </a:t>
            </a:r>
          </a:p>
        </p:txBody>
      </p:sp>
      <p:sp>
        <p:nvSpPr>
          <p:cNvPr id="4" name="Content Placeholder 2">
            <a:extLst>
              <a:ext uri="{FF2B5EF4-FFF2-40B4-BE49-F238E27FC236}">
                <a16:creationId xmlns:a16="http://schemas.microsoft.com/office/drawing/2014/main" id="{8EE46920-1179-44E9-B1D7-EDDB240769E9}"/>
              </a:ext>
            </a:extLst>
          </p:cNvPr>
          <p:cNvSpPr txBox="1">
            <a:spLocks/>
          </p:cNvSpPr>
          <p:nvPr/>
        </p:nvSpPr>
        <p:spPr>
          <a:xfrm>
            <a:off x="8543459" y="968225"/>
            <a:ext cx="3477124" cy="1973891"/>
          </a:xfrm>
          <a:prstGeom prst="rect">
            <a:avLst/>
          </a:prstGeom>
        </p:spPr>
        <p:txBody>
          <a:bodyPr vert="horz" wrap="square" lIns="0" tIns="0" rIns="0" bIns="0" rtlCol="0" anchor="ctr">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cs typeface="Segoe UI"/>
              </a:rPr>
              <a:t>New hires</a:t>
            </a:r>
            <a:endParaRPr lang="en-US" sz="3600" b="1">
              <a:cs typeface="Segoe UI"/>
            </a:endParaRPr>
          </a:p>
          <a:p>
            <a:endParaRPr lang="en-US">
              <a:cs typeface="Segoe UI"/>
            </a:endParaRPr>
          </a:p>
          <a:p>
            <a:pPr lvl="1"/>
            <a:endParaRPr lang="en-US">
              <a:cs typeface="Segoe UI"/>
            </a:endParaRPr>
          </a:p>
          <a:p>
            <a:endParaRPr lang="en-US" sz="2600" b="1">
              <a:ea typeface="+mn-lt"/>
              <a:cs typeface="+mn-lt"/>
            </a:endParaRPr>
          </a:p>
        </p:txBody>
      </p:sp>
      <p:pic>
        <p:nvPicPr>
          <p:cNvPr id="6" name="Picture 9" descr="A female manager with 4 arms trying to do all different work.">
            <a:extLst>
              <a:ext uri="{FF2B5EF4-FFF2-40B4-BE49-F238E27FC236}">
                <a16:creationId xmlns:a16="http://schemas.microsoft.com/office/drawing/2014/main" id="{63022827-EE97-4A8C-BC19-5AF589E492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38136" y="2189097"/>
            <a:ext cx="3562709" cy="2177882"/>
          </a:xfrm>
          <a:prstGeom prst="rect">
            <a:avLst/>
          </a:prstGeom>
        </p:spPr>
      </p:pic>
      <p:sp>
        <p:nvSpPr>
          <p:cNvPr id="10" name="TextBox 9">
            <a:extLst>
              <a:ext uri="{FF2B5EF4-FFF2-40B4-BE49-F238E27FC236}">
                <a16:creationId xmlns:a16="http://schemas.microsoft.com/office/drawing/2014/main" id="{4901B132-1C46-4D19-8988-345671C59035}"/>
              </a:ext>
            </a:extLst>
          </p:cNvPr>
          <p:cNvSpPr txBox="1"/>
          <p:nvPr/>
        </p:nvSpPr>
        <p:spPr>
          <a:xfrm>
            <a:off x="4681268" y="4481363"/>
            <a:ext cx="2743200" cy="317500"/>
          </a:xfrm>
          <a:prstGeom prst="rect">
            <a:avLst/>
          </a:prstGeom>
        </p:spPr>
        <p:txBody>
          <a:bodyPr>
            <a:normAutofit fontScale="47500" lnSpcReduction="20000"/>
          </a:bodyPr>
          <a:lstStyle/>
          <a:p>
            <a:r>
              <a:rPr lang="en-US">
                <a:hlinkClick r:id="rId4"/>
              </a:rPr>
              <a:t>This Photo</a:t>
            </a:r>
            <a:r>
              <a:rPr lang="en-US"/>
              <a:t> by Unknown author is licensed under </a:t>
            </a:r>
            <a:r>
              <a:rPr lang="en-US">
                <a:hlinkClick r:id="rId5"/>
              </a:rPr>
              <a:t>CC BY-SA-NC</a:t>
            </a:r>
            <a:r>
              <a:rPr lang="en-US"/>
              <a:t>.</a:t>
            </a:r>
          </a:p>
        </p:txBody>
      </p:sp>
      <p:pic>
        <p:nvPicPr>
          <p:cNvPr id="12" name="Picture 12" descr="A stick figure meeting his new team at work.">
            <a:extLst>
              <a:ext uri="{FF2B5EF4-FFF2-40B4-BE49-F238E27FC236}">
                <a16:creationId xmlns:a16="http://schemas.microsoft.com/office/drawing/2014/main" id="{732D0164-52CD-4E6B-BE1E-59941943710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706927" y="1659764"/>
            <a:ext cx="3490822" cy="3049642"/>
          </a:xfrm>
          <a:prstGeom prst="rect">
            <a:avLst/>
          </a:prstGeom>
        </p:spPr>
      </p:pic>
      <p:sp>
        <p:nvSpPr>
          <p:cNvPr id="13" name="TextBox 12">
            <a:extLst>
              <a:ext uri="{FF2B5EF4-FFF2-40B4-BE49-F238E27FC236}">
                <a16:creationId xmlns:a16="http://schemas.microsoft.com/office/drawing/2014/main" id="{FFE0F815-2418-497E-A29C-0DBD550DCD5E}"/>
              </a:ext>
            </a:extLst>
          </p:cNvPr>
          <p:cNvSpPr txBox="1"/>
          <p:nvPr/>
        </p:nvSpPr>
        <p:spPr>
          <a:xfrm>
            <a:off x="9138249" y="4565290"/>
            <a:ext cx="2743200" cy="317500"/>
          </a:xfrm>
          <a:prstGeom prst="rect">
            <a:avLst/>
          </a:prstGeom>
        </p:spPr>
        <p:txBody>
          <a:bodyPr>
            <a:normAutofit fontScale="47500" lnSpcReduction="20000"/>
          </a:bodyPr>
          <a:lstStyle/>
          <a:p>
            <a:r>
              <a:rPr lang="en-US">
                <a:hlinkClick r:id="rId7"/>
              </a:rPr>
              <a:t>This Photo</a:t>
            </a:r>
            <a:r>
              <a:rPr lang="en-US"/>
              <a:t> by Unknown author is licensed under </a:t>
            </a:r>
            <a:r>
              <a:rPr lang="en-US">
                <a:hlinkClick r:id="rId5"/>
              </a:rPr>
              <a:t>CC BY-SA-NC</a:t>
            </a:r>
            <a:r>
              <a:rPr lang="en-US"/>
              <a:t>.</a:t>
            </a:r>
          </a:p>
        </p:txBody>
      </p:sp>
      <p:sp>
        <p:nvSpPr>
          <p:cNvPr id="18" name="Content Placeholder 2">
            <a:extLst>
              <a:ext uri="{FF2B5EF4-FFF2-40B4-BE49-F238E27FC236}">
                <a16:creationId xmlns:a16="http://schemas.microsoft.com/office/drawing/2014/main" id="{A15DB1BE-150F-48C5-9911-B4793F9769D1}"/>
              </a:ext>
            </a:extLst>
          </p:cNvPr>
          <p:cNvSpPr txBox="1">
            <a:spLocks/>
          </p:cNvSpPr>
          <p:nvPr/>
        </p:nvSpPr>
        <p:spPr>
          <a:xfrm>
            <a:off x="4675949" y="968224"/>
            <a:ext cx="3477124" cy="1973891"/>
          </a:xfrm>
          <a:prstGeom prst="rect">
            <a:avLst/>
          </a:prstGeom>
        </p:spPr>
        <p:txBody>
          <a:bodyPr vert="horz" wrap="square" lIns="0" tIns="0" rIns="0" bIns="0" rtlCol="0" anchor="ctr">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cs typeface="Segoe UI"/>
              </a:rPr>
              <a:t>Managers</a:t>
            </a:r>
            <a:endParaRPr lang="en-US"/>
          </a:p>
          <a:p>
            <a:endParaRPr lang="en-US">
              <a:cs typeface="Segoe UI"/>
            </a:endParaRPr>
          </a:p>
          <a:p>
            <a:pPr lvl="1"/>
            <a:endParaRPr lang="en-US">
              <a:cs typeface="Segoe UI"/>
            </a:endParaRPr>
          </a:p>
          <a:p>
            <a:endParaRPr lang="en-US" sz="2600" b="1">
              <a:ea typeface="+mn-lt"/>
              <a:cs typeface="+mn-lt"/>
            </a:endParaRPr>
          </a:p>
        </p:txBody>
      </p:sp>
    </p:spTree>
    <p:extLst>
      <p:ext uri="{BB962C8B-B14F-4D97-AF65-F5344CB8AC3E}">
        <p14:creationId xmlns:p14="http://schemas.microsoft.com/office/powerpoint/2010/main" val="23963605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9408-9EE4-4A8F-8C1A-10A7A0790E10}"/>
              </a:ext>
            </a:extLst>
          </p:cNvPr>
          <p:cNvSpPr>
            <a:spLocks noGrp="1"/>
          </p:cNvSpPr>
          <p:nvPr>
            <p:ph type="title"/>
          </p:nvPr>
        </p:nvSpPr>
        <p:spPr>
          <a:xfrm>
            <a:off x="588263" y="457200"/>
            <a:ext cx="11018520" cy="553998"/>
          </a:xfrm>
        </p:spPr>
        <p:txBody>
          <a:bodyPr wrap="square" anchor="t">
            <a:normAutofit/>
          </a:bodyPr>
          <a:lstStyle/>
          <a:p>
            <a:r>
              <a:rPr lang="en-US"/>
              <a:t>Surveillance Impact</a:t>
            </a:r>
          </a:p>
        </p:txBody>
      </p:sp>
      <p:graphicFrame>
        <p:nvGraphicFramePr>
          <p:cNvPr id="5" name="Content Placeholder 2">
            <a:extLst>
              <a:ext uri="{FF2B5EF4-FFF2-40B4-BE49-F238E27FC236}">
                <a16:creationId xmlns:a16="http://schemas.microsoft.com/office/drawing/2014/main" id="{885552D2-0BFC-4620-9344-4AC0F85EE400}"/>
              </a:ext>
            </a:extLst>
          </p:cNvPr>
          <p:cNvGraphicFramePr>
            <a:graphicFrameLocks noGrp="1"/>
          </p:cNvGraphicFramePr>
          <p:nvPr>
            <p:ph sz="quarter" idx="10"/>
            <p:extLst>
              <p:ext uri="{D42A27DB-BD31-4B8C-83A1-F6EECF244321}">
                <p14:modId xmlns:p14="http://schemas.microsoft.com/office/powerpoint/2010/main" val="12716190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37410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A24F-6EB6-4BF5-9AAB-653392636068}"/>
              </a:ext>
            </a:extLst>
          </p:cNvPr>
          <p:cNvSpPr>
            <a:spLocks noGrp="1"/>
          </p:cNvSpPr>
          <p:nvPr>
            <p:ph type="title"/>
          </p:nvPr>
        </p:nvSpPr>
        <p:spPr>
          <a:xfrm>
            <a:off x="588263" y="585788"/>
            <a:ext cx="3182027" cy="5683250"/>
          </a:xfrm>
        </p:spPr>
        <p:txBody>
          <a:bodyPr wrap="square" anchor="ctr">
            <a:normAutofit/>
          </a:bodyPr>
          <a:lstStyle/>
          <a:p>
            <a:r>
              <a:rPr lang="en-US">
                <a:cs typeface="Segoe UI"/>
              </a:rPr>
              <a:t>Individual </a:t>
            </a:r>
            <a:br>
              <a:rPr lang="en-US">
                <a:cs typeface="Segoe UI"/>
              </a:rPr>
            </a:br>
            <a:r>
              <a:rPr lang="en-US">
                <a:cs typeface="Segoe UI"/>
              </a:rPr>
              <a:t>Considerations</a:t>
            </a:r>
          </a:p>
        </p:txBody>
      </p:sp>
      <p:sp>
        <p:nvSpPr>
          <p:cNvPr id="4" name="TextBox 3">
            <a:extLst>
              <a:ext uri="{FF2B5EF4-FFF2-40B4-BE49-F238E27FC236}">
                <a16:creationId xmlns:a16="http://schemas.microsoft.com/office/drawing/2014/main" id="{EF2207C2-03E9-4EC3-933D-C373E7F11A60}"/>
              </a:ext>
            </a:extLst>
          </p:cNvPr>
          <p:cNvSpPr txBox="1"/>
          <p:nvPr/>
        </p:nvSpPr>
        <p:spPr>
          <a:xfrm>
            <a:off x="8652994" y="5612167"/>
            <a:ext cx="3305451" cy="9541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a:gradFill>
                  <a:gsLst>
                    <a:gs pos="2917">
                      <a:schemeClr val="tx1"/>
                    </a:gs>
                    <a:gs pos="30000">
                      <a:schemeClr val="tx1"/>
                    </a:gs>
                  </a:gsLst>
                  <a:lin ang="5400000" scaled="0"/>
                </a:gradFill>
              </a:rPr>
              <a:t>Boundaries</a:t>
            </a:r>
            <a:endParaRPr lang="en-US" sz="2000" b="1">
              <a:gradFill>
                <a:gsLst>
                  <a:gs pos="2917">
                    <a:schemeClr val="tx1"/>
                  </a:gs>
                  <a:gs pos="30000">
                    <a:schemeClr val="tx1"/>
                  </a:gs>
                </a:gsLst>
                <a:lin ang="5400000" scaled="0"/>
              </a:gradFill>
              <a:cs typeface="Segoe UI"/>
            </a:endParaRPr>
          </a:p>
          <a:p>
            <a:r>
              <a:rPr lang="en-US" sz="1400">
                <a:cs typeface="Segoe UI"/>
              </a:rPr>
              <a:t>Some employees may need to leave cameras off or set work hour boundaries for themselves</a:t>
            </a:r>
          </a:p>
        </p:txBody>
      </p:sp>
      <p:sp>
        <p:nvSpPr>
          <p:cNvPr id="5" name="TextBox 4">
            <a:extLst>
              <a:ext uri="{FF2B5EF4-FFF2-40B4-BE49-F238E27FC236}">
                <a16:creationId xmlns:a16="http://schemas.microsoft.com/office/drawing/2014/main" id="{30C1596B-4E5B-4E0A-BCB4-AD4760E55A42}"/>
              </a:ext>
            </a:extLst>
          </p:cNvPr>
          <p:cNvSpPr txBox="1"/>
          <p:nvPr/>
        </p:nvSpPr>
        <p:spPr>
          <a:xfrm>
            <a:off x="731761" y="5614479"/>
            <a:ext cx="3734537" cy="9541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2000" b="1">
                <a:gradFill>
                  <a:gsLst>
                    <a:gs pos="2917">
                      <a:schemeClr val="tx1"/>
                    </a:gs>
                    <a:gs pos="30000">
                      <a:schemeClr val="tx1"/>
                    </a:gs>
                  </a:gsLst>
                  <a:lin ang="5400000" scaled="0"/>
                </a:gradFill>
              </a:rPr>
              <a:t>Trust</a:t>
            </a:r>
          </a:p>
          <a:p>
            <a:r>
              <a:rPr lang="en-US" sz="1400">
                <a:cs typeface="Segoe UI"/>
              </a:rPr>
              <a:t>Teams with high levels of trust will assume best intent that individuals are doing what they need to be productive</a:t>
            </a:r>
          </a:p>
        </p:txBody>
      </p:sp>
      <p:sp>
        <p:nvSpPr>
          <p:cNvPr id="8" name="TextBox 7">
            <a:extLst>
              <a:ext uri="{FF2B5EF4-FFF2-40B4-BE49-F238E27FC236}">
                <a16:creationId xmlns:a16="http://schemas.microsoft.com/office/drawing/2014/main" id="{57EB3E2B-732F-4F38-9DE9-A8ECC70C98F6}"/>
              </a:ext>
            </a:extLst>
          </p:cNvPr>
          <p:cNvSpPr txBox="1"/>
          <p:nvPr/>
        </p:nvSpPr>
        <p:spPr>
          <a:xfrm>
            <a:off x="4776186" y="5612167"/>
            <a:ext cx="3475605" cy="9541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a:gradFill>
                  <a:gsLst>
                    <a:gs pos="2917">
                      <a:schemeClr val="tx1"/>
                    </a:gs>
                    <a:gs pos="30000">
                      <a:schemeClr val="tx1"/>
                    </a:gs>
                  </a:gsLst>
                  <a:lin ang="5400000" scaled="0"/>
                </a:gradFill>
              </a:rPr>
              <a:t>Autonomy</a:t>
            </a:r>
            <a:endParaRPr lang="en-US"/>
          </a:p>
          <a:p>
            <a:r>
              <a:rPr lang="en-US" sz="1400">
                <a:cs typeface="Segoe UI"/>
              </a:rPr>
              <a:t>Individuals will be responsible for making choices about their work environment that best suit them</a:t>
            </a:r>
            <a:endParaRPr lang="en-US"/>
          </a:p>
        </p:txBody>
      </p:sp>
      <p:pic>
        <p:nvPicPr>
          <p:cNvPr id="10" name="Picture 10" descr="A person sitting at a table using a computer&#10;&#10;Description automatically generated">
            <a:extLst>
              <a:ext uri="{FF2B5EF4-FFF2-40B4-BE49-F238E27FC236}">
                <a16:creationId xmlns:a16="http://schemas.microsoft.com/office/drawing/2014/main" id="{9E171FE0-D035-45C0-A44E-D63863E9618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036679" y="2494235"/>
            <a:ext cx="2556296" cy="1866283"/>
          </a:xfrm>
          <a:prstGeom prst="rect">
            <a:avLst/>
          </a:prstGeom>
        </p:spPr>
      </p:pic>
      <p:sp>
        <p:nvSpPr>
          <p:cNvPr id="11" name="TextBox 10">
            <a:extLst>
              <a:ext uri="{FF2B5EF4-FFF2-40B4-BE49-F238E27FC236}">
                <a16:creationId xmlns:a16="http://schemas.microsoft.com/office/drawing/2014/main" id="{3DB85914-2D4F-4656-9E41-C5B5F0A5261E}"/>
              </a:ext>
            </a:extLst>
          </p:cNvPr>
          <p:cNvSpPr txBox="1"/>
          <p:nvPr/>
        </p:nvSpPr>
        <p:spPr>
          <a:xfrm>
            <a:off x="8576605" y="7207933"/>
            <a:ext cx="2743200" cy="317500"/>
          </a:xfrm>
          <a:prstGeom prst="rect">
            <a:avLst/>
          </a:prstGeom>
        </p:spPr>
        <p:txBody>
          <a:bodyPr>
            <a:normAutofit fontScale="47500" lnSpcReduction="20000"/>
          </a:bodyPr>
          <a:lstStyle/>
          <a:p>
            <a:r>
              <a:rPr lang="en-US">
                <a:hlinkClick r:id="rId4"/>
              </a:rPr>
              <a:t>This Photo</a:t>
            </a:r>
            <a:r>
              <a:rPr lang="en-US"/>
              <a:t> by Unknown author is licensed under </a:t>
            </a:r>
            <a:r>
              <a:rPr lang="en-US">
                <a:hlinkClick r:id="rId5"/>
              </a:rPr>
              <a:t>CC BY-SA</a:t>
            </a:r>
            <a:r>
              <a:rPr lang="en-US"/>
              <a:t>.</a:t>
            </a:r>
          </a:p>
        </p:txBody>
      </p:sp>
      <p:pic>
        <p:nvPicPr>
          <p:cNvPr id="13" name="Picture 13" descr="A person holding a teddy bear&#10;&#10;Description automatically generated">
            <a:extLst>
              <a:ext uri="{FF2B5EF4-FFF2-40B4-BE49-F238E27FC236}">
                <a16:creationId xmlns:a16="http://schemas.microsoft.com/office/drawing/2014/main" id="{94742274-6E5B-410A-A7EC-3EE19902BD8B}"/>
              </a:ext>
            </a:extLst>
          </p:cNvPr>
          <p:cNvPicPr>
            <a:picLocks noChangeAspect="1"/>
          </p:cNvPicPr>
          <p:nvPr/>
        </p:nvPicPr>
        <p:blipFill>
          <a:blip r:embed="rId6"/>
          <a:stretch>
            <a:fillRect/>
          </a:stretch>
        </p:blipFill>
        <p:spPr>
          <a:xfrm>
            <a:off x="4609381" y="2484946"/>
            <a:ext cx="3318294" cy="1873729"/>
          </a:xfrm>
          <a:prstGeom prst="rect">
            <a:avLst/>
          </a:prstGeom>
        </p:spPr>
      </p:pic>
    </p:spTree>
    <p:extLst>
      <p:ext uri="{BB962C8B-B14F-4D97-AF65-F5344CB8AC3E}">
        <p14:creationId xmlns:p14="http://schemas.microsoft.com/office/powerpoint/2010/main" val="13072103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4CE8B81-36DF-4987-A98B-BA4CFBBB1898}"/>
              </a:ext>
            </a:extLst>
          </p:cNvPr>
          <p:cNvSpPr>
            <a:spLocks noGrp="1"/>
          </p:cNvSpPr>
          <p:nvPr>
            <p:ph sz="quarter" idx="10"/>
          </p:nvPr>
        </p:nvSpPr>
        <p:spPr>
          <a:xfrm>
            <a:off x="239253" y="165875"/>
            <a:ext cx="5777638" cy="656590"/>
          </a:xfrm>
        </p:spPr>
        <p:txBody>
          <a:bodyPr vert="horz" wrap="square" lIns="0" tIns="0" rIns="0" bIns="0" rtlCol="0" anchor="t">
            <a:spAutoFit/>
          </a:bodyPr>
          <a:lstStyle/>
          <a:p>
            <a:pPr marL="0" indent="0" algn="just">
              <a:spcBef>
                <a:spcPts val="0"/>
              </a:spcBef>
              <a:spcAft>
                <a:spcPts val="400"/>
              </a:spcAft>
              <a:buNone/>
            </a:pPr>
            <a:endParaRPr lang="en-US" sz="1200" i="1"/>
          </a:p>
          <a:p>
            <a:pPr marL="0" indent="0" algn="just">
              <a:spcBef>
                <a:spcPts val="0"/>
              </a:spcBef>
              <a:spcAft>
                <a:spcPts val="400"/>
              </a:spcAft>
              <a:buNone/>
            </a:pPr>
            <a:endParaRPr lang="en-US" sz="1200" i="1"/>
          </a:p>
          <a:p>
            <a:pPr marL="0" indent="0" algn="just">
              <a:spcBef>
                <a:spcPts val="0"/>
              </a:spcBef>
              <a:spcAft>
                <a:spcPts val="400"/>
              </a:spcAft>
              <a:buNone/>
            </a:pPr>
            <a:endParaRPr lang="en-US" sz="1200" i="1"/>
          </a:p>
        </p:txBody>
      </p:sp>
      <p:sp>
        <p:nvSpPr>
          <p:cNvPr id="10" name="Content Placeholder 10">
            <a:extLst>
              <a:ext uri="{FF2B5EF4-FFF2-40B4-BE49-F238E27FC236}">
                <a16:creationId xmlns:a16="http://schemas.microsoft.com/office/drawing/2014/main" id="{8B4C97BF-0018-40BC-870A-BAAFF3594C63}"/>
              </a:ext>
            </a:extLst>
          </p:cNvPr>
          <p:cNvSpPr txBox="1">
            <a:spLocks/>
          </p:cNvSpPr>
          <p:nvPr/>
        </p:nvSpPr>
        <p:spPr>
          <a:xfrm>
            <a:off x="6175107" y="318275"/>
            <a:ext cx="5777638" cy="42432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p:txBody>
      </p:sp>
      <p:sp>
        <p:nvSpPr>
          <p:cNvPr id="13" name="Rectangle 3">
            <a:extLst>
              <a:ext uri="{FF2B5EF4-FFF2-40B4-BE49-F238E27FC236}">
                <a16:creationId xmlns:a16="http://schemas.microsoft.com/office/drawing/2014/main" id="{A31321C5-5A2C-4FF6-AC3E-6D232BBB44F8}"/>
              </a:ext>
            </a:extLst>
          </p:cNvPr>
          <p:cNvSpPr>
            <a:spLocks noChangeArrowheads="1"/>
          </p:cNvSpPr>
          <p:nvPr/>
        </p:nvSpPr>
        <p:spPr bwMode="auto">
          <a:xfrm>
            <a:off x="3825875" y="1928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1CED0E35-8A3A-468D-A9C7-363EE6AC83C4}"/>
              </a:ext>
            </a:extLst>
          </p:cNvPr>
          <p:cNvSpPr txBox="1"/>
          <p:nvPr/>
        </p:nvSpPr>
        <p:spPr>
          <a:xfrm>
            <a:off x="529949" y="1048523"/>
            <a:ext cx="10831872" cy="5863144"/>
          </a:xfrm>
          <a:prstGeom prst="rect">
            <a:avLst/>
          </a:prstGeom>
          <a:noFill/>
        </p:spPr>
        <p:txBody>
          <a:bodyPr wrap="square" lIns="91440" tIns="45720" rIns="91440" bIns="45720" anchor="t">
            <a:spAutoFit/>
          </a:bodyPr>
          <a:lstStyle/>
          <a:p>
            <a:r>
              <a:rPr lang="en-US" sz="1500" b="1"/>
              <a:t>Affective Spotlight </a:t>
            </a:r>
            <a:r>
              <a:rPr lang="en-US" sz="1500"/>
              <a:t>(Prasanth Murali, Javier Hernandez, Daniel McDuff, Mary Czerwinski, Kael Rowan) MSR AI</a:t>
            </a:r>
          </a:p>
          <a:p>
            <a:r>
              <a:rPr lang="en-US" sz="1500" b="1"/>
              <a:t>Business Continuity Dashboard</a:t>
            </a:r>
            <a:r>
              <a:rPr lang="en-US" sz="1500"/>
              <a:t> (Andrew Leach) Workplace Intelligence </a:t>
            </a:r>
            <a:endParaRPr lang="en-US" sz="1500">
              <a:cs typeface="Segoe UI"/>
            </a:endParaRPr>
          </a:p>
          <a:p>
            <a:r>
              <a:rPr lang="en-US" sz="1500" b="1"/>
              <a:t>Compass customers/WFH survey</a:t>
            </a:r>
            <a:r>
              <a:rPr lang="en-US" sz="1500"/>
              <a:t> (Caolan Mannion) Customer-Driven </a:t>
            </a:r>
            <a:endParaRPr lang="en-US" sz="1500">
              <a:cs typeface="Segoe UI"/>
            </a:endParaRPr>
          </a:p>
          <a:p>
            <a:r>
              <a:rPr lang="en-US" sz="1500" b="1"/>
              <a:t>COSINE Productivity during WFH</a:t>
            </a:r>
            <a:r>
              <a:rPr lang="en-US" sz="1500"/>
              <a:t> (Brian Houck) COSINE (Windows) </a:t>
            </a:r>
            <a:endParaRPr lang="en-US" sz="1500">
              <a:cs typeface="Segoe UI"/>
            </a:endParaRPr>
          </a:p>
          <a:p>
            <a:r>
              <a:rPr lang="en-US" sz="1500" b="1"/>
              <a:t>Covid-19 Impact to IT Admins (</a:t>
            </a:r>
            <a:r>
              <a:rPr lang="en-US" sz="1500"/>
              <a:t>Alaina </a:t>
            </a:r>
            <a:r>
              <a:rPr lang="en-US" sz="1500" err="1"/>
              <a:t>Talboy</a:t>
            </a:r>
            <a:r>
              <a:rPr lang="en-US" sz="1500"/>
              <a:t>, Matt Brodsky) Browser User Research, E&amp;D</a:t>
            </a:r>
            <a:endParaRPr lang="en-US" sz="1500">
              <a:cs typeface="Segoe UI"/>
            </a:endParaRPr>
          </a:p>
          <a:p>
            <a:r>
              <a:rPr lang="en-US" sz="1500" b="1"/>
              <a:t>Covid-19 Impact to IT Admins </a:t>
            </a:r>
            <a:r>
              <a:rPr lang="en-US" sz="1500"/>
              <a:t>– Returning to the Office (Alaina </a:t>
            </a:r>
            <a:r>
              <a:rPr lang="en-US" sz="1500" err="1"/>
              <a:t>Talboy</a:t>
            </a:r>
            <a:r>
              <a:rPr lang="en-US" sz="1500"/>
              <a:t>, Matt Brodsky) Browser User Research, E&amp;D</a:t>
            </a:r>
            <a:endParaRPr lang="en-US" sz="1500">
              <a:cs typeface="Segoe UI"/>
            </a:endParaRPr>
          </a:p>
          <a:p>
            <a:r>
              <a:rPr lang="en-US" sz="1500" b="1"/>
              <a:t>COVID-19 Impact to IWs Research Series: Work Life Balance Difficulties</a:t>
            </a:r>
            <a:r>
              <a:rPr lang="en-US" sz="1500"/>
              <a:t>  (Alaina </a:t>
            </a:r>
            <a:r>
              <a:rPr lang="en-US" sz="1500" err="1"/>
              <a:t>Talboy</a:t>
            </a:r>
            <a:r>
              <a:rPr lang="en-US" sz="1500"/>
              <a:t>, Paula Bach) E&amp;D Design + UX Research (Browser User Research Team) </a:t>
            </a:r>
            <a:endParaRPr lang="en-US" sz="1500">
              <a:cs typeface="Segoe UI"/>
            </a:endParaRPr>
          </a:p>
          <a:p>
            <a:r>
              <a:rPr lang="en-US" sz="1500" b="1"/>
              <a:t>CSEO WFH Study </a:t>
            </a:r>
            <a:r>
              <a:rPr lang="en-US" sz="1500"/>
              <a:t>(Emily Peloquin, Sheri Panabaker, Emily Downing, Hope </a:t>
            </a:r>
            <a:r>
              <a:rPr lang="en-US" sz="1500" err="1"/>
              <a:t>Idaewor</a:t>
            </a:r>
            <a:r>
              <a:rPr lang="en-US" sz="1500"/>
              <a:t>, Patty </a:t>
            </a:r>
            <a:r>
              <a:rPr lang="en-US" sz="1500" err="1"/>
              <a:t>Clusserath</a:t>
            </a:r>
            <a:r>
              <a:rPr lang="en-US" sz="1500"/>
              <a:t>, Nalini Lyer) </a:t>
            </a:r>
            <a:endParaRPr lang="en-US" sz="1500">
              <a:cs typeface="Segoe UI"/>
            </a:endParaRPr>
          </a:p>
          <a:p>
            <a:r>
              <a:rPr lang="en-US" sz="1500" b="1"/>
              <a:t>CSEO Studio Decision-makers study</a:t>
            </a:r>
            <a:r>
              <a:rPr lang="en-US" sz="1500"/>
              <a:t>  (Erin </a:t>
            </a:r>
            <a:r>
              <a:rPr lang="en-US" sz="1500" err="1"/>
              <a:t>Acuri</a:t>
            </a:r>
            <a:r>
              <a:rPr lang="en-US" sz="1500"/>
              <a:t>, Adam Coleman, Brandon Haist, Hugh North, Shelly Marston, and Tiffany Smith) </a:t>
            </a:r>
          </a:p>
          <a:p>
            <a:r>
              <a:rPr lang="en-US" sz="1500" b="1"/>
              <a:t>Collective Planning &amp; Research</a:t>
            </a:r>
            <a:r>
              <a:rPr lang="en-US" sz="1500"/>
              <a:t> (XC P&amp;R)</a:t>
            </a:r>
            <a:endParaRPr lang="en-US" sz="1500">
              <a:cs typeface="Segoe UI"/>
            </a:endParaRPr>
          </a:p>
          <a:p>
            <a:r>
              <a:rPr lang="en-US" sz="1500" b="1"/>
              <a:t>Detecting 'Working Remotely' </a:t>
            </a:r>
            <a:r>
              <a:rPr lang="en-US" sz="1500"/>
              <a:t> ( Jeffrey Weston, Ijaz Ahmed, Shilpi Sinha, </a:t>
            </a:r>
            <a:r>
              <a:rPr lang="en-US" sz="1500" err="1"/>
              <a:t>Longqi</a:t>
            </a:r>
            <a:r>
              <a:rPr lang="en-US" sz="1500"/>
              <a:t> Yang, Romain Rey) IDEAs </a:t>
            </a:r>
            <a:endParaRPr lang="en-US" sz="1500">
              <a:cs typeface="Segoe UI"/>
            </a:endParaRPr>
          </a:p>
          <a:p>
            <a:r>
              <a:rPr lang="en-US" sz="1500" b="1"/>
              <a:t>Device Accessory Needs when WFH</a:t>
            </a:r>
            <a:r>
              <a:rPr lang="en-US" sz="1500"/>
              <a:t> (Shuling Chen, Eric </a:t>
            </a:r>
            <a:r>
              <a:rPr lang="en-US" sz="1500" err="1"/>
              <a:t>Lovelin</a:t>
            </a:r>
            <a:r>
              <a:rPr lang="en-US" sz="1500"/>
              <a:t>) PCA/MACH </a:t>
            </a:r>
            <a:endParaRPr lang="en-US" sz="1500">
              <a:cs typeface="Segoe UI"/>
            </a:endParaRPr>
          </a:p>
          <a:p>
            <a:r>
              <a:rPr lang="en-US" sz="1500" b="1"/>
              <a:t>Devices + remote work study </a:t>
            </a:r>
            <a:r>
              <a:rPr lang="en-US" sz="1500"/>
              <a:t> (Ginger Hudson, Steven Derhammer) Devices Research (E&amp;D) </a:t>
            </a:r>
            <a:endParaRPr lang="en-US" sz="1500">
              <a:cs typeface="Segoe UI"/>
            </a:endParaRPr>
          </a:p>
          <a:p>
            <a:r>
              <a:rPr lang="en-US" sz="1500" b="1"/>
              <a:t>E&amp;D Engineering Systems Health</a:t>
            </a:r>
            <a:r>
              <a:rPr lang="en-US" sz="1500"/>
              <a:t> (</a:t>
            </a:r>
            <a:r>
              <a:rPr lang="en-US" sz="1500" err="1"/>
              <a:t>Gurkaran</a:t>
            </a:r>
            <a:r>
              <a:rPr lang="en-US" sz="1500"/>
              <a:t> Singh, David Spiers) OXO </a:t>
            </a:r>
            <a:endParaRPr lang="en-US" sz="1500">
              <a:cs typeface="Segoe UI"/>
            </a:endParaRPr>
          </a:p>
          <a:p>
            <a:r>
              <a:rPr lang="en-US" sz="1500" b="1"/>
              <a:t>ENVSN "A Good Day" Research - Attention, focus &amp; flow in modern workplace (pre &amp; during Covid19)</a:t>
            </a:r>
            <a:r>
              <a:rPr lang="en-US" sz="1500"/>
              <a:t>  (Harald Becker and Ming-Li Chai ) Envisioning Team</a:t>
            </a:r>
            <a:endParaRPr lang="en-US" sz="1500">
              <a:cs typeface="Segoe UI"/>
            </a:endParaRPr>
          </a:p>
          <a:p>
            <a:r>
              <a:rPr lang="en-US" sz="1500" b="1"/>
              <a:t>EPIC Employee Global Experience  </a:t>
            </a:r>
            <a:r>
              <a:rPr lang="en-US" sz="1500"/>
              <a:t>(Marcus Ash, Charles Yiu, Sean Oh) EPIC</a:t>
            </a:r>
            <a:endParaRPr lang="en-US" sz="1500">
              <a:cs typeface="Segoe UI"/>
            </a:endParaRPr>
          </a:p>
          <a:p>
            <a:r>
              <a:rPr lang="en-US" sz="1500" b="1"/>
              <a:t>Future of Workplace Paradigm Shift</a:t>
            </a:r>
            <a:r>
              <a:rPr lang="en-US" sz="1500"/>
              <a:t> (Matthew Ayres) RE&amp;S Center of Innovation</a:t>
            </a:r>
            <a:endParaRPr lang="en-US" sz="1500">
              <a:cs typeface="Segoe UI"/>
            </a:endParaRPr>
          </a:p>
          <a:p>
            <a:r>
              <a:rPr lang="en-US" sz="1500" b="1"/>
              <a:t>Future Workforce Study</a:t>
            </a:r>
            <a:r>
              <a:rPr lang="en-US" sz="1500"/>
              <a:t> (Matthew Ayres) RE&amp;S Center of Innovation</a:t>
            </a:r>
            <a:endParaRPr lang="en-US" sz="1500">
              <a:cs typeface="Segoe UI"/>
            </a:endParaRPr>
          </a:p>
          <a:p>
            <a:r>
              <a:rPr lang="en-US" sz="1500" b="1"/>
              <a:t>GitHub study of developer productivity</a:t>
            </a:r>
            <a:r>
              <a:rPr lang="en-US" sz="1500"/>
              <a:t>  (Nicole Forsgren, Taylor Holland, Gregory Ceccarelli, Anna Filippova) GitHub</a:t>
            </a:r>
            <a:endParaRPr lang="en-US" sz="1500">
              <a:cs typeface="Segoe UI"/>
            </a:endParaRPr>
          </a:p>
          <a:p>
            <a:r>
              <a:rPr lang="en-US" sz="1500" b="1"/>
              <a:t>Health, Well-being and Productivity During COVID-19: A Study of Boundaries and Adaptation</a:t>
            </a:r>
            <a:r>
              <a:rPr lang="en-US" sz="1500"/>
              <a:t>  (Mary Czerwinski, Shamsi Iqbal, Daniel McDuff, </a:t>
            </a:r>
            <a:r>
              <a:rPr lang="en-US" sz="1500" err="1"/>
              <a:t>Jina</a:t>
            </a:r>
            <a:r>
              <a:rPr lang="en-US" sz="1500"/>
              <a:t> Suh and the HUE team) MSR </a:t>
            </a:r>
            <a:endParaRPr lang="en-US" sz="1500">
              <a:cs typeface="Segoe UI"/>
            </a:endParaRPr>
          </a:p>
          <a:p>
            <a:endParaRPr lang="en-US" sz="1500"/>
          </a:p>
        </p:txBody>
      </p:sp>
      <p:sp>
        <p:nvSpPr>
          <p:cNvPr id="9" name="Title 1">
            <a:extLst>
              <a:ext uri="{FF2B5EF4-FFF2-40B4-BE49-F238E27FC236}">
                <a16:creationId xmlns:a16="http://schemas.microsoft.com/office/drawing/2014/main" id="{6E9BCFD5-D83E-4BC7-8C5D-7D5FEE8C4052}"/>
              </a:ext>
            </a:extLst>
          </p:cNvPr>
          <p:cNvSpPr>
            <a:spLocks noGrp="1"/>
          </p:cNvSpPr>
          <p:nvPr>
            <p:ph type="title"/>
          </p:nvPr>
        </p:nvSpPr>
        <p:spPr>
          <a:xfrm>
            <a:off x="588263" y="457200"/>
            <a:ext cx="11018520" cy="553998"/>
          </a:xfrm>
        </p:spPr>
        <p:txBody>
          <a:bodyPr/>
          <a:lstStyle/>
          <a:p>
            <a:r>
              <a:rPr lang="en-US"/>
              <a:t>Research studies</a:t>
            </a:r>
          </a:p>
        </p:txBody>
      </p:sp>
    </p:spTree>
    <p:extLst>
      <p:ext uri="{BB962C8B-B14F-4D97-AF65-F5344CB8AC3E}">
        <p14:creationId xmlns:p14="http://schemas.microsoft.com/office/powerpoint/2010/main" val="30056627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2AAE-677E-4683-A727-C3E0AE0ABD90}"/>
              </a:ext>
            </a:extLst>
          </p:cNvPr>
          <p:cNvSpPr>
            <a:spLocks noGrp="1"/>
          </p:cNvSpPr>
          <p:nvPr>
            <p:ph type="title"/>
          </p:nvPr>
        </p:nvSpPr>
        <p:spPr/>
        <p:txBody>
          <a:bodyPr/>
          <a:lstStyle/>
          <a:p>
            <a:r>
              <a:rPr lang="en-US">
                <a:cs typeface="Segoe UI"/>
              </a:rPr>
              <a:t>Looking to a Hybrid Future</a:t>
            </a:r>
            <a:endParaRPr lang="en-US"/>
          </a:p>
        </p:txBody>
      </p:sp>
      <p:sp>
        <p:nvSpPr>
          <p:cNvPr id="6" name="Content Placeholder 2">
            <a:extLst>
              <a:ext uri="{FF2B5EF4-FFF2-40B4-BE49-F238E27FC236}">
                <a16:creationId xmlns:a16="http://schemas.microsoft.com/office/drawing/2014/main" id="{5F4F17C1-0A33-45AF-963B-C6BBAF3E0447}"/>
              </a:ext>
            </a:extLst>
          </p:cNvPr>
          <p:cNvSpPr txBox="1">
            <a:spLocks/>
          </p:cNvSpPr>
          <p:nvPr/>
        </p:nvSpPr>
        <p:spPr>
          <a:xfrm>
            <a:off x="591830" y="1355186"/>
            <a:ext cx="5779733" cy="4788085"/>
          </a:xfrm>
          <a:prstGeom prst="rect">
            <a:avLst/>
          </a:prstGeom>
        </p:spPr>
        <p:txBody>
          <a:bodyPr vert="horz" wrap="square" lIns="0" tIns="0" rIns="0" bIns="0" rtlCol="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600">
              <a:cs typeface="Segoe UI"/>
            </a:endParaRPr>
          </a:p>
        </p:txBody>
      </p:sp>
      <p:sp>
        <p:nvSpPr>
          <p:cNvPr id="9" name="Content Placeholder 2">
            <a:extLst>
              <a:ext uri="{FF2B5EF4-FFF2-40B4-BE49-F238E27FC236}">
                <a16:creationId xmlns:a16="http://schemas.microsoft.com/office/drawing/2014/main" id="{64890B6B-223A-4495-83F6-355E43EC0A95}"/>
              </a:ext>
            </a:extLst>
          </p:cNvPr>
          <p:cNvSpPr txBox="1">
            <a:spLocks/>
          </p:cNvSpPr>
          <p:nvPr/>
        </p:nvSpPr>
        <p:spPr>
          <a:xfrm>
            <a:off x="588264" y="1242045"/>
            <a:ext cx="6940518" cy="5208797"/>
          </a:xfrm>
          <a:prstGeom prst="rect">
            <a:avLst/>
          </a:prstGeom>
        </p:spPr>
        <p:txBody>
          <a:bodyPr vert="horz" wrap="square" lIns="0" tIns="0" rIns="0" bIns="0" rtlCol="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3000">
                <a:cs typeface="Segoe UI"/>
              </a:rPr>
              <a:t>Post-COVID a hybrid model is favored by most employees.</a:t>
            </a:r>
            <a:endParaRPr lang="en-US" sz="3000"/>
          </a:p>
          <a:p>
            <a:pPr marL="342900" indent="-342900">
              <a:lnSpc>
                <a:spcPct val="90000"/>
              </a:lnSpc>
              <a:buFont typeface="Arial" panose="05000000000000000000" pitchFamily="2" charset="2"/>
              <a:buChar char="•"/>
            </a:pPr>
            <a:endParaRPr lang="en-US" sz="2400">
              <a:cs typeface="Segoe UI"/>
            </a:endParaRPr>
          </a:p>
          <a:p>
            <a:pPr marL="342900" indent="-342900">
              <a:lnSpc>
                <a:spcPct val="90000"/>
              </a:lnSpc>
              <a:buFont typeface="Arial" panose="05000000000000000000" pitchFamily="2" charset="2"/>
              <a:buChar char="•"/>
            </a:pPr>
            <a:r>
              <a:rPr lang="en-US" sz="2400">
                <a:cs typeface="Segoe UI"/>
              </a:rPr>
              <a:t>At Microsoft China 69% of respondents preferred a hybrid model compared to purely remote (19%) or traditional office (11%)</a:t>
            </a:r>
          </a:p>
          <a:p>
            <a:pPr marL="342900" indent="-342900">
              <a:lnSpc>
                <a:spcPct val="90000"/>
              </a:lnSpc>
              <a:buFont typeface="Arial" panose="05000000000000000000" pitchFamily="2" charset="2"/>
              <a:buChar char="•"/>
            </a:pPr>
            <a:endParaRPr lang="en-US" sz="2400"/>
          </a:p>
          <a:p>
            <a:pPr marL="342900" indent="-342900">
              <a:lnSpc>
                <a:spcPct val="90000"/>
              </a:lnSpc>
              <a:buFont typeface="Arial" panose="05000000000000000000" pitchFamily="2" charset="2"/>
              <a:buChar char="•"/>
            </a:pPr>
            <a:r>
              <a:rPr lang="en-US" sz="2400">
                <a:cs typeface="Segoe UI"/>
              </a:rPr>
              <a:t>More broadly, when surveyed, 63% of MS employees </a:t>
            </a:r>
            <a:r>
              <a:rPr lang="en-US" sz="2400" i="1">
                <a:cs typeface="Segoe UI"/>
              </a:rPr>
              <a:t>ideally</a:t>
            </a:r>
            <a:r>
              <a:rPr lang="en-US" sz="2400">
                <a:cs typeface="Segoe UI"/>
              </a:rPr>
              <a:t> want a hybrid model compared to fully remote (35%) or never remote (3%)</a:t>
            </a:r>
          </a:p>
          <a:p>
            <a:pPr marL="342900" indent="-342900">
              <a:lnSpc>
                <a:spcPct val="90000"/>
              </a:lnSpc>
              <a:buFont typeface="Arial" panose="05000000000000000000" pitchFamily="2" charset="2"/>
              <a:buChar char="•"/>
            </a:pPr>
            <a:endParaRPr lang="en-US" sz="2400">
              <a:cs typeface="Segoe UI"/>
            </a:endParaRPr>
          </a:p>
          <a:p>
            <a:pPr marL="342900" indent="-342900">
              <a:lnSpc>
                <a:spcPct val="90000"/>
              </a:lnSpc>
              <a:buFont typeface="Arial" panose="05000000000000000000" pitchFamily="2" charset="2"/>
              <a:buChar char="•"/>
            </a:pPr>
            <a:r>
              <a:rPr lang="en-US" sz="2400">
                <a:cs typeface="Segoe UI"/>
              </a:rPr>
              <a:t>Similar results have been seen at Google</a:t>
            </a:r>
            <a:endParaRPr lang="en-US" sz="2400"/>
          </a:p>
        </p:txBody>
      </p:sp>
      <p:graphicFrame>
        <p:nvGraphicFramePr>
          <p:cNvPr id="8" name="Chart 7">
            <a:extLst>
              <a:ext uri="{FF2B5EF4-FFF2-40B4-BE49-F238E27FC236}">
                <a16:creationId xmlns:a16="http://schemas.microsoft.com/office/drawing/2014/main" id="{617DCE82-9B55-4EBA-9642-D5EBE6333F74}"/>
              </a:ext>
            </a:extLst>
          </p:cNvPr>
          <p:cNvGraphicFramePr/>
          <p:nvPr>
            <p:extLst>
              <p:ext uri="{D42A27DB-BD31-4B8C-83A1-F6EECF244321}">
                <p14:modId xmlns:p14="http://schemas.microsoft.com/office/powerpoint/2010/main" val="2395093201"/>
              </p:ext>
            </p:extLst>
          </p:nvPr>
        </p:nvGraphicFramePr>
        <p:xfrm>
          <a:off x="7468087" y="3571280"/>
          <a:ext cx="4508929" cy="30059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EDC9AEDB-FA80-490D-A2F8-203B1ADC41C3}"/>
              </a:ext>
            </a:extLst>
          </p:cNvPr>
          <p:cNvGraphicFramePr/>
          <p:nvPr>
            <p:extLst>
              <p:ext uri="{D42A27DB-BD31-4B8C-83A1-F6EECF244321}">
                <p14:modId xmlns:p14="http://schemas.microsoft.com/office/powerpoint/2010/main" val="2340490572"/>
              </p:ext>
            </p:extLst>
          </p:nvPr>
        </p:nvGraphicFramePr>
        <p:xfrm>
          <a:off x="7415318" y="414280"/>
          <a:ext cx="4508929" cy="3005952"/>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C4A7D421-8F59-4A69-9265-3ED087804BE3}"/>
              </a:ext>
            </a:extLst>
          </p:cNvPr>
          <p:cNvSpPr txBox="1"/>
          <p:nvPr/>
        </p:nvSpPr>
        <p:spPr>
          <a:xfrm>
            <a:off x="9139381" y="2372614"/>
            <a:ext cx="759823" cy="307777"/>
          </a:xfrm>
          <a:prstGeom prst="rect">
            <a:avLst/>
          </a:prstGeom>
          <a:noFill/>
        </p:spPr>
        <p:txBody>
          <a:bodyPr wrap="none" lIns="0" tIns="0" rIns="0" bIns="0" rtlCol="0">
            <a:spAutoFit/>
          </a:bodyPr>
          <a:lstStyle/>
          <a:p>
            <a:pPr algn="l"/>
            <a:r>
              <a:rPr lang="en-US" sz="2000">
                <a:solidFill>
                  <a:schemeClr val="bg1"/>
                </a:solidFill>
              </a:rPr>
              <a:t>Hybrid</a:t>
            </a:r>
          </a:p>
        </p:txBody>
      </p:sp>
      <p:sp>
        <p:nvSpPr>
          <p:cNvPr id="11" name="TextBox 10">
            <a:extLst>
              <a:ext uri="{FF2B5EF4-FFF2-40B4-BE49-F238E27FC236}">
                <a16:creationId xmlns:a16="http://schemas.microsoft.com/office/drawing/2014/main" id="{E37F0BCD-CEB7-4D64-9AC8-F8BA0C51FB42}"/>
              </a:ext>
            </a:extLst>
          </p:cNvPr>
          <p:cNvSpPr txBox="1"/>
          <p:nvPr/>
        </p:nvSpPr>
        <p:spPr>
          <a:xfrm>
            <a:off x="9139381" y="5516281"/>
            <a:ext cx="759823" cy="307777"/>
          </a:xfrm>
          <a:prstGeom prst="rect">
            <a:avLst/>
          </a:prstGeom>
          <a:noFill/>
        </p:spPr>
        <p:txBody>
          <a:bodyPr wrap="none" lIns="0" tIns="0" rIns="0" bIns="0" rtlCol="0">
            <a:spAutoFit/>
          </a:bodyPr>
          <a:lstStyle/>
          <a:p>
            <a:pPr algn="l"/>
            <a:r>
              <a:rPr lang="en-US" sz="2000">
                <a:solidFill>
                  <a:schemeClr val="bg1"/>
                </a:solidFill>
              </a:rPr>
              <a:t>Hybrid</a:t>
            </a:r>
          </a:p>
        </p:txBody>
      </p:sp>
      <p:sp>
        <p:nvSpPr>
          <p:cNvPr id="12" name="TextBox 11">
            <a:extLst>
              <a:ext uri="{FF2B5EF4-FFF2-40B4-BE49-F238E27FC236}">
                <a16:creationId xmlns:a16="http://schemas.microsoft.com/office/drawing/2014/main" id="{9585506C-1C4C-49D4-BE9B-47D1117E258A}"/>
              </a:ext>
            </a:extLst>
          </p:cNvPr>
          <p:cNvSpPr txBox="1"/>
          <p:nvPr/>
        </p:nvSpPr>
        <p:spPr>
          <a:xfrm>
            <a:off x="9899204" y="4673926"/>
            <a:ext cx="384721" cy="215444"/>
          </a:xfrm>
          <a:prstGeom prst="rect">
            <a:avLst/>
          </a:prstGeom>
          <a:noFill/>
        </p:spPr>
        <p:txBody>
          <a:bodyPr wrap="none" lIns="0" tIns="0" rIns="0" bIns="0" rtlCol="0">
            <a:spAutoFit/>
          </a:bodyPr>
          <a:lstStyle/>
          <a:p>
            <a:pPr algn="l"/>
            <a:r>
              <a:rPr lang="en-US" sz="1400">
                <a:solidFill>
                  <a:schemeClr val="bg1"/>
                </a:solidFill>
              </a:rPr>
              <a:t>WFH</a:t>
            </a:r>
          </a:p>
        </p:txBody>
      </p:sp>
      <p:sp>
        <p:nvSpPr>
          <p:cNvPr id="13" name="TextBox 12">
            <a:extLst>
              <a:ext uri="{FF2B5EF4-FFF2-40B4-BE49-F238E27FC236}">
                <a16:creationId xmlns:a16="http://schemas.microsoft.com/office/drawing/2014/main" id="{86869453-9245-4891-AF80-6335BDF5DC73}"/>
              </a:ext>
            </a:extLst>
          </p:cNvPr>
          <p:cNvSpPr txBox="1"/>
          <p:nvPr/>
        </p:nvSpPr>
        <p:spPr>
          <a:xfrm>
            <a:off x="9839134" y="1476462"/>
            <a:ext cx="384721" cy="215444"/>
          </a:xfrm>
          <a:prstGeom prst="rect">
            <a:avLst/>
          </a:prstGeom>
          <a:noFill/>
        </p:spPr>
        <p:txBody>
          <a:bodyPr wrap="none" lIns="0" tIns="0" rIns="0" bIns="0" rtlCol="0">
            <a:spAutoFit/>
          </a:bodyPr>
          <a:lstStyle/>
          <a:p>
            <a:pPr algn="l"/>
            <a:r>
              <a:rPr lang="en-US" sz="1400">
                <a:solidFill>
                  <a:schemeClr val="bg1"/>
                </a:solidFill>
              </a:rPr>
              <a:t>WFH</a:t>
            </a:r>
          </a:p>
        </p:txBody>
      </p:sp>
    </p:spTree>
    <p:extLst>
      <p:ext uri="{BB962C8B-B14F-4D97-AF65-F5344CB8AC3E}">
        <p14:creationId xmlns:p14="http://schemas.microsoft.com/office/powerpoint/2010/main" val="3835314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3492-F870-45F0-8EFA-61DEF2772346}"/>
              </a:ext>
            </a:extLst>
          </p:cNvPr>
          <p:cNvSpPr>
            <a:spLocks noGrp="1"/>
          </p:cNvSpPr>
          <p:nvPr>
            <p:ph type="title"/>
          </p:nvPr>
        </p:nvSpPr>
        <p:spPr>
          <a:xfrm>
            <a:off x="588263" y="585788"/>
            <a:ext cx="3183637" cy="5683250"/>
          </a:xfrm>
        </p:spPr>
        <p:txBody>
          <a:bodyPr wrap="square" anchor="ctr">
            <a:normAutofit/>
          </a:bodyPr>
          <a:lstStyle/>
          <a:p>
            <a:r>
              <a:rPr lang="en-US"/>
              <a:t>Emerging Future Issues</a:t>
            </a:r>
          </a:p>
        </p:txBody>
      </p:sp>
      <p:sp>
        <p:nvSpPr>
          <p:cNvPr id="3" name="Content Placeholder 2">
            <a:extLst>
              <a:ext uri="{FF2B5EF4-FFF2-40B4-BE49-F238E27FC236}">
                <a16:creationId xmlns:a16="http://schemas.microsoft.com/office/drawing/2014/main" id="{28B3CFE6-E0BA-42D5-8D16-49D3058312B2}"/>
              </a:ext>
            </a:extLst>
          </p:cNvPr>
          <p:cNvSpPr>
            <a:spLocks noGrp="1"/>
          </p:cNvSpPr>
          <p:nvPr>
            <p:ph type="body" sz="quarter" idx="10"/>
          </p:nvPr>
        </p:nvSpPr>
        <p:spPr>
          <a:xfrm>
            <a:off x="4938315" y="1505938"/>
            <a:ext cx="6669658" cy="4763100"/>
          </a:xfrm>
        </p:spPr>
        <p:txBody>
          <a:bodyPr vert="horz" wrap="square" lIns="0" tIns="0" rIns="0" bIns="0" rtlCol="0" anchor="ctr">
            <a:normAutofit/>
          </a:bodyPr>
          <a:lstStyle/>
          <a:p>
            <a:pPr marL="0" indent="0">
              <a:buNone/>
            </a:pPr>
            <a:endParaRPr lang="en-US"/>
          </a:p>
          <a:p>
            <a:pPr marL="457200" indent="-457200"/>
            <a:r>
              <a:rPr lang="en-US"/>
              <a:t>Creative and brainstorming work</a:t>
            </a:r>
          </a:p>
          <a:p>
            <a:pPr marL="457200" indent="-457200"/>
            <a:r>
              <a:rPr lang="en-US"/>
              <a:t>Team commitment and social connections</a:t>
            </a:r>
          </a:p>
          <a:p>
            <a:pPr marL="457200" indent="-457200"/>
            <a:r>
              <a:rPr lang="en-US"/>
              <a:t>Lack of physical and external boundaries</a:t>
            </a:r>
          </a:p>
          <a:p>
            <a:pPr marL="457200" indent="-457200"/>
            <a:r>
              <a:rPr lang="en-US"/>
              <a:t>Flexible time</a:t>
            </a:r>
          </a:p>
          <a:p>
            <a:pPr marL="457200" indent="-457200"/>
            <a:r>
              <a:rPr lang="en-US"/>
              <a:t>Information exchange</a:t>
            </a:r>
          </a:p>
          <a:p>
            <a:pPr marL="457200" indent="-457200"/>
            <a:r>
              <a:rPr lang="en-US"/>
              <a:t>Dual experiences of working from home</a:t>
            </a:r>
          </a:p>
          <a:p>
            <a:pPr marL="0" indent="0">
              <a:buNone/>
            </a:pPr>
            <a:endParaRPr lang="en-US"/>
          </a:p>
          <a:p>
            <a:pPr marL="0" indent="0">
              <a:buNone/>
            </a:pPr>
            <a:endParaRPr lang="en-US"/>
          </a:p>
        </p:txBody>
      </p:sp>
    </p:spTree>
    <p:extLst>
      <p:ext uri="{BB962C8B-B14F-4D97-AF65-F5344CB8AC3E}">
        <p14:creationId xmlns:p14="http://schemas.microsoft.com/office/powerpoint/2010/main" val="22299112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Diagram 23">
            <a:extLst>
              <a:ext uri="{FF2B5EF4-FFF2-40B4-BE49-F238E27FC236}">
                <a16:creationId xmlns:a16="http://schemas.microsoft.com/office/drawing/2014/main" id="{243ABD03-BAAF-4DA4-8947-E41AB485CFD8}"/>
              </a:ext>
            </a:extLst>
          </p:cNvPr>
          <p:cNvGraphicFramePr/>
          <p:nvPr>
            <p:extLst>
              <p:ext uri="{D42A27DB-BD31-4B8C-83A1-F6EECF244321}">
                <p14:modId xmlns:p14="http://schemas.microsoft.com/office/powerpoint/2010/main" val="24557785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7520BC3-AF59-4064-B07B-1DF0F0D6DD0A}"/>
              </a:ext>
            </a:extLst>
          </p:cNvPr>
          <p:cNvSpPr>
            <a:spLocks noGrp="1"/>
          </p:cNvSpPr>
          <p:nvPr>
            <p:ph type="title"/>
          </p:nvPr>
        </p:nvSpPr>
        <p:spPr>
          <a:xfrm>
            <a:off x="584200" y="460340"/>
            <a:ext cx="11018520" cy="553998"/>
          </a:xfrm>
        </p:spPr>
        <p:txBody>
          <a:bodyPr wrap="square" anchor="t">
            <a:normAutofit/>
          </a:bodyPr>
          <a:lstStyle/>
          <a:p>
            <a:r>
              <a:rPr lang="en-US"/>
              <a:t>Trust, Autonomy and Boundaries</a:t>
            </a:r>
          </a:p>
        </p:txBody>
      </p:sp>
      <p:sp>
        <p:nvSpPr>
          <p:cNvPr id="1433" name="Rectangle 1432">
            <a:extLst>
              <a:ext uri="{FF2B5EF4-FFF2-40B4-BE49-F238E27FC236}">
                <a16:creationId xmlns:a16="http://schemas.microsoft.com/office/drawing/2014/main" id="{9FF9349E-F468-4E0C-9B84-A427815A541C}"/>
              </a:ext>
            </a:extLst>
          </p:cNvPr>
          <p:cNvSpPr/>
          <p:nvPr/>
        </p:nvSpPr>
        <p:spPr bwMode="auto">
          <a:xfrm>
            <a:off x="3260004" y="1276448"/>
            <a:ext cx="914400" cy="9144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7" descr="Shield Tick with solid fill">
            <a:extLst>
              <a:ext uri="{FF2B5EF4-FFF2-40B4-BE49-F238E27FC236}">
                <a16:creationId xmlns:a16="http://schemas.microsoft.com/office/drawing/2014/main" id="{03860BF2-E40A-4683-8079-7D6B220C45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12465" y="1251866"/>
            <a:ext cx="914400" cy="914400"/>
          </a:xfrm>
          <a:prstGeom prst="rect">
            <a:avLst/>
          </a:prstGeom>
        </p:spPr>
      </p:pic>
      <p:sp>
        <p:nvSpPr>
          <p:cNvPr id="1469" name="Rectangle 1468">
            <a:extLst>
              <a:ext uri="{FF2B5EF4-FFF2-40B4-BE49-F238E27FC236}">
                <a16:creationId xmlns:a16="http://schemas.microsoft.com/office/drawing/2014/main" id="{2D8BBA16-6B07-4A4C-B953-0E0BB2452A01}"/>
              </a:ext>
            </a:extLst>
          </p:cNvPr>
          <p:cNvSpPr/>
          <p:nvPr/>
        </p:nvSpPr>
        <p:spPr bwMode="auto">
          <a:xfrm>
            <a:off x="7054293" y="1276448"/>
            <a:ext cx="914400" cy="9144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0" name="Rectangle 1469">
            <a:extLst>
              <a:ext uri="{FF2B5EF4-FFF2-40B4-BE49-F238E27FC236}">
                <a16:creationId xmlns:a16="http://schemas.microsoft.com/office/drawing/2014/main" id="{1514DEAC-6243-42B4-975B-8DE6E0D0897C}"/>
              </a:ext>
            </a:extLst>
          </p:cNvPr>
          <p:cNvSpPr/>
          <p:nvPr/>
        </p:nvSpPr>
        <p:spPr bwMode="auto">
          <a:xfrm>
            <a:off x="10887860" y="1300015"/>
            <a:ext cx="914400" cy="9144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Graphic 11" descr="Woman with solid fill">
            <a:extLst>
              <a:ext uri="{FF2B5EF4-FFF2-40B4-BE49-F238E27FC236}">
                <a16:creationId xmlns:a16="http://schemas.microsoft.com/office/drawing/2014/main" id="{A644308A-EE21-486F-B46F-A59D6D2D8C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53888" y="1212359"/>
            <a:ext cx="914400" cy="914400"/>
          </a:xfrm>
          <a:prstGeom prst="rect">
            <a:avLst/>
          </a:prstGeom>
        </p:spPr>
      </p:pic>
      <p:pic>
        <p:nvPicPr>
          <p:cNvPr id="21" name="Graphic 10" descr="Fence with solid fill">
            <a:extLst>
              <a:ext uri="{FF2B5EF4-FFF2-40B4-BE49-F238E27FC236}">
                <a16:creationId xmlns:a16="http://schemas.microsoft.com/office/drawing/2014/main" id="{D2344E20-2FE8-4B51-9E4F-349C984D5EC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0181" y="1356964"/>
            <a:ext cx="914400" cy="914400"/>
          </a:xfrm>
          <a:prstGeom prst="rect">
            <a:avLst/>
          </a:prstGeom>
        </p:spPr>
      </p:pic>
    </p:spTree>
    <p:extLst>
      <p:ext uri="{BB962C8B-B14F-4D97-AF65-F5344CB8AC3E}">
        <p14:creationId xmlns:p14="http://schemas.microsoft.com/office/powerpoint/2010/main" val="9299322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4655-1EB9-436D-ADD9-0B32376EA9E8}"/>
              </a:ext>
            </a:extLst>
          </p:cNvPr>
          <p:cNvSpPr>
            <a:spLocks noGrp="1"/>
          </p:cNvSpPr>
          <p:nvPr>
            <p:ph type="title"/>
          </p:nvPr>
        </p:nvSpPr>
        <p:spPr>
          <a:xfrm>
            <a:off x="588263" y="585788"/>
            <a:ext cx="3183637" cy="5683250"/>
          </a:xfrm>
        </p:spPr>
        <p:txBody>
          <a:bodyPr wrap="square" anchor="ctr">
            <a:normAutofit/>
          </a:bodyPr>
          <a:lstStyle/>
          <a:p>
            <a:r>
              <a:rPr lang="en-US"/>
              <a:t>Where we are already showing up</a:t>
            </a:r>
          </a:p>
        </p:txBody>
      </p:sp>
      <p:sp>
        <p:nvSpPr>
          <p:cNvPr id="3" name="Content Placeholder 2">
            <a:extLst>
              <a:ext uri="{FF2B5EF4-FFF2-40B4-BE49-F238E27FC236}">
                <a16:creationId xmlns:a16="http://schemas.microsoft.com/office/drawing/2014/main" id="{E317DD59-8A9A-405F-AD72-CA49B4A7B21E}"/>
              </a:ext>
            </a:extLst>
          </p:cNvPr>
          <p:cNvSpPr>
            <a:spLocks noGrp="1"/>
          </p:cNvSpPr>
          <p:nvPr>
            <p:ph type="body" sz="quarter" idx="10"/>
          </p:nvPr>
        </p:nvSpPr>
        <p:spPr>
          <a:xfrm>
            <a:off x="4938315" y="585788"/>
            <a:ext cx="6669658" cy="5683250"/>
          </a:xfrm>
        </p:spPr>
        <p:txBody>
          <a:bodyPr vert="horz" wrap="square" lIns="0" tIns="0" rIns="0" bIns="0" rtlCol="0" anchor="ctr">
            <a:normAutofit/>
          </a:bodyPr>
          <a:lstStyle/>
          <a:p>
            <a:pPr>
              <a:lnSpc>
                <a:spcPct val="90000"/>
              </a:lnSpc>
            </a:pPr>
            <a:r>
              <a:rPr lang="en-US" sz="2600" b="1">
                <a:cs typeface="Segoe UI"/>
              </a:rPr>
              <a:t>Tools for open collaboration</a:t>
            </a:r>
            <a:r>
              <a:rPr lang="en-US" sz="2600">
                <a:cs typeface="Segoe UI"/>
              </a:rPr>
              <a:t>: Updates to Teams and Office products are underway to provide more tools for open communication and information flow</a:t>
            </a:r>
            <a:endParaRPr lang="en-US"/>
          </a:p>
          <a:p>
            <a:pPr>
              <a:lnSpc>
                <a:spcPct val="90000"/>
              </a:lnSpc>
            </a:pPr>
            <a:r>
              <a:rPr lang="en-US" sz="2600" b="1">
                <a:cs typeface="Segoe UI"/>
              </a:rPr>
              <a:t>Flexibility by default:</a:t>
            </a:r>
            <a:r>
              <a:rPr lang="en-US" sz="2600">
                <a:cs typeface="Segoe UI"/>
              </a:rPr>
              <a:t> </a:t>
            </a:r>
            <a:r>
              <a:rPr lang="en-US" sz="2600">
                <a:ea typeface="+mn-lt"/>
                <a:cs typeface="+mn-lt"/>
              </a:rPr>
              <a:t>Research-informed learning materials to help individuals make the most of new HR flexibility</a:t>
            </a:r>
          </a:p>
          <a:p>
            <a:pPr>
              <a:lnSpc>
                <a:spcPct val="90000"/>
              </a:lnSpc>
            </a:pPr>
            <a:r>
              <a:rPr lang="en-US" sz="2600" b="1">
                <a:cs typeface="Segoe UI"/>
              </a:rPr>
              <a:t>Project Harmony</a:t>
            </a:r>
            <a:r>
              <a:rPr lang="en-US" sz="2600">
                <a:cs typeface="Segoe UI"/>
              </a:rPr>
              <a:t>: New research-informed tool to people maintain and generate energy to solve needs around work-life boundaries, distractions, and scheduling and prioritizing time intentionally. Includes a virtual commute and the ability to schedule "me-time"</a:t>
            </a:r>
          </a:p>
        </p:txBody>
      </p:sp>
    </p:spTree>
    <p:extLst>
      <p:ext uri="{BB962C8B-B14F-4D97-AF65-F5344CB8AC3E}">
        <p14:creationId xmlns:p14="http://schemas.microsoft.com/office/powerpoint/2010/main" val="5871922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29A600-8069-48A2-9247-EFA7238C77D3}"/>
              </a:ext>
            </a:extLst>
          </p:cNvPr>
          <p:cNvPicPr>
            <a:picLocks noChangeAspect="1"/>
          </p:cNvPicPr>
          <p:nvPr/>
        </p:nvPicPr>
        <p:blipFill rotWithShape="1">
          <a:blip r:embed="rId3">
            <a:extLst>
              <a:ext uri="{28A0092B-C50C-407E-A947-70E740481C1C}">
                <a14:useLocalDpi xmlns:a14="http://schemas.microsoft.com/office/drawing/2010/main" val="0"/>
              </a:ext>
            </a:extLst>
          </a:blip>
          <a:srcRect r="42514"/>
          <a:stretch/>
        </p:blipFill>
        <p:spPr>
          <a:xfrm>
            <a:off x="8173443" y="0"/>
            <a:ext cx="4008447" cy="6858000"/>
          </a:xfrm>
          <a:prstGeom prst="rect">
            <a:avLst/>
          </a:prstGeom>
        </p:spPr>
      </p:pic>
      <p:sp>
        <p:nvSpPr>
          <p:cNvPr id="4" name="Title 1">
            <a:extLst>
              <a:ext uri="{FF2B5EF4-FFF2-40B4-BE49-F238E27FC236}">
                <a16:creationId xmlns:a16="http://schemas.microsoft.com/office/drawing/2014/main" id="{934F907C-78B4-47EE-9DF2-F91CDFC923D7}"/>
              </a:ext>
            </a:extLst>
          </p:cNvPr>
          <p:cNvSpPr>
            <a:spLocks noGrp="1"/>
          </p:cNvSpPr>
          <p:nvPr>
            <p:ph type="title"/>
          </p:nvPr>
        </p:nvSpPr>
        <p:spPr>
          <a:xfrm>
            <a:off x="632262" y="594758"/>
            <a:ext cx="6445723" cy="553998"/>
          </a:xfrm>
        </p:spPr>
        <p:txBody>
          <a:bodyPr/>
          <a:lstStyle/>
          <a:p>
            <a:r>
              <a:rPr lang="en-US" b="1">
                <a:latin typeface="Segoe UI Semibold" panose="020B0702040204020203" pitchFamily="34" charset="0"/>
                <a:cs typeface="Segoe UI Semibold" panose="020B0702040204020203" pitchFamily="34" charset="0"/>
              </a:rPr>
              <a:t>Software Engineering</a:t>
            </a:r>
            <a:endParaRPr lang="en-US"/>
          </a:p>
        </p:txBody>
      </p:sp>
      <p:sp>
        <p:nvSpPr>
          <p:cNvPr id="5" name="TextBox 4">
            <a:extLst>
              <a:ext uri="{FF2B5EF4-FFF2-40B4-BE49-F238E27FC236}">
                <a16:creationId xmlns:a16="http://schemas.microsoft.com/office/drawing/2014/main" id="{641438F6-3F42-47E4-A773-5E8E825C5E3D}"/>
              </a:ext>
            </a:extLst>
          </p:cNvPr>
          <p:cNvSpPr txBox="1"/>
          <p:nvPr/>
        </p:nvSpPr>
        <p:spPr>
          <a:xfrm>
            <a:off x="632262" y="1548854"/>
            <a:ext cx="7064299" cy="513473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Track leaders</a:t>
            </a:r>
          </a:p>
          <a:p>
            <a:pPr>
              <a:defRPr/>
            </a:pPr>
            <a:r>
              <a:rPr kumimoji="0" lang="en-US" sz="1600" b="1"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4"/>
              </a:rPr>
              <a:t>Chandra Maddila</a:t>
            </a:r>
            <a:r>
              <a:rPr kumimoji="0" lang="en-US" sz="1600" b="1"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Research)</a:t>
            </a:r>
            <a:br>
              <a:rPr lang="en-US" sz="1600" b="0" i="1" u="none" strike="noStrike" kern="1200" cap="none" spc="0" normalizeH="0" baseline="0" noProof="0">
                <a:ln>
                  <a:noFill/>
                </a:ln>
                <a:effectLst/>
                <a:uLnTx/>
                <a:uFillTx/>
                <a:latin typeface="Segoe UI"/>
              </a:rPr>
            </a:br>
            <a:r>
              <a:rPr lang="en-US" sz="1600" i="1">
                <a:gradFill>
                  <a:gsLst>
                    <a:gs pos="2917">
                      <a:srgbClr val="000000"/>
                    </a:gs>
                    <a:gs pos="30000">
                      <a:srgbClr val="000000"/>
                    </a:gs>
                  </a:gsLst>
                  <a:lin ang="5400000" scaled="0"/>
                </a:gradFill>
                <a:latin typeface="Segoe UI"/>
                <a:hlinkClick r:id="rId5"/>
              </a:rPr>
              <a:t>Margaret-Anne Storey</a:t>
            </a:r>
            <a:r>
              <a:rPr lang="en-US" sz="1600" i="1">
                <a:gradFill>
                  <a:gsLst>
                    <a:gs pos="2917">
                      <a:srgbClr val="000000"/>
                    </a:gs>
                    <a:gs pos="30000">
                      <a:srgbClr val="000000"/>
                    </a:gs>
                  </a:gsLst>
                  <a:lin ang="5400000" scaled="0"/>
                </a:gradFill>
                <a:latin typeface="Segoe UI"/>
              </a:rPr>
              <a:t>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(1ES, University of Victoria)</a:t>
            </a:r>
            <a:endPar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a:p>
            <a:pPr>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6"/>
              </a:rPr>
              <a:t>Brian Houck</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r>
              <a:rPr lang="en-US" sz="1600" i="1">
                <a:gradFill>
                  <a:gsLst>
                    <a:gs pos="2917">
                      <a:srgbClr val="000000"/>
                    </a:gs>
                    <a:gs pos="30000">
                      <a:srgbClr val="000000"/>
                    </a:gs>
                  </a:gsLst>
                  <a:lin ang="5400000" scaled="0"/>
                </a:gradFill>
                <a:latin typeface="Segoe UI"/>
              </a:rPr>
              <a:t>Azure Edge+Platform)</a:t>
            </a:r>
            <a:endPar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rgbClr val="000000"/>
              </a:solidFill>
              <a:effectLst/>
              <a:uLnTx/>
              <a:uFillTx/>
              <a:latin typeface="Segoe UI" panose="020B0502040204020203" pitchFamily="34" charset="0"/>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23130"/>
                </a:solidFill>
                <a:effectLst/>
                <a:uLnTx/>
                <a:uFillTx/>
                <a:latin typeface="Segoe UI"/>
                <a:ea typeface="+mn-ea"/>
                <a:cs typeface="Segoe UI"/>
              </a:rPr>
              <a:t>Featured studies</a:t>
            </a:r>
            <a:r>
              <a:rPr kumimoji="0" lang="en-US" sz="1600" b="0" i="1" u="none" strike="noStrike" kern="1200" cap="none" spc="0" normalizeH="0" baseline="0" noProof="0">
                <a:ln>
                  <a:noFill/>
                </a:ln>
                <a:solidFill>
                  <a:srgbClr val="323130"/>
                </a:solidFill>
                <a:effectLst/>
                <a:uLnTx/>
                <a:uFillTx/>
                <a:latin typeface="Segoe UI"/>
                <a:ea typeface="+mn-ea"/>
                <a:cs typeface="Segoe UI"/>
              </a:rPr>
              <a:t> </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171450" lvl="0" indent="-171450" algn="l" rtl="0">
              <a:spcBef>
                <a:spcPts val="0"/>
              </a:spcBef>
              <a:spcAft>
                <a:spcPts val="400"/>
              </a:spcAft>
              <a:buFont typeface="Arial" panose="020B0604020202020204" pitchFamily="34" charset="0"/>
              <a:buChar char="•"/>
            </a:pPr>
            <a:r>
              <a:rPr lang="en-US" sz="1400" b="1"/>
              <a:t>Developer activity, review activity, geographical distribution </a:t>
            </a:r>
            <a:r>
              <a:rPr lang="en-US" sz="1400"/>
              <a:t>(Chandra </a:t>
            </a:r>
            <a:r>
              <a:rPr lang="en-US" sz="1400" err="1"/>
              <a:t>Maddila</a:t>
            </a:r>
            <a:r>
              <a:rPr lang="en-US" sz="1400"/>
              <a:t>, Nachi Nagappan) – </a:t>
            </a:r>
            <a:r>
              <a:rPr lang="en-US" sz="1400" i="1"/>
              <a:t>MSR</a:t>
            </a:r>
            <a:endParaRPr lang="en-US" sz="1400" b="1" i="1"/>
          </a:p>
          <a:p>
            <a:pPr marL="171450" lvl="0" indent="-171450" algn="l" rtl="0">
              <a:spcBef>
                <a:spcPts val="0"/>
              </a:spcBef>
              <a:spcAft>
                <a:spcPts val="400"/>
              </a:spcAft>
              <a:buFont typeface="Arial" panose="020B0604020202020204" pitchFamily="34" charset="0"/>
              <a:buChar char="•"/>
            </a:pPr>
            <a:r>
              <a:rPr lang="en-US" sz="1400" b="1"/>
              <a:t>Developer activity, timing of work, and collaboration (</a:t>
            </a:r>
            <a:r>
              <a:rPr lang="en-US" sz="1400"/>
              <a:t>Nicole Forsgren, Greg Ceccarelli, Anna Filippova, Taylor Holland, Derek </a:t>
            </a:r>
            <a:r>
              <a:rPr lang="en-US" sz="1400" err="1"/>
              <a:t>Jedamski</a:t>
            </a:r>
            <a:r>
              <a:rPr lang="en-US" sz="1400"/>
              <a:t>, Scot Kelly, Rowan Wing) – </a:t>
            </a:r>
            <a:r>
              <a:rPr lang="en-US" sz="1400" i="1"/>
              <a:t>GitHub </a:t>
            </a:r>
            <a:r>
              <a:rPr lang="en-US" sz="1400" i="1" err="1"/>
              <a:t>Octoverse</a:t>
            </a:r>
            <a:r>
              <a:rPr lang="en-US" sz="1400" i="1"/>
              <a:t> Spotlight Team</a:t>
            </a:r>
            <a:endParaRPr lang="en-US" sz="1400" b="1" i="1"/>
          </a:p>
          <a:p>
            <a:pPr marL="171450" indent="-171450">
              <a:spcAft>
                <a:spcPts val="400"/>
              </a:spcAft>
              <a:buFont typeface="Arial" panose="020B0604020202020204" pitchFamily="34" charset="0"/>
              <a:buChar char="•"/>
            </a:pPr>
            <a:r>
              <a:rPr lang="en-US" sz="1400" b="1"/>
              <a:t>Tale of two cities </a:t>
            </a:r>
            <a:r>
              <a:rPr lang="en-US" sz="1400"/>
              <a:t>(Denae Ford, Margaret-Anne Storey, Tom Zimmermann, Christian Bird, Sonia Jaffe, Chandra </a:t>
            </a:r>
            <a:r>
              <a:rPr lang="en-US" sz="1400" err="1"/>
              <a:t>Maddila</a:t>
            </a:r>
            <a:r>
              <a:rPr lang="en-US" sz="1400"/>
              <a:t>, Jenna Butler, Brian Houck, Nachi Nagappan) – </a:t>
            </a:r>
            <a:r>
              <a:rPr lang="en-US" sz="1400" i="1"/>
              <a:t>MSR + 1ES + Office of the Chief Economist + OXO + COSINE</a:t>
            </a:r>
            <a:endParaRPr lang="en-US" sz="1400"/>
          </a:p>
          <a:p>
            <a:pPr marL="171450" lvl="0" indent="-171450" algn="l" rtl="0">
              <a:spcBef>
                <a:spcPts val="0"/>
              </a:spcBef>
              <a:spcAft>
                <a:spcPts val="400"/>
              </a:spcAft>
              <a:buFont typeface="Arial" panose="020B0604020202020204" pitchFamily="34" charset="0"/>
              <a:buChar char="•"/>
            </a:pPr>
            <a:r>
              <a:rPr lang="en-US" sz="1400" b="1"/>
              <a:t>Dairy study on developer gratitude and well-being (</a:t>
            </a:r>
            <a:r>
              <a:rPr lang="en-US" sz="1400"/>
              <a:t>Jenna Butler, Sonia Jaffe) – OXO + Office of the Chief Economist</a:t>
            </a:r>
            <a:endParaRPr lang="en-US" sz="1400">
              <a:cs typeface="Segoe UI"/>
            </a:endParaRPr>
          </a:p>
          <a:p>
            <a:pPr marL="171450" lvl="0" indent="-171450" algn="l" rtl="0">
              <a:spcBef>
                <a:spcPts val="0"/>
              </a:spcBef>
              <a:spcAft>
                <a:spcPts val="400"/>
              </a:spcAft>
              <a:buFont typeface="Arial" panose="020B0604020202020204" pitchFamily="34" charset="0"/>
              <a:buChar char="•"/>
            </a:pPr>
            <a:r>
              <a:rPr lang="en-US" sz="1400" b="1" i="0">
                <a:solidFill>
                  <a:srgbClr val="212121"/>
                </a:solidFill>
                <a:effectLst/>
              </a:rPr>
              <a:t>Exploring the Effects of Work from Home on Team Productivity </a:t>
            </a:r>
            <a:r>
              <a:rPr lang="en-US" sz="1400" i="0">
                <a:solidFill>
                  <a:srgbClr val="212121"/>
                </a:solidFill>
                <a:effectLst/>
              </a:rPr>
              <a:t>(</a:t>
            </a:r>
            <a:r>
              <a:rPr lang="en-US" sz="1400"/>
              <a:t>Courtney Miller, Tom Zimmermann – </a:t>
            </a:r>
            <a:r>
              <a:rPr lang="en-US" sz="1400" i="1"/>
              <a:t>MSR</a:t>
            </a:r>
            <a:r>
              <a:rPr lang="en-US" sz="1400"/>
              <a:t> </a:t>
            </a:r>
            <a:br>
              <a:rPr lang="en-US" sz="1100" b="1" i="0">
                <a:effectLst/>
                <a:latin typeface="SegoeUI"/>
              </a:rPr>
            </a:br>
            <a:endParaRPr lang="en-US" sz="1100"/>
          </a:p>
          <a:p>
            <a:pPr marL="0" lvl="0" indent="0" algn="l" rtl="0">
              <a:spcBef>
                <a:spcPts val="0"/>
              </a:spcBef>
              <a:spcAft>
                <a:spcPts val="0"/>
              </a:spcAft>
              <a:buNone/>
            </a:pPr>
            <a:endParaRPr lang="en-US" sz="1400"/>
          </a:p>
          <a:p>
            <a:pPr marL="457200" indent="-311150">
              <a:buSzPts val="1300"/>
              <a:buFontTx/>
              <a:buChar char="●"/>
            </a:pPr>
            <a:endParaRPr lang="en-US" sz="1400" b="1" i="0">
              <a:solidFill>
                <a:srgbClr val="212121"/>
              </a:solidFill>
              <a:effectLst/>
              <a:latin typeface="SegoeUI"/>
            </a:endParaRPr>
          </a:p>
          <a:p>
            <a:pPr marL="457200" lvl="0" indent="-311150" algn="l" rtl="0">
              <a:spcBef>
                <a:spcPts val="0"/>
              </a:spcBef>
              <a:spcAft>
                <a:spcPts val="0"/>
              </a:spcAft>
              <a:buSzPts val="1300"/>
              <a:buChar char="●"/>
            </a:pPr>
            <a:endParaRPr lang="en-US" sz="1400">
              <a:cs typeface="Segoe UI"/>
            </a:endParaRPr>
          </a:p>
        </p:txBody>
      </p:sp>
      <p:sp>
        <p:nvSpPr>
          <p:cNvPr id="3" name="TextBox 1">
            <a:hlinkClick r:id="rId7"/>
            <a:extLst>
              <a:ext uri="{FF2B5EF4-FFF2-40B4-BE49-F238E27FC236}">
                <a16:creationId xmlns:a16="http://schemas.microsoft.com/office/drawing/2014/main" id="{8175B951-9D71-491C-A22C-807E1AD6C413}"/>
              </a:ext>
            </a:extLst>
          </p:cNvPr>
          <p:cNvSpPr txBox="1"/>
          <p:nvPr/>
        </p:nvSpPr>
        <p:spPr>
          <a:xfrm>
            <a:off x="2081365" y="6109353"/>
            <a:ext cx="4051069"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u="sng">
                <a:hlinkClick r:id="rId8"/>
              </a:rPr>
              <a:t>aka.ms/</a:t>
            </a:r>
            <a:r>
              <a:rPr lang="en-US" sz="2000" u="sng" err="1">
                <a:hlinkClick r:id="rId8"/>
              </a:rPr>
              <a:t>forw-softwareengineering</a:t>
            </a:r>
            <a:endParaRPr lang="en-US" sz="2000" u="sng"/>
          </a:p>
        </p:txBody>
      </p:sp>
    </p:spTree>
    <p:extLst>
      <p:ext uri="{BB962C8B-B14F-4D97-AF65-F5344CB8AC3E}">
        <p14:creationId xmlns:p14="http://schemas.microsoft.com/office/powerpoint/2010/main" val="36519193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755D4-5F06-4ABD-8F58-D3A20334A94F}"/>
              </a:ext>
            </a:extLst>
          </p:cNvPr>
          <p:cNvSpPr>
            <a:spLocks noGrp="1"/>
          </p:cNvSpPr>
          <p:nvPr>
            <p:ph type="title"/>
          </p:nvPr>
        </p:nvSpPr>
        <p:spPr/>
        <p:txBody>
          <a:bodyPr/>
          <a:lstStyle/>
          <a:p>
            <a:r>
              <a:rPr lang="en-US"/>
              <a:t>What do we cover?</a:t>
            </a:r>
          </a:p>
        </p:txBody>
      </p:sp>
      <p:sp>
        <p:nvSpPr>
          <p:cNvPr id="5" name="Google Shape;159;p16">
            <a:extLst>
              <a:ext uri="{FF2B5EF4-FFF2-40B4-BE49-F238E27FC236}">
                <a16:creationId xmlns:a16="http://schemas.microsoft.com/office/drawing/2014/main" id="{CAAE3E35-499B-4105-BF4E-574A3159CE92}"/>
              </a:ext>
            </a:extLst>
          </p:cNvPr>
          <p:cNvSpPr txBox="1">
            <a:spLocks noGrp="1"/>
          </p:cNvSpPr>
          <p:nvPr>
            <p:ph idx="1"/>
          </p:nvPr>
        </p:nvSpPr>
        <p:spPr>
          <a:prstGeom prst="rect">
            <a:avLst/>
          </a:prstGeom>
        </p:spPr>
        <p:txBody>
          <a:bodyPr spcFirstLastPara="1" wrap="square" lIns="91425" tIns="91425" rIns="91425" bIns="91425"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349250">
              <a:spcBef>
                <a:spcPts val="0"/>
              </a:spcBef>
              <a:buSzPts val="1900"/>
              <a:buFont typeface="Arial" panose="020B0604020202020204" pitchFamily="34" charset="0"/>
              <a:buChar char="•"/>
            </a:pPr>
            <a:r>
              <a:rPr lang="en-US" sz="2400"/>
              <a:t>What the data says about engineering output during COVID-19?</a:t>
            </a:r>
          </a:p>
          <a:p>
            <a:pPr marL="457200" indent="-349250">
              <a:spcBef>
                <a:spcPts val="0"/>
              </a:spcBef>
              <a:buSzPts val="1900"/>
              <a:buFont typeface="Arial" panose="020B0604020202020204" pitchFamily="34" charset="0"/>
              <a:buChar char="•"/>
            </a:pPr>
            <a:r>
              <a:rPr lang="en-US" sz="2400"/>
              <a:t>What developers say about productivity? The good and bad about WFH.</a:t>
            </a:r>
          </a:p>
          <a:p>
            <a:pPr marL="457200" indent="-349250">
              <a:spcBef>
                <a:spcPts val="0"/>
              </a:spcBef>
              <a:buSzPts val="1900"/>
              <a:buFont typeface="Arial" panose="020B0604020202020204" pitchFamily="34" charset="0"/>
              <a:buChar char="•"/>
            </a:pPr>
            <a:r>
              <a:rPr lang="en-US" sz="2400"/>
              <a:t>Where can I learn more?</a:t>
            </a:r>
          </a:p>
          <a:p>
            <a:pPr marL="457200" indent="-349250">
              <a:spcBef>
                <a:spcPts val="0"/>
              </a:spcBef>
              <a:buSzPts val="1900"/>
              <a:buFont typeface="Arial" panose="020B0604020202020204" pitchFamily="34" charset="0"/>
              <a:buChar char="•"/>
            </a:pPr>
            <a:r>
              <a:rPr lang="en-US" sz="2400">
                <a:cs typeface="Segoe UI"/>
              </a:rPr>
              <a:t>Ongoing research and projects</a:t>
            </a:r>
          </a:p>
        </p:txBody>
      </p:sp>
    </p:spTree>
    <p:extLst>
      <p:ext uri="{BB962C8B-B14F-4D97-AF65-F5344CB8AC3E}">
        <p14:creationId xmlns:p14="http://schemas.microsoft.com/office/powerpoint/2010/main" val="3764864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logo&#10;&#10;Description automatically generated">
            <a:extLst>
              <a:ext uri="{FF2B5EF4-FFF2-40B4-BE49-F238E27FC236}">
                <a16:creationId xmlns:a16="http://schemas.microsoft.com/office/drawing/2014/main" id="{113E9A26-355F-4EDA-8085-147CCA0B86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3317" y="2034980"/>
            <a:ext cx="4170547" cy="4170547"/>
          </a:xfrm>
        </p:spPr>
      </p:pic>
      <p:sp>
        <p:nvSpPr>
          <p:cNvPr id="2" name="Title 1">
            <a:extLst>
              <a:ext uri="{FF2B5EF4-FFF2-40B4-BE49-F238E27FC236}">
                <a16:creationId xmlns:a16="http://schemas.microsoft.com/office/drawing/2014/main" id="{5C498A73-16C0-47A0-9358-B3CA027CFC99}"/>
              </a:ext>
            </a:extLst>
          </p:cNvPr>
          <p:cNvSpPr>
            <a:spLocks noGrp="1"/>
          </p:cNvSpPr>
          <p:nvPr>
            <p:ph type="title"/>
          </p:nvPr>
        </p:nvSpPr>
        <p:spPr/>
        <p:txBody>
          <a:bodyPr>
            <a:normAutofit fontScale="90000"/>
          </a:bodyPr>
          <a:lstStyle/>
          <a:p>
            <a:r>
              <a:rPr lang="en-US"/>
              <a:t>Why do we need to understand developer productivity?</a:t>
            </a:r>
          </a:p>
        </p:txBody>
      </p:sp>
      <p:pic>
        <p:nvPicPr>
          <p:cNvPr id="13" name="Graphic 12" descr="Coffee">
            <a:extLst>
              <a:ext uri="{FF2B5EF4-FFF2-40B4-BE49-F238E27FC236}">
                <a16:creationId xmlns:a16="http://schemas.microsoft.com/office/drawing/2014/main" id="{17D7E1AD-1316-44D1-BC98-27BDD54DF2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3599" y="2696547"/>
            <a:ext cx="907070" cy="907070"/>
          </a:xfrm>
          <a:prstGeom prst="rect">
            <a:avLst/>
          </a:prstGeom>
        </p:spPr>
      </p:pic>
      <p:pic>
        <p:nvPicPr>
          <p:cNvPr id="35" name="Graphic 34" descr="Document">
            <a:extLst>
              <a:ext uri="{FF2B5EF4-FFF2-40B4-BE49-F238E27FC236}">
                <a16:creationId xmlns:a16="http://schemas.microsoft.com/office/drawing/2014/main" id="{F40EE6B1-0A6C-4E02-8E98-ABF623560E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365" y="3595499"/>
            <a:ext cx="636973" cy="636973"/>
          </a:xfrm>
          <a:prstGeom prst="rect">
            <a:avLst/>
          </a:prstGeom>
        </p:spPr>
      </p:pic>
      <p:pic>
        <p:nvPicPr>
          <p:cNvPr id="37" name="Graphic 36" descr="Table">
            <a:extLst>
              <a:ext uri="{FF2B5EF4-FFF2-40B4-BE49-F238E27FC236}">
                <a16:creationId xmlns:a16="http://schemas.microsoft.com/office/drawing/2014/main" id="{734B2DE1-FAC7-4D4E-8CA6-11CE6C89DF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3599" y="4842270"/>
            <a:ext cx="736323" cy="736323"/>
          </a:xfrm>
          <a:prstGeom prst="rect">
            <a:avLst/>
          </a:prstGeom>
        </p:spPr>
      </p:pic>
      <p:pic>
        <p:nvPicPr>
          <p:cNvPr id="39" name="Graphic 38" descr="Teacher">
            <a:extLst>
              <a:ext uri="{FF2B5EF4-FFF2-40B4-BE49-F238E27FC236}">
                <a16:creationId xmlns:a16="http://schemas.microsoft.com/office/drawing/2014/main" id="{C94F6903-3F4E-446F-B4D2-41A77530BB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0553" y="4362051"/>
            <a:ext cx="629083" cy="629083"/>
          </a:xfrm>
          <a:prstGeom prst="rect">
            <a:avLst/>
          </a:prstGeom>
        </p:spPr>
      </p:pic>
      <p:pic>
        <p:nvPicPr>
          <p:cNvPr id="41" name="Picture 40" descr="A close up of a logo&#10;&#10;Description automatically generated">
            <a:extLst>
              <a:ext uri="{FF2B5EF4-FFF2-40B4-BE49-F238E27FC236}">
                <a16:creationId xmlns:a16="http://schemas.microsoft.com/office/drawing/2014/main" id="{85091002-DC58-416A-9533-D67B77316F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34181" y="3227824"/>
            <a:ext cx="1990045" cy="1990045"/>
          </a:xfrm>
          <a:prstGeom prst="rect">
            <a:avLst/>
          </a:prstGeom>
        </p:spPr>
      </p:pic>
    </p:spTree>
    <p:extLst>
      <p:ext uri="{BB962C8B-B14F-4D97-AF65-F5344CB8AC3E}">
        <p14:creationId xmlns:p14="http://schemas.microsoft.com/office/powerpoint/2010/main" val="55866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12000"/>
                                  </p:stCondLst>
                                  <p:childTnLst>
                                    <p:animMotion origin="layout" path="M -2.29167E-6 7.40741E-7 L 0.15404 0.12176 " pathEditMode="relative" rAng="0" ptsTypes="AA">
                                      <p:cBhvr>
                                        <p:cTn id="6" dur="2000" fill="hold"/>
                                        <p:tgtEl>
                                          <p:spTgt spid="13"/>
                                        </p:tgtEl>
                                        <p:attrNameLst>
                                          <p:attrName>ppt_x</p:attrName>
                                          <p:attrName>ppt_y</p:attrName>
                                        </p:attrNameLst>
                                      </p:cBhvr>
                                      <p:rCtr x="7695" y="6088"/>
                                    </p:animMotion>
                                  </p:childTnLst>
                                </p:cTn>
                              </p:par>
                              <p:par>
                                <p:cTn id="7" presetID="42" presetClass="path" presetSubtype="0" accel="50000" decel="50000" fill="hold" nodeType="withEffect">
                                  <p:stCondLst>
                                    <p:cond delay="12000"/>
                                  </p:stCondLst>
                                  <p:childTnLst>
                                    <p:animMotion origin="layout" path="M -4.16667E-7 -1.85185E-6 L 0.19961 0.04653 " pathEditMode="relative" rAng="0" ptsTypes="AA">
                                      <p:cBhvr>
                                        <p:cTn id="8" dur="2000" fill="hold"/>
                                        <p:tgtEl>
                                          <p:spTgt spid="35"/>
                                        </p:tgtEl>
                                        <p:attrNameLst>
                                          <p:attrName>ppt_x</p:attrName>
                                          <p:attrName>ppt_y</p:attrName>
                                        </p:attrNameLst>
                                      </p:cBhvr>
                                      <p:rCtr x="9974" y="2315"/>
                                    </p:animMotion>
                                  </p:childTnLst>
                                </p:cTn>
                              </p:par>
                              <p:par>
                                <p:cTn id="9" presetID="42" presetClass="path" presetSubtype="0" accel="50000" decel="50000" fill="hold" nodeType="withEffect">
                                  <p:stCondLst>
                                    <p:cond delay="12000"/>
                                  </p:stCondLst>
                                  <p:childTnLst>
                                    <p:animMotion origin="layout" path="M 6.25E-7 -4.44444E-6 L 0.19948 -0.04583 " pathEditMode="relative" rAng="0" ptsTypes="AA">
                                      <p:cBhvr>
                                        <p:cTn id="10" dur="2000" fill="hold"/>
                                        <p:tgtEl>
                                          <p:spTgt spid="39"/>
                                        </p:tgtEl>
                                        <p:attrNameLst>
                                          <p:attrName>ppt_x</p:attrName>
                                          <p:attrName>ppt_y</p:attrName>
                                        </p:attrNameLst>
                                      </p:cBhvr>
                                      <p:rCtr x="9974" y="-2292"/>
                                    </p:animMotion>
                                  </p:childTnLst>
                                </p:cTn>
                              </p:par>
                              <p:par>
                                <p:cTn id="11" presetID="42" presetClass="path" presetSubtype="0" accel="50000" decel="50000" fill="hold" nodeType="withEffect">
                                  <p:stCondLst>
                                    <p:cond delay="12000"/>
                                  </p:stCondLst>
                                  <p:childTnLst>
                                    <p:animMotion origin="layout" path="M -1.04167E-6 -2.22222E-6 L 0.15391 -0.09444 " pathEditMode="relative" rAng="0" ptsTypes="AA">
                                      <p:cBhvr>
                                        <p:cTn id="12" dur="2000" fill="hold"/>
                                        <p:tgtEl>
                                          <p:spTgt spid="37"/>
                                        </p:tgtEl>
                                        <p:attrNameLst>
                                          <p:attrName>ppt_x</p:attrName>
                                          <p:attrName>ppt_y</p:attrName>
                                        </p:attrNameLst>
                                      </p:cBhvr>
                                      <p:rCtr x="7695" y="-4722"/>
                                    </p:animMotion>
                                  </p:childTnLst>
                                </p:cTn>
                              </p:par>
                            </p:childTnLst>
                          </p:cTn>
                        </p:par>
                        <p:par>
                          <p:cTn id="13" fill="hold">
                            <p:stCondLst>
                              <p:cond delay="14000"/>
                            </p:stCondLst>
                            <p:childTnLst>
                              <p:par>
                                <p:cTn id="14" presetID="1" presetClass="exit" presetSubtype="0" fill="hold" nodeType="after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35"/>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39"/>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37"/>
                                        </p:tgtEl>
                                        <p:attrNameLst>
                                          <p:attrName>style.visibility</p:attrName>
                                        </p:attrNameLst>
                                      </p:cBhvr>
                                      <p:to>
                                        <p:strVal val="hidden"/>
                                      </p:to>
                                    </p:set>
                                  </p:childTnLst>
                                </p:cTn>
                              </p:par>
                            </p:childTnLst>
                          </p:cTn>
                        </p:par>
                        <p:par>
                          <p:cTn id="22" fill="hold">
                            <p:stCondLst>
                              <p:cond delay="14000"/>
                            </p:stCondLst>
                            <p:childTnLst>
                              <p:par>
                                <p:cTn id="23" presetID="1"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par>
                          <p:cTn id="25" fill="hold">
                            <p:stCondLst>
                              <p:cond delay="14000"/>
                            </p:stCondLst>
                            <p:childTnLst>
                              <p:par>
                                <p:cTn id="26" presetID="42" presetClass="path" presetSubtype="0" accel="50000" decel="50000" fill="hold" nodeType="afterEffect">
                                  <p:stCondLst>
                                    <p:cond delay="0"/>
                                  </p:stCondLst>
                                  <p:childTnLst>
                                    <p:animMotion origin="layout" path="M -0.48255 0.00139 L -6.25E-7 3.7037E-7 " pathEditMode="relative" rAng="0" ptsTypes="AA">
                                      <p:cBhvr>
                                        <p:cTn id="27" dur="2000" fill="hold"/>
                                        <p:tgtEl>
                                          <p:spTgt spid="41"/>
                                        </p:tgtEl>
                                        <p:attrNameLst>
                                          <p:attrName>ppt_x</p:attrName>
                                          <p:attrName>ppt_y</p:attrName>
                                        </p:attrNameLst>
                                      </p:cBhvr>
                                      <p:rCtr x="240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AD81-5F5E-4315-9169-75CB469FCAA0}"/>
              </a:ext>
            </a:extLst>
          </p:cNvPr>
          <p:cNvSpPr>
            <a:spLocks noGrp="1"/>
          </p:cNvSpPr>
          <p:nvPr>
            <p:ph type="title"/>
          </p:nvPr>
        </p:nvSpPr>
        <p:spPr/>
        <p:txBody>
          <a:bodyPr>
            <a:normAutofit fontScale="90000"/>
          </a:bodyPr>
          <a:lstStyle/>
          <a:p>
            <a:r>
              <a:rPr lang="en-US"/>
              <a:t>Measuring developer productivity is not trivial</a:t>
            </a:r>
          </a:p>
        </p:txBody>
      </p:sp>
      <p:sp>
        <p:nvSpPr>
          <p:cNvPr id="3" name="Content Placeholder 2">
            <a:extLst>
              <a:ext uri="{FF2B5EF4-FFF2-40B4-BE49-F238E27FC236}">
                <a16:creationId xmlns:a16="http://schemas.microsoft.com/office/drawing/2014/main" id="{02A2C64F-2541-4429-AA4A-A15D97AC9689}"/>
              </a:ext>
            </a:extLst>
          </p:cNvPr>
          <p:cNvSpPr>
            <a:spLocks noGrp="1"/>
          </p:cNvSpPr>
          <p:nvPr>
            <p:ph idx="1"/>
          </p:nvPr>
        </p:nvSpPr>
        <p:spPr/>
        <p:txBody>
          <a:bodyPr>
            <a:normAutofit/>
          </a:bodyPr>
          <a:lstStyle/>
          <a:p>
            <a:pPr marL="0" indent="0">
              <a:buNone/>
            </a:pPr>
            <a:r>
              <a:rPr lang="en-US" sz="2400"/>
              <a:t>“Developer productivity is a</a:t>
            </a:r>
            <a:r>
              <a:rPr lang="en-US" sz="2400" i="1"/>
              <a:t> complex construct which can’t be captured with simple or single metrics like lines of code or issues closed. </a:t>
            </a:r>
            <a:r>
              <a:rPr lang="en-US" sz="2400" b="1" i="1"/>
              <a:t>Developer productivity is a combination of several things, including time spent on code, completing code, and reviewing code</a:t>
            </a:r>
            <a:r>
              <a:rPr lang="en-US" sz="2400"/>
              <a:t>”</a:t>
            </a:r>
            <a:r>
              <a:rPr lang="en-US" sz="2400" b="1"/>
              <a:t> </a:t>
            </a:r>
            <a:r>
              <a:rPr lang="en-US" sz="2400"/>
              <a:t>(</a:t>
            </a:r>
            <a:r>
              <a:rPr lang="en-US" sz="2400">
                <a:hlinkClick r:id="rId3"/>
              </a:rPr>
              <a:t>Meyer et al. 2014</a:t>
            </a:r>
            <a:r>
              <a:rPr lang="en-US" sz="2400"/>
              <a:t>).”</a:t>
            </a:r>
            <a:br>
              <a:rPr lang="en-US" sz="2000"/>
            </a:br>
            <a:br>
              <a:rPr lang="en-US" sz="2000"/>
            </a:br>
            <a:br>
              <a:rPr lang="en-US" sz="2000"/>
            </a:br>
            <a:r>
              <a:rPr lang="en-US" sz="2400"/>
              <a:t>Can we measure developer activity?</a:t>
            </a:r>
            <a:endParaRPr lang="en-US" sz="2000"/>
          </a:p>
        </p:txBody>
      </p:sp>
    </p:spTree>
    <p:extLst>
      <p:ext uri="{BB962C8B-B14F-4D97-AF65-F5344CB8AC3E}">
        <p14:creationId xmlns:p14="http://schemas.microsoft.com/office/powerpoint/2010/main" val="2835221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A52B99F1-B2DC-437E-A8A1-A57F2F29F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1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935374"/>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42DD6C-4F9C-4B79-9016-BC755911B959}"/>
              </a:ext>
            </a:extLst>
          </p:cNvPr>
          <p:cNvSpPr>
            <a:spLocks noGrp="1"/>
          </p:cNvSpPr>
          <p:nvPr>
            <p:ph idx="1"/>
          </p:nvPr>
        </p:nvSpPr>
        <p:spPr>
          <a:xfrm>
            <a:off x="1125685" y="1092857"/>
            <a:ext cx="10117082" cy="4389120"/>
          </a:xfrm>
        </p:spPr>
        <p:txBody>
          <a:bodyPr anchor="ctr">
            <a:normAutofit/>
          </a:bodyPr>
          <a:lstStyle/>
          <a:p>
            <a:pPr marL="0" indent="0">
              <a:buNone/>
            </a:pPr>
            <a:r>
              <a:rPr lang="en" sz="2400" i="1"/>
              <a:t>Charles Dickens’ “A Tale of Two Cities” begins, “It was the best of times, it was the worst of times.” Adapting Dickens’ line to leading an engineering team during the global pandemic, I’d say “</a:t>
            </a:r>
            <a:r>
              <a:rPr lang="en" sz="2400" b="1" i="1">
                <a:solidFill>
                  <a:schemeClr val="accent1"/>
                </a:solidFill>
              </a:rPr>
              <a:t>We’re doing very well, we’re barely hanging in there</a:t>
            </a:r>
            <a:r>
              <a:rPr lang="en" sz="2400" i="1">
                <a:solidFill>
                  <a:schemeClr val="accent1"/>
                </a:solidFill>
              </a:rPr>
              <a:t>.</a:t>
            </a:r>
            <a:r>
              <a:rPr lang="en" sz="2400" i="1"/>
              <a:t>”</a:t>
            </a:r>
            <a:br>
              <a:rPr lang="en" sz="2400" i="1"/>
            </a:br>
            <a:br>
              <a:rPr lang="en" sz="2400" i="1"/>
            </a:br>
            <a:r>
              <a:rPr lang="en" sz="2400" i="1"/>
              <a:t>								— </a:t>
            </a:r>
            <a:r>
              <a:rPr lang="en" sz="2400"/>
              <a:t>Shane O’Flynn</a:t>
            </a:r>
            <a:endParaRPr lang="en-US" sz="2400"/>
          </a:p>
          <a:p>
            <a:endParaRPr lang="en-US" sz="2400"/>
          </a:p>
        </p:txBody>
      </p:sp>
    </p:spTree>
    <p:extLst>
      <p:ext uri="{BB962C8B-B14F-4D97-AF65-F5344CB8AC3E}">
        <p14:creationId xmlns:p14="http://schemas.microsoft.com/office/powerpoint/2010/main" val="212474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A91D-B9CB-4930-8171-31045A7D04B6}"/>
              </a:ext>
            </a:extLst>
          </p:cNvPr>
          <p:cNvSpPr>
            <a:spLocks noGrp="1"/>
          </p:cNvSpPr>
          <p:nvPr>
            <p:ph type="title"/>
          </p:nvPr>
        </p:nvSpPr>
        <p:spPr/>
        <p:txBody>
          <a:bodyPr>
            <a:normAutofit/>
          </a:bodyPr>
          <a:lstStyle/>
          <a:p>
            <a:r>
              <a:rPr lang="en-US"/>
              <a:t>Developer activity is up!</a:t>
            </a:r>
          </a:p>
        </p:txBody>
      </p:sp>
      <p:graphicFrame>
        <p:nvGraphicFramePr>
          <p:cNvPr id="4" name="Diagram 3">
            <a:extLst>
              <a:ext uri="{FF2B5EF4-FFF2-40B4-BE49-F238E27FC236}">
                <a16:creationId xmlns:a16="http://schemas.microsoft.com/office/drawing/2014/main" id="{6A3FC046-54E5-4574-958D-038FEBA7516A}"/>
              </a:ext>
            </a:extLst>
          </p:cNvPr>
          <p:cNvGraphicFramePr/>
          <p:nvPr>
            <p:extLst>
              <p:ext uri="{D42A27DB-BD31-4B8C-83A1-F6EECF244321}">
                <p14:modId xmlns:p14="http://schemas.microsoft.com/office/powerpoint/2010/main" val="1783322699"/>
              </p:ext>
            </p:extLst>
          </p:nvPr>
        </p:nvGraphicFramePr>
        <p:xfrm>
          <a:off x="2094753" y="2061882"/>
          <a:ext cx="7757459" cy="4695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B991E58-0CD7-44FC-9FF9-A8349456F858}"/>
              </a:ext>
            </a:extLst>
          </p:cNvPr>
          <p:cNvSpPr txBox="1"/>
          <p:nvPr/>
        </p:nvSpPr>
        <p:spPr>
          <a:xfrm>
            <a:off x="10184070" y="6596390"/>
            <a:ext cx="2199252" cy="261610"/>
          </a:xfrm>
          <a:prstGeom prst="rect">
            <a:avLst/>
          </a:prstGeom>
          <a:noFill/>
        </p:spPr>
        <p:txBody>
          <a:bodyPr wrap="square" lIns="91440" tIns="45720" rIns="91440" bIns="45720" anchor="t">
            <a:spAutoFit/>
          </a:bodyPr>
          <a:lstStyle/>
          <a:p>
            <a:r>
              <a:rPr lang="en-US" sz="1050"/>
              <a:t>CloudMine, GitHub </a:t>
            </a:r>
            <a:r>
              <a:rPr lang="en-US" sz="1050" err="1"/>
              <a:t>Octoverse</a:t>
            </a:r>
            <a:endParaRPr lang="en-US" sz="1050"/>
          </a:p>
        </p:txBody>
      </p:sp>
    </p:spTree>
    <p:extLst>
      <p:ext uri="{BB962C8B-B14F-4D97-AF65-F5344CB8AC3E}">
        <p14:creationId xmlns:p14="http://schemas.microsoft.com/office/powerpoint/2010/main" val="3065560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0">
            <a:extLst>
              <a:ext uri="{FF2B5EF4-FFF2-40B4-BE49-F238E27FC236}">
                <a16:creationId xmlns:a16="http://schemas.microsoft.com/office/drawing/2014/main" id="{1DC896B3-75B7-439F-9B5F-843D663DA2A2}"/>
              </a:ext>
            </a:extLst>
          </p:cNvPr>
          <p:cNvSpPr txBox="1">
            <a:spLocks/>
          </p:cNvSpPr>
          <p:nvPr/>
        </p:nvSpPr>
        <p:spPr>
          <a:xfrm>
            <a:off x="588263" y="1150123"/>
            <a:ext cx="11148142" cy="526297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b="1" err="1">
                <a:cs typeface="Segoe UI"/>
              </a:rPr>
              <a:t>Home|Work</a:t>
            </a:r>
            <a:r>
              <a:rPr lang="en-US" sz="1500" b="1">
                <a:cs typeface="Segoe UI"/>
              </a:rPr>
              <a:t> Blog </a:t>
            </a:r>
            <a:r>
              <a:rPr lang="en-US" sz="1500">
                <a:cs typeface="Segoe UI"/>
              </a:rPr>
              <a:t>(Natalie Singer-</a:t>
            </a:r>
            <a:r>
              <a:rPr lang="en-US" sz="1500" err="1">
                <a:cs typeface="Segoe UI"/>
              </a:rPr>
              <a:t>Velush</a:t>
            </a:r>
            <a:r>
              <a:rPr lang="en-US" sz="1500">
                <a:cs typeface="Segoe UI"/>
              </a:rPr>
              <a:t>) Workplace Intelligence </a:t>
            </a:r>
          </a:p>
          <a:p>
            <a:pPr marL="0" indent="0">
              <a:buNone/>
            </a:pPr>
            <a:r>
              <a:rPr lang="en-US" sz="1500" b="1">
                <a:cs typeface="Segoe UI"/>
              </a:rPr>
              <a:t>Impact of COVID-19 crisis on the future of work in India </a:t>
            </a:r>
            <a:r>
              <a:rPr lang="en-US" sz="1500">
                <a:cs typeface="Segoe UI"/>
              </a:rPr>
              <a:t>(</a:t>
            </a:r>
            <a:r>
              <a:rPr lang="en-US" sz="1500" err="1">
                <a:cs typeface="Segoe UI"/>
              </a:rPr>
              <a:t>Prerrna</a:t>
            </a:r>
            <a:r>
              <a:rPr lang="en-US" sz="1500">
                <a:cs typeface="Segoe UI"/>
              </a:rPr>
              <a:t> P. Kapoor, Abhijit Bairagi, Anita Isola) E+D India</a:t>
            </a:r>
          </a:p>
          <a:p>
            <a:pPr marL="0" indent="0">
              <a:buNone/>
            </a:pPr>
            <a:r>
              <a:rPr lang="en-US" sz="1500" b="1">
                <a:cs typeface="Segoe UI"/>
              </a:rPr>
              <a:t>Impact of the COVID-19 Pandemic on Remote Work Practices of Neurodiverse Professionals </a:t>
            </a:r>
            <a:r>
              <a:rPr lang="en-US" sz="1500">
                <a:cs typeface="Segoe UI"/>
              </a:rPr>
              <a:t>(John Tang, </a:t>
            </a:r>
            <a:r>
              <a:rPr lang="en-US" sz="1500" err="1">
                <a:cs typeface="Segoe UI"/>
              </a:rPr>
              <a:t>Maitraye</a:t>
            </a:r>
            <a:r>
              <a:rPr lang="en-US" sz="1500">
                <a:cs typeface="Segoe UI"/>
              </a:rPr>
              <a:t> Das) MSR</a:t>
            </a:r>
          </a:p>
          <a:p>
            <a:pPr marL="0" indent="0">
              <a:buNone/>
            </a:pPr>
            <a:r>
              <a:rPr lang="en-US" sz="1500" b="1">
                <a:cs typeface="Segoe UI"/>
              </a:rPr>
              <a:t>Job Seeking during COVID-19 </a:t>
            </a:r>
            <a:r>
              <a:rPr lang="en-US" sz="1500">
                <a:cs typeface="Segoe UI"/>
              </a:rPr>
              <a:t>(Chloe Stromberg) LinkedIn CMR</a:t>
            </a:r>
          </a:p>
          <a:p>
            <a:pPr marL="0" indent="0">
              <a:buNone/>
            </a:pPr>
            <a:r>
              <a:rPr lang="en-US" sz="1500" b="1">
                <a:cs typeface="Segoe UI"/>
              </a:rPr>
              <a:t>Leveraging Individual Differences to Improve Remote Work Outcomes </a:t>
            </a:r>
            <a:r>
              <a:rPr lang="en-US" sz="1500">
                <a:cs typeface="Segoe UI"/>
              </a:rPr>
              <a:t>(</a:t>
            </a:r>
            <a:r>
              <a:rPr lang="en-US" sz="1500" err="1">
                <a:cs typeface="Segoe UI"/>
              </a:rPr>
              <a:t>Longqi</a:t>
            </a:r>
            <a:r>
              <a:rPr lang="en-US" sz="1500">
                <a:cs typeface="Segoe UI"/>
              </a:rPr>
              <a:t> Yang, CJ Lee, Brent Hecht, Shilpi Sinha, Connor Joyce, Kevin Sherman, Neha Shah, Sonia Jaffe, Sid Suri, Jaime Teevan) E+D Office of Applied Research, IDEAs, WPI, Office of the Chief Economist</a:t>
            </a:r>
          </a:p>
          <a:p>
            <a:pPr marL="0" indent="0">
              <a:buNone/>
            </a:pPr>
            <a:r>
              <a:rPr lang="en-US" sz="1500" b="1">
                <a:cs typeface="Segoe UI"/>
              </a:rPr>
              <a:t>Lightweight survey of WFH learnings </a:t>
            </a:r>
            <a:r>
              <a:rPr lang="en-US" sz="1500">
                <a:cs typeface="Segoe UI"/>
              </a:rPr>
              <a:t>(Muiris Woulfe) Office Modernization Experiences (OMEX) team located in Dublin, Ireland</a:t>
            </a:r>
          </a:p>
          <a:p>
            <a:pPr marL="0" indent="0">
              <a:buNone/>
            </a:pPr>
            <a:r>
              <a:rPr lang="en-US" sz="1500" b="1">
                <a:cs typeface="Segoe UI"/>
              </a:rPr>
              <a:t>LinkedIn - Project Moxie</a:t>
            </a:r>
            <a:r>
              <a:rPr lang="en-US" sz="1500">
                <a:cs typeface="Segoe UI"/>
              </a:rPr>
              <a:t>  (Hana Wolf, Leslie Forman, Sunny Patel, Anton </a:t>
            </a:r>
            <a:r>
              <a:rPr lang="en-US" sz="1500" err="1">
                <a:cs typeface="Segoe UI"/>
              </a:rPr>
              <a:t>Zadorozhnyy</a:t>
            </a:r>
            <a:r>
              <a:rPr lang="en-US" sz="1500">
                <a:cs typeface="Segoe UI"/>
              </a:rPr>
              <a:t>, Lindsay Kelly, Amulya </a:t>
            </a:r>
            <a:r>
              <a:rPr lang="en-US" sz="1500" err="1">
                <a:cs typeface="Segoe UI"/>
              </a:rPr>
              <a:t>Aradhyula</a:t>
            </a:r>
            <a:r>
              <a:rPr lang="en-US" sz="1500">
                <a:cs typeface="Segoe UI"/>
              </a:rPr>
              <a:t>) LinkedIn UER </a:t>
            </a:r>
          </a:p>
          <a:p>
            <a:pPr marL="0" indent="0">
              <a:buNone/>
            </a:pPr>
            <a:r>
              <a:rPr lang="en-US" sz="1500" b="1">
                <a:cs typeface="Segoe UI"/>
              </a:rPr>
              <a:t>Microsoft Pre-Opening Planning</a:t>
            </a:r>
            <a:r>
              <a:rPr lang="en-US" sz="1500">
                <a:cs typeface="Segoe UI"/>
              </a:rPr>
              <a:t> Survey </a:t>
            </a:r>
            <a:r>
              <a:rPr lang="en-US" sz="1500" i="1">
                <a:cs typeface="Segoe UI"/>
              </a:rPr>
              <a:t>HRBI</a:t>
            </a:r>
          </a:p>
          <a:p>
            <a:pPr marL="0" indent="0">
              <a:buNone/>
            </a:pPr>
            <a:r>
              <a:rPr lang="en-US" sz="1500" b="1">
                <a:cs typeface="Segoe UI"/>
              </a:rPr>
              <a:t>Mobile Info Worker and Remote Worker Archetype &amp; Jobs to Be Done</a:t>
            </a:r>
            <a:r>
              <a:rPr lang="en-US" sz="1500">
                <a:cs typeface="Segoe UI"/>
              </a:rPr>
              <a:t> (Tom Glanz, Ashley Ferguson, Jake Rhodes) Windows Experiences UR</a:t>
            </a:r>
          </a:p>
          <a:p>
            <a:pPr marL="0" indent="0">
              <a:buNone/>
            </a:pPr>
            <a:r>
              <a:rPr lang="en-US" sz="1500" b="1">
                <a:cs typeface="Segoe UI"/>
              </a:rPr>
              <a:t>MSR </a:t>
            </a:r>
            <a:r>
              <a:rPr lang="en-US" sz="1500" b="1" err="1">
                <a:cs typeface="Segoe UI"/>
              </a:rPr>
              <a:t>Eng</a:t>
            </a:r>
            <a:r>
              <a:rPr lang="en-US" sz="1500" b="1">
                <a:cs typeface="Segoe UI"/>
              </a:rPr>
              <a:t> + PM WFH Survey</a:t>
            </a:r>
            <a:r>
              <a:rPr lang="en-US" sz="1500">
                <a:cs typeface="Segoe UI"/>
              </a:rPr>
              <a:t>  (Web view) (Tom Zimmermann, Christian Bird, Denae Ford, Peggy </a:t>
            </a:r>
            <a:r>
              <a:rPr lang="en-US" sz="1500" err="1">
                <a:cs typeface="Segoe UI"/>
              </a:rPr>
              <a:t>Storey</a:t>
            </a:r>
            <a:r>
              <a:rPr lang="en-US" sz="1500">
                <a:cs typeface="Segoe UI"/>
              </a:rPr>
              <a:t>, Brian Houck, Jenna Butler, Sonia Jaffe) MSR Redmond, 1ES, COSINE, OXO, Office of the Chief Economist</a:t>
            </a:r>
          </a:p>
          <a:p>
            <a:pPr marL="0" indent="0">
              <a:buNone/>
            </a:pPr>
            <a:r>
              <a:rPr lang="en-US" sz="1500" b="1">
                <a:cs typeface="Segoe UI"/>
              </a:rPr>
              <a:t>Nudge study</a:t>
            </a:r>
            <a:r>
              <a:rPr lang="en-US" sz="1500">
                <a:cs typeface="Segoe UI"/>
              </a:rPr>
              <a:t> (Productivity Trends during COVID-19)  (Chandra </a:t>
            </a:r>
            <a:r>
              <a:rPr lang="en-US" sz="1500" err="1">
                <a:cs typeface="Segoe UI"/>
              </a:rPr>
              <a:t>Maddila</a:t>
            </a:r>
            <a:r>
              <a:rPr lang="en-US" sz="1500">
                <a:cs typeface="Segoe UI"/>
              </a:rPr>
              <a:t>, Nachi Nagappan) MSR </a:t>
            </a:r>
          </a:p>
          <a:p>
            <a:pPr marL="0" indent="0">
              <a:buNone/>
            </a:pPr>
            <a:r>
              <a:rPr lang="en-US" sz="1500" b="1">
                <a:cs typeface="Segoe UI"/>
              </a:rPr>
              <a:t>OXO WFH Study</a:t>
            </a:r>
            <a:r>
              <a:rPr lang="en-US" sz="1500">
                <a:cs typeface="Segoe UI"/>
              </a:rPr>
              <a:t> (Jenna Butler) OXO </a:t>
            </a:r>
          </a:p>
          <a:p>
            <a:pPr marL="0" indent="0">
              <a:buNone/>
            </a:pPr>
            <a:r>
              <a:rPr lang="en-US" sz="1500" b="1">
                <a:cs typeface="Segoe UI"/>
              </a:rPr>
              <a:t>Project One Click and Blank Slate</a:t>
            </a:r>
            <a:r>
              <a:rPr lang="en-US" sz="1500">
                <a:cs typeface="Segoe UI"/>
              </a:rPr>
              <a:t> (Jera Nyman, Lia Kendall, Alexandra Lee) Business Applications Group</a:t>
            </a:r>
          </a:p>
          <a:p>
            <a:pPr marL="0" indent="0">
              <a:buNone/>
            </a:pPr>
            <a:r>
              <a:rPr lang="en-US" sz="1500" b="1">
                <a:cs typeface="Segoe UI"/>
              </a:rPr>
              <a:t>Project Sanctuary</a:t>
            </a:r>
            <a:r>
              <a:rPr lang="en-US" sz="1500">
                <a:cs typeface="Segoe UI"/>
              </a:rPr>
              <a:t> (Hadjar </a:t>
            </a:r>
            <a:r>
              <a:rPr lang="en-US" sz="1500" err="1">
                <a:cs typeface="Segoe UI"/>
              </a:rPr>
              <a:t>Homaei</a:t>
            </a:r>
            <a:r>
              <a:rPr lang="en-US" sz="1500">
                <a:cs typeface="Segoe UI"/>
              </a:rPr>
              <a:t>) Windows Experiences </a:t>
            </a:r>
          </a:p>
          <a:p>
            <a:pPr marL="0" indent="0">
              <a:buNone/>
            </a:pPr>
            <a:endParaRPr lang="en-US" sz="1500"/>
          </a:p>
        </p:txBody>
      </p:sp>
      <p:sp>
        <p:nvSpPr>
          <p:cNvPr id="10" name="Content Placeholder 10">
            <a:extLst>
              <a:ext uri="{FF2B5EF4-FFF2-40B4-BE49-F238E27FC236}">
                <a16:creationId xmlns:a16="http://schemas.microsoft.com/office/drawing/2014/main" id="{8B4C97BF-0018-40BC-870A-BAAFF3594C63}"/>
              </a:ext>
            </a:extLst>
          </p:cNvPr>
          <p:cNvSpPr txBox="1">
            <a:spLocks/>
          </p:cNvSpPr>
          <p:nvPr/>
        </p:nvSpPr>
        <p:spPr>
          <a:xfrm>
            <a:off x="6175107" y="318275"/>
            <a:ext cx="5777638" cy="42432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p:txBody>
      </p:sp>
      <p:sp>
        <p:nvSpPr>
          <p:cNvPr id="13" name="Rectangle 3">
            <a:extLst>
              <a:ext uri="{FF2B5EF4-FFF2-40B4-BE49-F238E27FC236}">
                <a16:creationId xmlns:a16="http://schemas.microsoft.com/office/drawing/2014/main" id="{A31321C5-5A2C-4FF6-AC3E-6D232BBB44F8}"/>
              </a:ext>
            </a:extLst>
          </p:cNvPr>
          <p:cNvSpPr>
            <a:spLocks noChangeArrowheads="1"/>
          </p:cNvSpPr>
          <p:nvPr/>
        </p:nvSpPr>
        <p:spPr bwMode="auto">
          <a:xfrm>
            <a:off x="3825875" y="1928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627594BE-89F5-4212-8582-A3D73543AF9E}"/>
              </a:ext>
            </a:extLst>
          </p:cNvPr>
          <p:cNvSpPr>
            <a:spLocks noGrp="1"/>
          </p:cNvSpPr>
          <p:nvPr>
            <p:ph type="title"/>
          </p:nvPr>
        </p:nvSpPr>
        <p:spPr>
          <a:xfrm>
            <a:off x="588263" y="457200"/>
            <a:ext cx="11018520" cy="553998"/>
          </a:xfrm>
        </p:spPr>
        <p:txBody>
          <a:bodyPr/>
          <a:lstStyle/>
          <a:p>
            <a:r>
              <a:rPr lang="en-US"/>
              <a:t>Research studies (continued)</a:t>
            </a:r>
          </a:p>
        </p:txBody>
      </p:sp>
    </p:spTree>
    <p:extLst>
      <p:ext uri="{BB962C8B-B14F-4D97-AF65-F5344CB8AC3E}">
        <p14:creationId xmlns:p14="http://schemas.microsoft.com/office/powerpoint/2010/main" val="7215269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27684EA8-0AFD-4DF4-A6FE-D8612BFCDCA1}"/>
              </a:ext>
            </a:extLst>
          </p:cNvPr>
          <p:cNvGrpSpPr/>
          <p:nvPr/>
        </p:nvGrpSpPr>
        <p:grpSpPr>
          <a:xfrm>
            <a:off x="2716791" y="4390575"/>
            <a:ext cx="2298675" cy="2387703"/>
            <a:chOff x="2716791" y="4390575"/>
            <a:chExt cx="2298675" cy="2387703"/>
          </a:xfrm>
        </p:grpSpPr>
        <p:pic>
          <p:nvPicPr>
            <p:cNvPr id="23" name="Picture 22">
              <a:extLst>
                <a:ext uri="{FF2B5EF4-FFF2-40B4-BE49-F238E27FC236}">
                  <a16:creationId xmlns:a16="http://schemas.microsoft.com/office/drawing/2014/main" id="{75DD0E52-D482-4A0E-B788-5600B8FEEFB6}"/>
                </a:ext>
              </a:extLst>
            </p:cNvPr>
            <p:cNvPicPr>
              <a:picLocks noChangeAspect="1"/>
            </p:cNvPicPr>
            <p:nvPr/>
          </p:nvPicPr>
          <p:blipFill>
            <a:blip r:embed="rId3"/>
            <a:stretch>
              <a:fillRect/>
            </a:stretch>
          </p:blipFill>
          <p:spPr>
            <a:xfrm>
              <a:off x="2766503" y="4390575"/>
              <a:ext cx="2199252" cy="2288239"/>
            </a:xfrm>
            <a:prstGeom prst="rect">
              <a:avLst/>
            </a:prstGeom>
          </p:spPr>
        </p:pic>
        <p:sp>
          <p:nvSpPr>
            <p:cNvPr id="37" name="TextBox 36">
              <a:extLst>
                <a:ext uri="{FF2B5EF4-FFF2-40B4-BE49-F238E27FC236}">
                  <a16:creationId xmlns:a16="http://schemas.microsoft.com/office/drawing/2014/main" id="{460A28DD-E91F-4D5E-AA43-7DFDF6580168}"/>
                </a:ext>
              </a:extLst>
            </p:cNvPr>
            <p:cNvSpPr txBox="1"/>
            <p:nvPr/>
          </p:nvSpPr>
          <p:spPr>
            <a:xfrm>
              <a:off x="2716791" y="6516668"/>
              <a:ext cx="2298675" cy="261610"/>
            </a:xfrm>
            <a:prstGeom prst="rect">
              <a:avLst/>
            </a:prstGeom>
            <a:noFill/>
          </p:spPr>
          <p:txBody>
            <a:bodyPr wrap="square">
              <a:sp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1100"/>
                <a:t>Time spent reviewing code</a:t>
              </a:r>
            </a:p>
          </p:txBody>
        </p:sp>
      </p:grpSp>
      <p:grpSp>
        <p:nvGrpSpPr>
          <p:cNvPr id="40" name="Group 39">
            <a:extLst>
              <a:ext uri="{FF2B5EF4-FFF2-40B4-BE49-F238E27FC236}">
                <a16:creationId xmlns:a16="http://schemas.microsoft.com/office/drawing/2014/main" id="{3CE8A38A-30C4-48D3-95A2-317E7DA9958C}"/>
              </a:ext>
            </a:extLst>
          </p:cNvPr>
          <p:cNvGrpSpPr/>
          <p:nvPr/>
        </p:nvGrpSpPr>
        <p:grpSpPr>
          <a:xfrm>
            <a:off x="6834787" y="4418841"/>
            <a:ext cx="2348386" cy="2346342"/>
            <a:chOff x="6834787" y="4418841"/>
            <a:chExt cx="2348386" cy="2346342"/>
          </a:xfrm>
        </p:grpSpPr>
        <p:pic>
          <p:nvPicPr>
            <p:cNvPr id="24" name="Picture 23">
              <a:extLst>
                <a:ext uri="{FF2B5EF4-FFF2-40B4-BE49-F238E27FC236}">
                  <a16:creationId xmlns:a16="http://schemas.microsoft.com/office/drawing/2014/main" id="{9E6A9558-4975-43BF-9357-0D60E8CD386F}"/>
                </a:ext>
              </a:extLst>
            </p:cNvPr>
            <p:cNvPicPr>
              <a:picLocks noChangeAspect="1"/>
            </p:cNvPicPr>
            <p:nvPr/>
          </p:nvPicPr>
          <p:blipFill>
            <a:blip r:embed="rId4"/>
            <a:stretch>
              <a:fillRect/>
            </a:stretch>
          </p:blipFill>
          <p:spPr>
            <a:xfrm>
              <a:off x="6834787" y="4418841"/>
              <a:ext cx="2291282" cy="2215537"/>
            </a:xfrm>
            <a:prstGeom prst="rect">
              <a:avLst/>
            </a:prstGeom>
          </p:spPr>
        </p:pic>
        <p:sp>
          <p:nvSpPr>
            <p:cNvPr id="39" name="TextBox 38">
              <a:extLst>
                <a:ext uri="{FF2B5EF4-FFF2-40B4-BE49-F238E27FC236}">
                  <a16:creationId xmlns:a16="http://schemas.microsoft.com/office/drawing/2014/main" id="{78E949DC-B504-415C-AD2A-2D1E0CFE6BA6}"/>
                </a:ext>
              </a:extLst>
            </p:cNvPr>
            <p:cNvSpPr txBox="1"/>
            <p:nvPr/>
          </p:nvSpPr>
          <p:spPr>
            <a:xfrm>
              <a:off x="6884498" y="6503573"/>
              <a:ext cx="2298675" cy="261610"/>
            </a:xfrm>
            <a:prstGeom prst="rect">
              <a:avLst/>
            </a:prstGeom>
            <a:noFill/>
          </p:spPr>
          <p:txBody>
            <a:bodyPr wrap="square">
              <a:sp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1100"/>
                <a:t>Time spent in design activities</a:t>
              </a:r>
            </a:p>
          </p:txBody>
        </p:sp>
      </p:grpSp>
      <p:grpSp>
        <p:nvGrpSpPr>
          <p:cNvPr id="43" name="Group 42">
            <a:extLst>
              <a:ext uri="{FF2B5EF4-FFF2-40B4-BE49-F238E27FC236}">
                <a16:creationId xmlns:a16="http://schemas.microsoft.com/office/drawing/2014/main" id="{388BFA4C-E52E-44E4-BCC7-FB083B6A6715}"/>
              </a:ext>
            </a:extLst>
          </p:cNvPr>
          <p:cNvGrpSpPr/>
          <p:nvPr/>
        </p:nvGrpSpPr>
        <p:grpSpPr>
          <a:xfrm>
            <a:off x="8442824" y="2047797"/>
            <a:ext cx="2346343" cy="2491128"/>
            <a:chOff x="8442824" y="2047797"/>
            <a:chExt cx="2346343" cy="2491128"/>
          </a:xfrm>
        </p:grpSpPr>
        <p:pic>
          <p:nvPicPr>
            <p:cNvPr id="12" name="Picture 11">
              <a:extLst>
                <a:ext uri="{FF2B5EF4-FFF2-40B4-BE49-F238E27FC236}">
                  <a16:creationId xmlns:a16="http://schemas.microsoft.com/office/drawing/2014/main" id="{70A1C566-BFC0-4A5F-B9EB-C9CE2D289A89}"/>
                </a:ext>
              </a:extLst>
            </p:cNvPr>
            <p:cNvPicPr>
              <a:picLocks noChangeAspect="1"/>
            </p:cNvPicPr>
            <p:nvPr/>
          </p:nvPicPr>
          <p:blipFill>
            <a:blip r:embed="rId5"/>
            <a:stretch>
              <a:fillRect/>
            </a:stretch>
          </p:blipFill>
          <p:spPr>
            <a:xfrm>
              <a:off x="8442824" y="2047797"/>
              <a:ext cx="2199252" cy="2491128"/>
            </a:xfrm>
            <a:prstGeom prst="rect">
              <a:avLst/>
            </a:prstGeom>
          </p:spPr>
        </p:pic>
        <p:sp>
          <p:nvSpPr>
            <p:cNvPr id="35" name="TextBox 34">
              <a:extLst>
                <a:ext uri="{FF2B5EF4-FFF2-40B4-BE49-F238E27FC236}">
                  <a16:creationId xmlns:a16="http://schemas.microsoft.com/office/drawing/2014/main" id="{8550AD4C-51A6-4FF9-8DC5-CF193C2AAE94}"/>
                </a:ext>
              </a:extLst>
            </p:cNvPr>
            <p:cNvSpPr txBox="1"/>
            <p:nvPr/>
          </p:nvSpPr>
          <p:spPr>
            <a:xfrm>
              <a:off x="8490492" y="4255426"/>
              <a:ext cx="2298675" cy="261610"/>
            </a:xfrm>
            <a:prstGeom prst="rect">
              <a:avLst/>
            </a:prstGeom>
            <a:noFill/>
          </p:spPr>
          <p:txBody>
            <a:bodyPr wrap="square">
              <a:sp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1100"/>
                <a:t>Time spent writing code</a:t>
              </a:r>
            </a:p>
          </p:txBody>
        </p:sp>
      </p:grpSp>
      <p:sp>
        <p:nvSpPr>
          <p:cNvPr id="2" name="Title 1">
            <a:extLst>
              <a:ext uri="{FF2B5EF4-FFF2-40B4-BE49-F238E27FC236}">
                <a16:creationId xmlns:a16="http://schemas.microsoft.com/office/drawing/2014/main" id="{73008E65-9F75-429F-AFD7-595D9D6B4A72}"/>
              </a:ext>
            </a:extLst>
          </p:cNvPr>
          <p:cNvSpPr>
            <a:spLocks noGrp="1"/>
          </p:cNvSpPr>
          <p:nvPr>
            <p:ph type="title"/>
          </p:nvPr>
        </p:nvSpPr>
        <p:spPr/>
        <p:txBody>
          <a:bodyPr/>
          <a:lstStyle/>
          <a:p>
            <a:r>
              <a:rPr lang="en-US"/>
              <a:t>What developers say?</a:t>
            </a:r>
          </a:p>
        </p:txBody>
      </p:sp>
      <p:pic>
        <p:nvPicPr>
          <p:cNvPr id="27" name="Picture 26">
            <a:extLst>
              <a:ext uri="{FF2B5EF4-FFF2-40B4-BE49-F238E27FC236}">
                <a16:creationId xmlns:a16="http://schemas.microsoft.com/office/drawing/2014/main" id="{3A6929BD-FC0F-465F-AD74-DEBB702BD010}"/>
              </a:ext>
            </a:extLst>
          </p:cNvPr>
          <p:cNvPicPr>
            <a:picLocks noChangeAspect="1"/>
          </p:cNvPicPr>
          <p:nvPr/>
        </p:nvPicPr>
        <p:blipFill>
          <a:blip r:embed="rId6"/>
          <a:stretch>
            <a:fillRect/>
          </a:stretch>
        </p:blipFill>
        <p:spPr>
          <a:xfrm>
            <a:off x="10677936" y="2396331"/>
            <a:ext cx="652453" cy="297052"/>
          </a:xfrm>
          <a:prstGeom prst="rect">
            <a:avLst/>
          </a:prstGeom>
        </p:spPr>
      </p:pic>
      <p:pic>
        <p:nvPicPr>
          <p:cNvPr id="28" name="Picture 27">
            <a:extLst>
              <a:ext uri="{FF2B5EF4-FFF2-40B4-BE49-F238E27FC236}">
                <a16:creationId xmlns:a16="http://schemas.microsoft.com/office/drawing/2014/main" id="{1875EE3E-34D5-4B5A-BEB8-9B760AC749C5}"/>
              </a:ext>
            </a:extLst>
          </p:cNvPr>
          <p:cNvPicPr>
            <a:picLocks noChangeAspect="1"/>
          </p:cNvPicPr>
          <p:nvPr/>
        </p:nvPicPr>
        <p:blipFill>
          <a:blip r:embed="rId7"/>
          <a:stretch>
            <a:fillRect/>
          </a:stretch>
        </p:blipFill>
        <p:spPr>
          <a:xfrm>
            <a:off x="10642076" y="2050433"/>
            <a:ext cx="1549924" cy="325159"/>
          </a:xfrm>
          <a:prstGeom prst="rect">
            <a:avLst/>
          </a:prstGeom>
        </p:spPr>
      </p:pic>
      <p:grpSp>
        <p:nvGrpSpPr>
          <p:cNvPr id="33" name="Group 32">
            <a:extLst>
              <a:ext uri="{FF2B5EF4-FFF2-40B4-BE49-F238E27FC236}">
                <a16:creationId xmlns:a16="http://schemas.microsoft.com/office/drawing/2014/main" id="{533F2DDA-68F4-4D9A-900A-562BC64EEC7C}"/>
              </a:ext>
            </a:extLst>
          </p:cNvPr>
          <p:cNvGrpSpPr/>
          <p:nvPr/>
        </p:nvGrpSpPr>
        <p:grpSpPr>
          <a:xfrm>
            <a:off x="690791" y="2230900"/>
            <a:ext cx="2509907" cy="2256898"/>
            <a:chOff x="690791" y="2230900"/>
            <a:chExt cx="2509907" cy="2256898"/>
          </a:xfrm>
        </p:grpSpPr>
        <p:pic>
          <p:nvPicPr>
            <p:cNvPr id="9" name="Picture 8">
              <a:extLst>
                <a:ext uri="{FF2B5EF4-FFF2-40B4-BE49-F238E27FC236}">
                  <a16:creationId xmlns:a16="http://schemas.microsoft.com/office/drawing/2014/main" id="{D963D19F-04C0-4069-A102-BA50C5C0464B}"/>
                </a:ext>
              </a:extLst>
            </p:cNvPr>
            <p:cNvPicPr>
              <a:picLocks noChangeAspect="1"/>
            </p:cNvPicPr>
            <p:nvPr/>
          </p:nvPicPr>
          <p:blipFill>
            <a:blip r:embed="rId8"/>
            <a:stretch>
              <a:fillRect/>
            </a:stretch>
          </p:blipFill>
          <p:spPr>
            <a:xfrm>
              <a:off x="897471" y="2230900"/>
              <a:ext cx="2303227" cy="2256898"/>
            </a:xfrm>
            <a:prstGeom prst="rect">
              <a:avLst/>
            </a:prstGeom>
          </p:spPr>
        </p:pic>
        <p:sp>
          <p:nvSpPr>
            <p:cNvPr id="30" name="TextBox 29">
              <a:extLst>
                <a:ext uri="{FF2B5EF4-FFF2-40B4-BE49-F238E27FC236}">
                  <a16:creationId xmlns:a16="http://schemas.microsoft.com/office/drawing/2014/main" id="{1859B736-EACE-43DA-BF36-6AE31BBCFD15}"/>
                </a:ext>
              </a:extLst>
            </p:cNvPr>
            <p:cNvSpPr txBox="1"/>
            <p:nvPr/>
          </p:nvSpPr>
          <p:spPr>
            <a:xfrm>
              <a:off x="690791" y="4226188"/>
              <a:ext cx="2509907" cy="261610"/>
            </a:xfrm>
            <a:prstGeom prst="rect">
              <a:avLst/>
            </a:prstGeom>
            <a:noFill/>
          </p:spPr>
          <p:txBody>
            <a:bodyPr wrap="square">
              <a:sp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1100"/>
                <a:t># of PRs that you complete</a:t>
              </a:r>
            </a:p>
          </p:txBody>
        </p:sp>
      </p:grpSp>
      <p:grpSp>
        <p:nvGrpSpPr>
          <p:cNvPr id="42" name="Group 41">
            <a:extLst>
              <a:ext uri="{FF2B5EF4-FFF2-40B4-BE49-F238E27FC236}">
                <a16:creationId xmlns:a16="http://schemas.microsoft.com/office/drawing/2014/main" id="{1DA9BC00-BE7F-4E74-A52D-E190D49DB4D9}"/>
              </a:ext>
            </a:extLst>
          </p:cNvPr>
          <p:cNvGrpSpPr/>
          <p:nvPr/>
        </p:nvGrpSpPr>
        <p:grpSpPr>
          <a:xfrm>
            <a:off x="4638439" y="2149680"/>
            <a:ext cx="2315423" cy="2317773"/>
            <a:chOff x="4638439" y="2149680"/>
            <a:chExt cx="2315423" cy="2317773"/>
          </a:xfrm>
        </p:grpSpPr>
        <p:pic>
          <p:nvPicPr>
            <p:cNvPr id="10" name="Picture 9">
              <a:extLst>
                <a:ext uri="{FF2B5EF4-FFF2-40B4-BE49-F238E27FC236}">
                  <a16:creationId xmlns:a16="http://schemas.microsoft.com/office/drawing/2014/main" id="{BD94373B-C84D-4194-9698-90B68AF9B606}"/>
                </a:ext>
              </a:extLst>
            </p:cNvPr>
            <p:cNvPicPr>
              <a:picLocks noChangeAspect="1"/>
            </p:cNvPicPr>
            <p:nvPr/>
          </p:nvPicPr>
          <p:blipFill>
            <a:blip r:embed="rId9"/>
            <a:stretch>
              <a:fillRect/>
            </a:stretch>
          </p:blipFill>
          <p:spPr>
            <a:xfrm>
              <a:off x="4638439" y="2149680"/>
              <a:ext cx="2267755" cy="2287361"/>
            </a:xfrm>
            <a:prstGeom prst="rect">
              <a:avLst/>
            </a:prstGeom>
          </p:spPr>
        </p:pic>
        <p:sp>
          <p:nvSpPr>
            <p:cNvPr id="32" name="TextBox 31">
              <a:extLst>
                <a:ext uri="{FF2B5EF4-FFF2-40B4-BE49-F238E27FC236}">
                  <a16:creationId xmlns:a16="http://schemas.microsoft.com/office/drawing/2014/main" id="{4F4B1328-C3B6-4FBA-BF1D-68A20269A9E3}"/>
                </a:ext>
              </a:extLst>
            </p:cNvPr>
            <p:cNvSpPr txBox="1"/>
            <p:nvPr/>
          </p:nvSpPr>
          <p:spPr>
            <a:xfrm>
              <a:off x="4655187" y="4205843"/>
              <a:ext cx="2298675" cy="261610"/>
            </a:xfrm>
            <a:prstGeom prst="rect">
              <a:avLst/>
            </a:prstGeom>
            <a:noFill/>
          </p:spPr>
          <p:txBody>
            <a:bodyPr wrap="square">
              <a:spAutoFit/>
            </a:bodyPr>
            <a:lstStyle/>
            <a:p>
              <a:pPr algn="ctr" rtl="0">
                <a:defRPr sz="1400" b="0" i="0" u="none" strike="noStrike" kern="1200" spc="0" baseline="0">
                  <a:solidFill>
                    <a:sysClr val="windowText" lastClr="000000">
                      <a:lumMod val="65000"/>
                      <a:lumOff val="35000"/>
                    </a:sysClr>
                  </a:solidFill>
                  <a:latin typeface="+mn-lt"/>
                  <a:ea typeface="+mn-ea"/>
                  <a:cs typeface="+mn-cs"/>
                </a:defRPr>
              </a:pPr>
              <a:r>
                <a:rPr lang="en-US" sz="1100"/>
                <a:t>Velocity of PR completion</a:t>
              </a:r>
            </a:p>
          </p:txBody>
        </p:sp>
      </p:grpSp>
      <p:sp>
        <p:nvSpPr>
          <p:cNvPr id="21" name="TextBox 20">
            <a:extLst>
              <a:ext uri="{FF2B5EF4-FFF2-40B4-BE49-F238E27FC236}">
                <a16:creationId xmlns:a16="http://schemas.microsoft.com/office/drawing/2014/main" id="{0A2F3F3D-DC28-4539-A675-CBBADEF370E4}"/>
              </a:ext>
            </a:extLst>
          </p:cNvPr>
          <p:cNvSpPr txBox="1"/>
          <p:nvPr/>
        </p:nvSpPr>
        <p:spPr>
          <a:xfrm>
            <a:off x="10860620" y="6509123"/>
            <a:ext cx="2199252" cy="261610"/>
          </a:xfrm>
          <a:prstGeom prst="rect">
            <a:avLst/>
          </a:prstGeom>
          <a:noFill/>
        </p:spPr>
        <p:txBody>
          <a:bodyPr wrap="square" lIns="91440" tIns="45720" rIns="91440" bIns="45720" anchor="t">
            <a:spAutoFit/>
          </a:bodyPr>
          <a:lstStyle/>
          <a:p>
            <a:r>
              <a:rPr lang="en-US" sz="1050"/>
              <a:t>Zimmerman et al</a:t>
            </a:r>
          </a:p>
        </p:txBody>
      </p:sp>
    </p:spTree>
    <p:extLst>
      <p:ext uri="{BB962C8B-B14F-4D97-AF65-F5344CB8AC3E}">
        <p14:creationId xmlns:p14="http://schemas.microsoft.com/office/powerpoint/2010/main" val="3218818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CEFEF-D4AB-417E-B425-89283E12B92E}"/>
              </a:ext>
            </a:extLst>
          </p:cNvPr>
          <p:cNvSpPr>
            <a:spLocks noGrp="1"/>
          </p:cNvSpPr>
          <p:nvPr>
            <p:ph type="title"/>
          </p:nvPr>
        </p:nvSpPr>
        <p:spPr/>
        <p:txBody>
          <a:bodyPr/>
          <a:lstStyle/>
          <a:p>
            <a:r>
              <a:rPr lang="en-US"/>
              <a:t>It depends!</a:t>
            </a:r>
          </a:p>
        </p:txBody>
      </p:sp>
      <p:sp>
        <p:nvSpPr>
          <p:cNvPr id="3" name="Content Placeholder 2">
            <a:extLst>
              <a:ext uri="{FF2B5EF4-FFF2-40B4-BE49-F238E27FC236}">
                <a16:creationId xmlns:a16="http://schemas.microsoft.com/office/drawing/2014/main" id="{B8F2D7E6-3C96-40FE-A3CA-7CBE93EFDA0F}"/>
              </a:ext>
            </a:extLst>
          </p:cNvPr>
          <p:cNvSpPr>
            <a:spLocks noGrp="1"/>
          </p:cNvSpPr>
          <p:nvPr>
            <p:ph idx="1"/>
          </p:nvPr>
        </p:nvSpPr>
        <p:spPr/>
        <p:txBody>
          <a:bodyPr>
            <a:normAutofit/>
          </a:bodyPr>
          <a:lstStyle/>
          <a:p>
            <a:pPr marL="457200" lvl="0" indent="-317500" algn="l" rtl="0">
              <a:spcBef>
                <a:spcPts val="1600"/>
              </a:spcBef>
              <a:spcAft>
                <a:spcPts val="0"/>
              </a:spcAft>
              <a:buSzPts val="1400"/>
              <a:buChar char="●"/>
            </a:pPr>
            <a:r>
              <a:rPr lang="en-US" sz="1800"/>
              <a:t>For most, productivity had not changed or had improved (62% - 68%).</a:t>
            </a:r>
          </a:p>
          <a:p>
            <a:pPr marL="457200" lvl="0" indent="-317500" algn="l" rtl="0">
              <a:spcBef>
                <a:spcPts val="0"/>
              </a:spcBef>
              <a:spcAft>
                <a:spcPts val="0"/>
              </a:spcAft>
              <a:buSzPts val="1400"/>
              <a:buChar char="●"/>
            </a:pPr>
            <a:r>
              <a:rPr lang="en-US" sz="1800"/>
              <a:t>However, many less productive (32% - 38%).</a:t>
            </a:r>
          </a:p>
          <a:p>
            <a:pPr marL="914400" lvl="1" indent="-317500" algn="l" rtl="0">
              <a:spcBef>
                <a:spcPts val="0"/>
              </a:spcBef>
              <a:spcAft>
                <a:spcPts val="0"/>
              </a:spcAft>
              <a:buSzPts val="1400"/>
              <a:buChar char="○"/>
            </a:pPr>
            <a:r>
              <a:rPr lang="en-US" sz="1800"/>
              <a:t>The share of people who said they were less productive decreased over time (38% to 30%), suggesting they, might, found ways to accommodate.</a:t>
            </a:r>
          </a:p>
          <a:p>
            <a:pPr marL="914400" lvl="1" indent="-317500" algn="l" rtl="0">
              <a:spcBef>
                <a:spcPts val="0"/>
              </a:spcBef>
              <a:spcAft>
                <a:spcPts val="0"/>
              </a:spcAft>
              <a:buSzPts val="1400"/>
              <a:buChar char="○"/>
            </a:pPr>
            <a:endParaRPr lang="en-US" sz="1800" b="1">
              <a:solidFill>
                <a:schemeClr val="accent1"/>
              </a:solidFill>
              <a:latin typeface="Montserrat"/>
              <a:ea typeface="Montserrat"/>
              <a:cs typeface="Montserrat"/>
              <a:sym typeface="Montserrat"/>
            </a:endParaRPr>
          </a:p>
          <a:p>
            <a:pPr marL="596900" lvl="1" indent="0" algn="l" rtl="0">
              <a:spcBef>
                <a:spcPts val="0"/>
              </a:spcBef>
              <a:spcAft>
                <a:spcPts val="0"/>
              </a:spcAft>
              <a:buSzPts val="1400"/>
              <a:buNone/>
            </a:pPr>
            <a:r>
              <a:rPr lang="en-US" b="1">
                <a:solidFill>
                  <a:schemeClr val="accent1"/>
                </a:solidFill>
                <a:latin typeface="Montserrat"/>
                <a:ea typeface="Montserrat"/>
                <a:cs typeface="Montserrat"/>
                <a:sym typeface="Montserrat"/>
              </a:rPr>
              <a:t>			Productivity is individual. </a:t>
            </a:r>
          </a:p>
          <a:p>
            <a:pPr marL="0" lvl="0" indent="0" algn="l" rtl="0">
              <a:spcBef>
                <a:spcPts val="1600"/>
              </a:spcBef>
              <a:spcAft>
                <a:spcPts val="0"/>
              </a:spcAft>
              <a:buNone/>
            </a:pPr>
            <a:r>
              <a:rPr lang="en-US" sz="1800"/>
              <a:t>	People are affected differently, based on work styles, and the challenges and benefits.</a:t>
            </a:r>
            <a:endParaRPr lang="en-US" sz="3600"/>
          </a:p>
        </p:txBody>
      </p:sp>
      <p:sp>
        <p:nvSpPr>
          <p:cNvPr id="5" name="Google Shape;244;p29">
            <a:extLst>
              <a:ext uri="{FF2B5EF4-FFF2-40B4-BE49-F238E27FC236}">
                <a16:creationId xmlns:a16="http://schemas.microsoft.com/office/drawing/2014/main" id="{CF5079BD-8751-46B9-B3F7-29EB84492405}"/>
              </a:ext>
            </a:extLst>
          </p:cNvPr>
          <p:cNvSpPr txBox="1"/>
          <p:nvPr/>
        </p:nvSpPr>
        <p:spPr>
          <a:xfrm>
            <a:off x="9784714" y="6408600"/>
            <a:ext cx="2492100" cy="4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https://arxiv.org/pdf/2008.11147.pdf</a:t>
            </a:r>
            <a:endParaRPr sz="1100">
              <a:latin typeface="Lato"/>
              <a:ea typeface="Lato"/>
              <a:cs typeface="Lato"/>
              <a:sym typeface="Lato"/>
            </a:endParaRPr>
          </a:p>
        </p:txBody>
      </p:sp>
    </p:spTree>
    <p:extLst>
      <p:ext uri="{BB962C8B-B14F-4D97-AF65-F5344CB8AC3E}">
        <p14:creationId xmlns:p14="http://schemas.microsoft.com/office/powerpoint/2010/main" val="2380198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D373-5C50-4C9D-82E1-B7EA5E2DE5C5}"/>
              </a:ext>
            </a:extLst>
          </p:cNvPr>
          <p:cNvSpPr>
            <a:spLocks noGrp="1"/>
          </p:cNvSpPr>
          <p:nvPr>
            <p:ph type="title"/>
          </p:nvPr>
        </p:nvSpPr>
        <p:spPr/>
        <p:txBody>
          <a:bodyPr/>
          <a:lstStyle/>
          <a:p>
            <a:r>
              <a:rPr lang="en-US"/>
              <a:t>The good about WFH</a:t>
            </a:r>
          </a:p>
        </p:txBody>
      </p:sp>
      <p:sp>
        <p:nvSpPr>
          <p:cNvPr id="3" name="Content Placeholder 2">
            <a:extLst>
              <a:ext uri="{FF2B5EF4-FFF2-40B4-BE49-F238E27FC236}">
                <a16:creationId xmlns:a16="http://schemas.microsoft.com/office/drawing/2014/main" id="{CE601B83-EFD6-4F54-B246-0908CA2D87E9}"/>
              </a:ext>
            </a:extLst>
          </p:cNvPr>
          <p:cNvSpPr>
            <a:spLocks noGrp="1"/>
          </p:cNvSpPr>
          <p:nvPr>
            <p:ph idx="1"/>
          </p:nvPr>
        </p:nvSpPr>
        <p:spPr/>
        <p:txBody>
          <a:bodyPr numCol="2">
            <a:normAutofit fontScale="85000" lnSpcReduction="20000"/>
          </a:bodyPr>
          <a:lstStyle/>
          <a:p>
            <a:r>
              <a:rPr lang="en-US" b="1">
                <a:solidFill>
                  <a:schemeClr val="tx1">
                    <a:lumMod val="95000"/>
                    <a:lumOff val="5000"/>
                  </a:schemeClr>
                </a:solidFill>
              </a:rPr>
              <a:t>Less time on commute</a:t>
            </a:r>
          </a:p>
          <a:p>
            <a:r>
              <a:rPr lang="en-US">
                <a:solidFill>
                  <a:schemeClr val="tx1">
                    <a:lumMod val="95000"/>
                    <a:lumOff val="5000"/>
                  </a:schemeClr>
                </a:solidFill>
              </a:rPr>
              <a:t>Spending less money</a:t>
            </a:r>
          </a:p>
          <a:p>
            <a:r>
              <a:rPr lang="en-US">
                <a:solidFill>
                  <a:schemeClr val="tx1">
                    <a:lumMod val="95000"/>
                    <a:lumOff val="5000"/>
                  </a:schemeClr>
                </a:solidFill>
              </a:rPr>
              <a:t>Flexible work hours</a:t>
            </a:r>
          </a:p>
          <a:p>
            <a:r>
              <a:rPr lang="en-US">
                <a:solidFill>
                  <a:schemeClr val="tx1">
                    <a:lumMod val="95000"/>
                    <a:lumOff val="5000"/>
                  </a:schemeClr>
                </a:solidFill>
              </a:rPr>
              <a:t>Closer to family</a:t>
            </a:r>
          </a:p>
          <a:p>
            <a:r>
              <a:rPr lang="en-US">
                <a:solidFill>
                  <a:schemeClr val="tx1">
                    <a:lumMod val="95000"/>
                    <a:lumOff val="5000"/>
                  </a:schemeClr>
                </a:solidFill>
              </a:rPr>
              <a:t>More comfortable clothing</a:t>
            </a:r>
          </a:p>
          <a:p>
            <a:r>
              <a:rPr lang="en-US">
                <a:solidFill>
                  <a:schemeClr val="tx1">
                    <a:lumMod val="95000"/>
                    <a:lumOff val="5000"/>
                  </a:schemeClr>
                </a:solidFill>
              </a:rPr>
              <a:t>Reduced health risks</a:t>
            </a:r>
          </a:p>
          <a:p>
            <a:r>
              <a:rPr lang="en-US" b="1">
                <a:solidFill>
                  <a:schemeClr val="tx1">
                    <a:lumMod val="95000"/>
                    <a:lumOff val="5000"/>
                  </a:schemeClr>
                </a:solidFill>
              </a:rPr>
              <a:t>Better focus time</a:t>
            </a:r>
          </a:p>
          <a:p>
            <a:r>
              <a:rPr lang="en-US" b="1">
                <a:solidFill>
                  <a:schemeClr val="tx1">
                    <a:lumMod val="95000"/>
                    <a:lumOff val="5000"/>
                  </a:schemeClr>
                </a:solidFill>
              </a:rPr>
              <a:t>Less distractions or interruption</a:t>
            </a:r>
          </a:p>
          <a:p>
            <a:r>
              <a:rPr lang="en-US">
                <a:solidFill>
                  <a:schemeClr val="tx1">
                    <a:lumMod val="95000"/>
                    <a:lumOff val="5000"/>
                  </a:schemeClr>
                </a:solidFill>
              </a:rPr>
              <a:t>More time to complete work</a:t>
            </a:r>
          </a:p>
          <a:p>
            <a:r>
              <a:rPr lang="en-US">
                <a:solidFill>
                  <a:schemeClr val="tx1">
                    <a:lumMod val="95000"/>
                    <a:lumOff val="5000"/>
                  </a:schemeClr>
                </a:solidFill>
              </a:rPr>
              <a:t>More breaks</a:t>
            </a:r>
          </a:p>
          <a:p>
            <a:r>
              <a:rPr lang="en-US">
                <a:solidFill>
                  <a:schemeClr val="tx1">
                    <a:lumMod val="95000"/>
                    <a:lumOff val="5000"/>
                  </a:schemeClr>
                </a:solidFill>
              </a:rPr>
              <a:t>Better work life balance</a:t>
            </a:r>
          </a:p>
          <a:p>
            <a:r>
              <a:rPr lang="en-US">
                <a:solidFill>
                  <a:schemeClr val="tx1">
                    <a:lumMod val="95000"/>
                    <a:lumOff val="5000"/>
                  </a:schemeClr>
                </a:solidFill>
              </a:rPr>
              <a:t>Better work environment (physical environment)</a:t>
            </a:r>
          </a:p>
          <a:p>
            <a:r>
              <a:rPr lang="en-US">
                <a:solidFill>
                  <a:schemeClr val="tx1">
                    <a:lumMod val="95000"/>
                    <a:lumOff val="5000"/>
                  </a:schemeClr>
                </a:solidFill>
              </a:rPr>
              <a:t>More efficient meetings</a:t>
            </a:r>
          </a:p>
          <a:p>
            <a:r>
              <a:rPr lang="en-US">
                <a:solidFill>
                  <a:schemeClr val="tx1">
                    <a:lumMod val="95000"/>
                    <a:lumOff val="5000"/>
                  </a:schemeClr>
                </a:solidFill>
              </a:rPr>
              <a:t>More control over work</a:t>
            </a:r>
          </a:p>
          <a:p>
            <a:r>
              <a:rPr lang="en-US">
                <a:solidFill>
                  <a:schemeClr val="tx1">
                    <a:lumMod val="95000"/>
                    <a:lumOff val="5000"/>
                  </a:schemeClr>
                </a:solidFill>
              </a:rPr>
              <a:t>More physical activity</a:t>
            </a:r>
          </a:p>
          <a:p>
            <a:endParaRPr lang="en-US"/>
          </a:p>
        </p:txBody>
      </p:sp>
      <p:sp>
        <p:nvSpPr>
          <p:cNvPr id="5" name="Google Shape;244;p29">
            <a:extLst>
              <a:ext uri="{FF2B5EF4-FFF2-40B4-BE49-F238E27FC236}">
                <a16:creationId xmlns:a16="http://schemas.microsoft.com/office/drawing/2014/main" id="{CDCDFD63-AC93-4C4E-B7E1-D4CF4CA5A06A}"/>
              </a:ext>
            </a:extLst>
          </p:cNvPr>
          <p:cNvSpPr txBox="1"/>
          <p:nvPr/>
        </p:nvSpPr>
        <p:spPr>
          <a:xfrm>
            <a:off x="9784714" y="6408600"/>
            <a:ext cx="2492100" cy="4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https://arxiv.org/pdf/2008.11147.pdf</a:t>
            </a:r>
            <a:endParaRPr sz="1100">
              <a:latin typeface="Lato"/>
              <a:ea typeface="Lato"/>
              <a:cs typeface="Lato"/>
              <a:sym typeface="Lato"/>
            </a:endParaRPr>
          </a:p>
        </p:txBody>
      </p:sp>
    </p:spTree>
    <p:extLst>
      <p:ext uri="{BB962C8B-B14F-4D97-AF65-F5344CB8AC3E}">
        <p14:creationId xmlns:p14="http://schemas.microsoft.com/office/powerpoint/2010/main" val="3628854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7F1A-E907-4984-A7B8-67491BD909F4}"/>
              </a:ext>
            </a:extLst>
          </p:cNvPr>
          <p:cNvSpPr>
            <a:spLocks noGrp="1"/>
          </p:cNvSpPr>
          <p:nvPr>
            <p:ph type="title"/>
          </p:nvPr>
        </p:nvSpPr>
        <p:spPr/>
        <p:txBody>
          <a:bodyPr/>
          <a:lstStyle/>
          <a:p>
            <a:r>
              <a:rPr lang="en-US"/>
              <a:t>The bad about WFH</a:t>
            </a:r>
          </a:p>
        </p:txBody>
      </p:sp>
      <p:sp>
        <p:nvSpPr>
          <p:cNvPr id="3" name="Content Placeholder 2">
            <a:extLst>
              <a:ext uri="{FF2B5EF4-FFF2-40B4-BE49-F238E27FC236}">
                <a16:creationId xmlns:a16="http://schemas.microsoft.com/office/drawing/2014/main" id="{A3DF66B0-F14E-45D6-9339-2EE382BE7570}"/>
              </a:ext>
            </a:extLst>
          </p:cNvPr>
          <p:cNvSpPr>
            <a:spLocks noGrp="1"/>
          </p:cNvSpPr>
          <p:nvPr>
            <p:ph idx="1"/>
          </p:nvPr>
        </p:nvSpPr>
        <p:spPr/>
        <p:txBody>
          <a:bodyPr numCol="2">
            <a:normAutofit fontScale="55000" lnSpcReduction="20000"/>
          </a:bodyPr>
          <a:lstStyle/>
          <a:p>
            <a:r>
              <a:rPr lang="en-US" b="1">
                <a:solidFill>
                  <a:schemeClr val="tx1">
                    <a:lumMod val="95000"/>
                    <a:lumOff val="5000"/>
                  </a:schemeClr>
                </a:solidFill>
              </a:rPr>
              <a:t>Missing social interactions</a:t>
            </a:r>
          </a:p>
          <a:p>
            <a:r>
              <a:rPr lang="en-US">
                <a:solidFill>
                  <a:schemeClr val="tx1">
                    <a:lumMod val="95000"/>
                    <a:lumOff val="5000"/>
                  </a:schemeClr>
                </a:solidFill>
              </a:rPr>
              <a:t>Lack of work-life boundary</a:t>
            </a:r>
          </a:p>
          <a:p>
            <a:r>
              <a:rPr lang="en-US">
                <a:solidFill>
                  <a:schemeClr val="tx1">
                    <a:lumMod val="95000"/>
                    <a:lumOff val="5000"/>
                  </a:schemeClr>
                </a:solidFill>
              </a:rPr>
              <a:t>Poor ergonomics</a:t>
            </a:r>
          </a:p>
          <a:p>
            <a:r>
              <a:rPr lang="en-US" sz="2700" b="1">
                <a:solidFill>
                  <a:schemeClr val="tx1">
                    <a:lumMod val="95000"/>
                    <a:lumOff val="5000"/>
                  </a:schemeClr>
                </a:solidFill>
              </a:rPr>
              <a:t>Less awareness of colleagues’ work</a:t>
            </a:r>
          </a:p>
          <a:p>
            <a:r>
              <a:rPr lang="en-US">
                <a:solidFill>
                  <a:schemeClr val="tx1">
                    <a:lumMod val="95000"/>
                    <a:lumOff val="5000"/>
                  </a:schemeClr>
                </a:solidFill>
              </a:rPr>
              <a:t>Less physical activity</a:t>
            </a:r>
          </a:p>
          <a:p>
            <a:r>
              <a:rPr lang="en-US" b="1">
                <a:solidFill>
                  <a:schemeClr val="tx1">
                    <a:lumMod val="95000"/>
                    <a:lumOff val="5000"/>
                  </a:schemeClr>
                </a:solidFill>
              </a:rPr>
              <a:t>Difficulty in communication with colleagues</a:t>
            </a:r>
          </a:p>
          <a:p>
            <a:r>
              <a:rPr lang="en-US">
                <a:solidFill>
                  <a:schemeClr val="tx1">
                    <a:lumMod val="95000"/>
                    <a:lumOff val="5000"/>
                  </a:schemeClr>
                </a:solidFill>
              </a:rPr>
              <a:t>Insufficient hardware</a:t>
            </a:r>
          </a:p>
          <a:p>
            <a:r>
              <a:rPr lang="en-US" b="1">
                <a:solidFill>
                  <a:schemeClr val="tx1">
                    <a:lumMod val="95000"/>
                    <a:lumOff val="5000"/>
                  </a:schemeClr>
                </a:solidFill>
              </a:rPr>
              <a:t>Connectivity problems</a:t>
            </a:r>
          </a:p>
          <a:p>
            <a:r>
              <a:rPr lang="en-US">
                <a:solidFill>
                  <a:schemeClr val="tx1">
                    <a:lumMod val="95000"/>
                    <a:lumOff val="5000"/>
                  </a:schemeClr>
                </a:solidFill>
              </a:rPr>
              <a:t>Poor work life balance</a:t>
            </a:r>
          </a:p>
          <a:p>
            <a:r>
              <a:rPr lang="en-US">
                <a:solidFill>
                  <a:schemeClr val="tx1">
                    <a:lumMod val="95000"/>
                    <a:lumOff val="5000"/>
                  </a:schemeClr>
                </a:solidFill>
              </a:rPr>
              <a:t>Too many meetings</a:t>
            </a:r>
          </a:p>
          <a:p>
            <a:r>
              <a:rPr lang="en-US" b="1">
                <a:solidFill>
                  <a:schemeClr val="tx1">
                    <a:lumMod val="95000"/>
                    <a:lumOff val="5000"/>
                  </a:schemeClr>
                </a:solidFill>
              </a:rPr>
              <a:t>More distractions and interruptions</a:t>
            </a:r>
          </a:p>
          <a:p>
            <a:r>
              <a:rPr lang="en-US">
                <a:solidFill>
                  <a:schemeClr val="tx1">
                    <a:lumMod val="95000"/>
                    <a:lumOff val="5000"/>
                  </a:schemeClr>
                </a:solidFill>
              </a:rPr>
              <a:t>Lack of routine</a:t>
            </a:r>
          </a:p>
          <a:p>
            <a:r>
              <a:rPr lang="en-US">
                <a:solidFill>
                  <a:schemeClr val="tx1">
                    <a:lumMod val="95000"/>
                    <a:lumOff val="5000"/>
                  </a:schemeClr>
                </a:solidFill>
              </a:rPr>
              <a:t>Fewer breaks</a:t>
            </a:r>
          </a:p>
          <a:p>
            <a:r>
              <a:rPr lang="en-US">
                <a:solidFill>
                  <a:schemeClr val="tx1">
                    <a:lumMod val="95000"/>
                    <a:lumOff val="5000"/>
                  </a:schemeClr>
                </a:solidFill>
              </a:rPr>
              <a:t>Friction with collaboration tools</a:t>
            </a:r>
          </a:p>
          <a:p>
            <a:r>
              <a:rPr lang="en-US" b="1">
                <a:solidFill>
                  <a:schemeClr val="tx1">
                    <a:lumMod val="95000"/>
                    <a:lumOff val="5000"/>
                  </a:schemeClr>
                </a:solidFill>
              </a:rPr>
              <a:t>Lack of motivation</a:t>
            </a:r>
          </a:p>
          <a:p>
            <a:r>
              <a:rPr lang="en-US">
                <a:solidFill>
                  <a:schemeClr val="tx1">
                    <a:lumMod val="95000"/>
                    <a:lumOff val="5000"/>
                  </a:schemeClr>
                </a:solidFill>
              </a:rPr>
              <a:t>Blocked waiting on others</a:t>
            </a:r>
          </a:p>
          <a:p>
            <a:r>
              <a:rPr lang="en-US">
                <a:solidFill>
                  <a:schemeClr val="tx1">
                    <a:lumMod val="95000"/>
                    <a:lumOff val="5000"/>
                  </a:schemeClr>
                </a:solidFill>
              </a:rPr>
              <a:t>Poor work environment at home</a:t>
            </a:r>
          </a:p>
          <a:p>
            <a:r>
              <a:rPr lang="en-US">
                <a:solidFill>
                  <a:schemeClr val="tx1">
                    <a:lumMod val="95000"/>
                    <a:lumOff val="5000"/>
                  </a:schemeClr>
                </a:solidFill>
              </a:rPr>
              <a:t>Lack of dining options</a:t>
            </a:r>
          </a:p>
          <a:p>
            <a:r>
              <a:rPr lang="en-US" b="1">
                <a:solidFill>
                  <a:schemeClr val="tx1">
                    <a:lumMod val="95000"/>
                    <a:lumOff val="5000"/>
                  </a:schemeClr>
                </a:solidFill>
              </a:rPr>
              <a:t>Lack of childcare</a:t>
            </a:r>
          </a:p>
          <a:p>
            <a:r>
              <a:rPr lang="en-US">
                <a:solidFill>
                  <a:schemeClr val="tx1">
                    <a:lumMod val="95000"/>
                    <a:lumOff val="5000"/>
                  </a:schemeClr>
                </a:solidFill>
              </a:rPr>
              <a:t>Less time to complete work</a:t>
            </a:r>
          </a:p>
          <a:p>
            <a:endParaRPr lang="en-US">
              <a:solidFill>
                <a:schemeClr val="tx1">
                  <a:lumMod val="95000"/>
                  <a:lumOff val="5000"/>
                </a:schemeClr>
              </a:solidFill>
            </a:endParaRPr>
          </a:p>
        </p:txBody>
      </p:sp>
      <p:sp>
        <p:nvSpPr>
          <p:cNvPr id="5" name="Google Shape;244;p29">
            <a:extLst>
              <a:ext uri="{FF2B5EF4-FFF2-40B4-BE49-F238E27FC236}">
                <a16:creationId xmlns:a16="http://schemas.microsoft.com/office/drawing/2014/main" id="{3500A659-4170-4299-B578-423698F81446}"/>
              </a:ext>
            </a:extLst>
          </p:cNvPr>
          <p:cNvSpPr txBox="1"/>
          <p:nvPr/>
        </p:nvSpPr>
        <p:spPr>
          <a:xfrm>
            <a:off x="9784714" y="6408600"/>
            <a:ext cx="2492100" cy="4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https://arxiv.org/pdf/2008.11147.pdf</a:t>
            </a:r>
            <a:endParaRPr sz="1100">
              <a:latin typeface="Lato"/>
              <a:ea typeface="Lato"/>
              <a:cs typeface="Lato"/>
              <a:sym typeface="Lato"/>
            </a:endParaRPr>
          </a:p>
        </p:txBody>
      </p:sp>
    </p:spTree>
    <p:extLst>
      <p:ext uri="{BB962C8B-B14F-4D97-AF65-F5344CB8AC3E}">
        <p14:creationId xmlns:p14="http://schemas.microsoft.com/office/powerpoint/2010/main" val="2515028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1D22-3D37-4F4A-8082-55809FFEC2E0}"/>
              </a:ext>
            </a:extLst>
          </p:cNvPr>
          <p:cNvSpPr>
            <a:spLocks noGrp="1"/>
          </p:cNvSpPr>
          <p:nvPr>
            <p:ph type="title"/>
          </p:nvPr>
        </p:nvSpPr>
        <p:spPr>
          <a:xfrm>
            <a:off x="1045029" y="1092857"/>
            <a:ext cx="3669704" cy="4389120"/>
          </a:xfrm>
        </p:spPr>
        <p:txBody>
          <a:bodyPr vert="horz" lIns="91440" tIns="45720" rIns="91440" bIns="45720" rtlCol="0" anchor="ctr">
            <a:normAutofit/>
          </a:bodyPr>
          <a:lstStyle/>
          <a:p>
            <a:r>
              <a:rPr lang="en-US" sz="4000"/>
              <a:t>Productivity is personal.</a:t>
            </a:r>
          </a:p>
        </p:txBody>
      </p:sp>
      <p:sp>
        <p:nvSpPr>
          <p:cNvPr id="3" name="TextBox 2">
            <a:extLst>
              <a:ext uri="{FF2B5EF4-FFF2-40B4-BE49-F238E27FC236}">
                <a16:creationId xmlns:a16="http://schemas.microsoft.com/office/drawing/2014/main" id="{33A2ED6F-91DD-49C1-A63B-14620D5B554B}"/>
              </a:ext>
            </a:extLst>
          </p:cNvPr>
          <p:cNvSpPr txBox="1"/>
          <p:nvPr/>
        </p:nvSpPr>
        <p:spPr>
          <a:xfrm>
            <a:off x="5572679" y="1234440"/>
            <a:ext cx="5670087" cy="4389120"/>
          </a:xfrm>
          <a:prstGeom prst="rect">
            <a:avLst/>
          </a:prstGeom>
        </p:spPr>
        <p:txBody>
          <a:bodyPr vert="horz" lIns="91440" tIns="45720" rIns="91440" bIns="45720" rtlCol="0" anchor="ctr">
            <a:normAutofit/>
          </a:bodyPr>
          <a:lstStyle/>
          <a:p>
            <a:pPr>
              <a:lnSpc>
                <a:spcPct val="110000"/>
              </a:lnSpc>
              <a:spcAft>
                <a:spcPts val="600"/>
              </a:spcAft>
            </a:pPr>
            <a:r>
              <a:rPr lang="en-US" sz="2000"/>
              <a:t>Clearly, what is working for someone might not be working for others.</a:t>
            </a:r>
            <a:br>
              <a:rPr lang="en-US" sz="2000"/>
            </a:br>
            <a:br>
              <a:rPr lang="en-US" sz="2000"/>
            </a:br>
            <a:r>
              <a:rPr lang="en-US" sz="2000"/>
              <a:t>This is a clear manifestation of </a:t>
            </a:r>
            <a:r>
              <a:rPr lang="en-US" sz="2000" i="1"/>
              <a:t>‘Dickensian dichotomy’ – “The best of times, the worst of times!”</a:t>
            </a:r>
          </a:p>
          <a:p>
            <a:pPr indent="-228600">
              <a:lnSpc>
                <a:spcPct val="11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1389173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9216-6F45-421A-8A14-A0BA44C37588}"/>
              </a:ext>
            </a:extLst>
          </p:cNvPr>
          <p:cNvSpPr>
            <a:spLocks noGrp="1"/>
          </p:cNvSpPr>
          <p:nvPr>
            <p:ph type="title"/>
          </p:nvPr>
        </p:nvSpPr>
        <p:spPr/>
        <p:txBody>
          <a:bodyPr/>
          <a:lstStyle/>
          <a:p>
            <a:r>
              <a:rPr lang="en-US"/>
              <a:t>Team productivity - Challenges</a:t>
            </a:r>
          </a:p>
        </p:txBody>
      </p:sp>
      <p:graphicFrame>
        <p:nvGraphicFramePr>
          <p:cNvPr id="7" name="Content Placeholder 2">
            <a:extLst>
              <a:ext uri="{FF2B5EF4-FFF2-40B4-BE49-F238E27FC236}">
                <a16:creationId xmlns:a16="http://schemas.microsoft.com/office/drawing/2014/main" id="{B8149723-C7F8-4D1E-B1E1-DCE787315DD2}"/>
              </a:ext>
            </a:extLst>
          </p:cNvPr>
          <p:cNvGraphicFramePr>
            <a:graphicFrameLocks noGrp="1"/>
          </p:cNvGraphicFramePr>
          <p:nvPr>
            <p:ph idx="1"/>
            <p:extLst>
              <p:ext uri="{D42A27DB-BD31-4B8C-83A1-F6EECF244321}">
                <p14:modId xmlns:p14="http://schemas.microsoft.com/office/powerpoint/2010/main" val="885299117"/>
              </p:ext>
            </p:extLst>
          </p:nvPr>
        </p:nvGraphicFramePr>
        <p:xfrm>
          <a:off x="764628" y="2254469"/>
          <a:ext cx="10767848" cy="4154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244;p29">
            <a:extLst>
              <a:ext uri="{FF2B5EF4-FFF2-40B4-BE49-F238E27FC236}">
                <a16:creationId xmlns:a16="http://schemas.microsoft.com/office/drawing/2014/main" id="{D5732ADB-1EAD-41BB-AA80-ACB69FF5EE2B}"/>
              </a:ext>
            </a:extLst>
          </p:cNvPr>
          <p:cNvSpPr txBox="1"/>
          <p:nvPr/>
        </p:nvSpPr>
        <p:spPr>
          <a:xfrm>
            <a:off x="10438175" y="6408600"/>
            <a:ext cx="2492100" cy="4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Miller, Zimmermann et al.</a:t>
            </a:r>
            <a:endParaRPr sz="1100">
              <a:latin typeface="Lato"/>
              <a:ea typeface="Lato"/>
              <a:cs typeface="Lato"/>
              <a:sym typeface="Lato"/>
            </a:endParaRPr>
          </a:p>
        </p:txBody>
      </p:sp>
    </p:spTree>
    <p:extLst>
      <p:ext uri="{BB962C8B-B14F-4D97-AF65-F5344CB8AC3E}">
        <p14:creationId xmlns:p14="http://schemas.microsoft.com/office/powerpoint/2010/main" val="383914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4D8D-F60A-493D-85A1-6FE04C7D7400}"/>
              </a:ext>
            </a:extLst>
          </p:cNvPr>
          <p:cNvSpPr>
            <a:spLocks noGrp="1"/>
          </p:cNvSpPr>
          <p:nvPr>
            <p:ph type="title"/>
          </p:nvPr>
        </p:nvSpPr>
        <p:spPr/>
        <p:txBody>
          <a:bodyPr/>
          <a:lstStyle/>
          <a:p>
            <a:r>
              <a:rPr lang="en-US"/>
              <a:t>Ongoing work</a:t>
            </a:r>
          </a:p>
        </p:txBody>
      </p:sp>
      <p:sp>
        <p:nvSpPr>
          <p:cNvPr id="3" name="Content Placeholder 2">
            <a:extLst>
              <a:ext uri="{FF2B5EF4-FFF2-40B4-BE49-F238E27FC236}">
                <a16:creationId xmlns:a16="http://schemas.microsoft.com/office/drawing/2014/main" id="{58BC8A02-0215-4C25-809E-D9A02E7DD81B}"/>
              </a:ext>
            </a:extLst>
          </p:cNvPr>
          <p:cNvSpPr>
            <a:spLocks noGrp="1"/>
          </p:cNvSpPr>
          <p:nvPr>
            <p:ph idx="1"/>
          </p:nvPr>
        </p:nvSpPr>
        <p:spPr/>
        <p:txBody>
          <a:bodyPr/>
          <a:lstStyle/>
          <a:p>
            <a:r>
              <a:rPr lang="en-US"/>
              <a:t>Framework for measuring developer productivity.</a:t>
            </a:r>
          </a:p>
          <a:p>
            <a:r>
              <a:rPr lang="en-US"/>
              <a:t>Large scale analysis on 14,000 popular open-source projects.</a:t>
            </a:r>
          </a:p>
          <a:p>
            <a:r>
              <a:rPr lang="en-US"/>
              <a:t>Collaboration with Productivity Insights (Azure) team.</a:t>
            </a:r>
          </a:p>
          <a:p>
            <a:r>
              <a:rPr lang="en-US"/>
              <a:t>GitHub </a:t>
            </a:r>
            <a:r>
              <a:rPr lang="en-US" err="1"/>
              <a:t>Octoverse</a:t>
            </a:r>
            <a:r>
              <a:rPr lang="en-US"/>
              <a:t> Spotlight analysis for 12-month period.</a:t>
            </a:r>
          </a:p>
          <a:p>
            <a:pPr marL="0" indent="0">
              <a:buNone/>
            </a:pPr>
            <a:endParaRPr lang="en-US"/>
          </a:p>
        </p:txBody>
      </p:sp>
    </p:spTree>
    <p:extLst>
      <p:ext uri="{BB962C8B-B14F-4D97-AF65-F5344CB8AC3E}">
        <p14:creationId xmlns:p14="http://schemas.microsoft.com/office/powerpoint/2010/main" val="2706728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7">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1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D8477B-E7D1-47CE-A255-5AD0F74015C1}"/>
              </a:ext>
            </a:extLst>
          </p:cNvPr>
          <p:cNvSpPr>
            <a:spLocks noGrp="1"/>
          </p:cNvSpPr>
          <p:nvPr>
            <p:ph type="title"/>
          </p:nvPr>
        </p:nvSpPr>
        <p:spPr>
          <a:xfrm>
            <a:off x="1045029" y="507160"/>
            <a:ext cx="2993571" cy="5438730"/>
          </a:xfrm>
        </p:spPr>
        <p:txBody>
          <a:bodyPr>
            <a:normAutofit/>
          </a:bodyPr>
          <a:lstStyle/>
          <a:p>
            <a:r>
              <a:rPr lang="en-US"/>
              <a:t>Learn more!</a:t>
            </a:r>
          </a:p>
        </p:txBody>
      </p:sp>
      <p:sp>
        <p:nvSpPr>
          <p:cNvPr id="30" name="Rectangle 2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72283F5-C5B2-4F83-97A5-F5B47B6EAF2E}"/>
              </a:ext>
            </a:extLst>
          </p:cNvPr>
          <p:cNvGraphicFramePr>
            <a:graphicFrameLocks noGrp="1"/>
          </p:cNvGraphicFramePr>
          <p:nvPr>
            <p:ph idx="1"/>
            <p:extLst>
              <p:ext uri="{D42A27DB-BD31-4B8C-83A1-F6EECF244321}">
                <p14:modId xmlns:p14="http://schemas.microsoft.com/office/powerpoint/2010/main" val="200550271"/>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4888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937D9-19F2-435E-9470-A96929C32B71}"/>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B5FB2E57-46E3-4A9B-BBE1-17AA38F1ED96}"/>
              </a:ext>
            </a:extLst>
          </p:cNvPr>
          <p:cNvSpPr>
            <a:spLocks noGrp="1"/>
          </p:cNvSpPr>
          <p:nvPr>
            <p:ph idx="1"/>
          </p:nvPr>
        </p:nvSpPr>
        <p:spPr/>
        <p:txBody>
          <a:bodyPr vert="horz" lIns="91440" tIns="45720" rIns="91440" bIns="45720" rtlCol="0" anchor="t">
            <a:normAutofit/>
          </a:bodyPr>
          <a:lstStyle/>
          <a:p>
            <a:pPr marL="457200" lvl="0" indent="-349250" algn="l" rtl="0">
              <a:spcBef>
                <a:spcPts val="0"/>
              </a:spcBef>
              <a:spcAft>
                <a:spcPts val="0"/>
              </a:spcAft>
              <a:buSzPts val="1900"/>
              <a:buChar char="●"/>
            </a:pPr>
            <a:r>
              <a:rPr lang="en-US" sz="2800"/>
              <a:t>What the data shows: we’re doing more, longer.</a:t>
            </a:r>
          </a:p>
          <a:p>
            <a:pPr marL="457200" lvl="0" indent="-349250" algn="l" rtl="0">
              <a:spcBef>
                <a:spcPts val="0"/>
              </a:spcBef>
              <a:spcAft>
                <a:spcPts val="0"/>
              </a:spcAft>
              <a:buSzPts val="1900"/>
              <a:buChar char="●"/>
            </a:pPr>
            <a:r>
              <a:rPr lang="en-US" sz="2800"/>
              <a:t>What people tell us: it’s a mixed bag.</a:t>
            </a:r>
          </a:p>
          <a:p>
            <a:pPr marL="457200" lvl="0" indent="-349250" algn="l" rtl="0">
              <a:spcBef>
                <a:spcPts val="0"/>
              </a:spcBef>
              <a:spcAft>
                <a:spcPts val="0"/>
              </a:spcAft>
              <a:buSzPts val="1900"/>
              <a:buChar char="●"/>
            </a:pPr>
            <a:r>
              <a:rPr lang="en-US" sz="2800"/>
              <a:t>Resilience and burnout.</a:t>
            </a:r>
          </a:p>
          <a:p>
            <a:pPr marL="457200" lvl="0" indent="-349250" algn="l" rtl="0">
              <a:spcBef>
                <a:spcPts val="0"/>
              </a:spcBef>
              <a:spcAft>
                <a:spcPts val="0"/>
              </a:spcAft>
              <a:buSzPts val="1900"/>
              <a:buChar char="●"/>
            </a:pPr>
            <a:r>
              <a:rPr lang="en-US"/>
              <a:t>Ongoing research.</a:t>
            </a:r>
            <a:endParaRPr lang="en-US" sz="2800"/>
          </a:p>
          <a:p>
            <a:endParaRPr lang="en-US"/>
          </a:p>
        </p:txBody>
      </p:sp>
    </p:spTree>
    <p:extLst>
      <p:ext uri="{BB962C8B-B14F-4D97-AF65-F5344CB8AC3E}">
        <p14:creationId xmlns:p14="http://schemas.microsoft.com/office/powerpoint/2010/main" val="2766649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4F907C-78B4-47EE-9DF2-F91CDFC923D7}"/>
              </a:ext>
            </a:extLst>
          </p:cNvPr>
          <p:cNvSpPr>
            <a:spLocks noGrp="1"/>
          </p:cNvSpPr>
          <p:nvPr>
            <p:ph type="title"/>
          </p:nvPr>
        </p:nvSpPr>
        <p:spPr>
          <a:xfrm>
            <a:off x="703241" y="503282"/>
            <a:ext cx="6589051" cy="553998"/>
          </a:xfrm>
        </p:spPr>
        <p:txBody>
          <a:bodyPr/>
          <a:lstStyle/>
          <a:p>
            <a:r>
              <a:rPr lang="en-US"/>
              <a:t>Physical Ecosystems &amp; Devices</a:t>
            </a:r>
          </a:p>
        </p:txBody>
      </p:sp>
      <p:sp>
        <p:nvSpPr>
          <p:cNvPr id="5" name="TextBox 4">
            <a:extLst>
              <a:ext uri="{FF2B5EF4-FFF2-40B4-BE49-F238E27FC236}">
                <a16:creationId xmlns:a16="http://schemas.microsoft.com/office/drawing/2014/main" id="{641438F6-3F42-47E4-A773-5E8E825C5E3D}"/>
              </a:ext>
            </a:extLst>
          </p:cNvPr>
          <p:cNvSpPr txBox="1"/>
          <p:nvPr/>
        </p:nvSpPr>
        <p:spPr>
          <a:xfrm>
            <a:off x="705284" y="1372326"/>
            <a:ext cx="6587008" cy="476284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Track leaders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323130"/>
                </a:solidFill>
                <a:effectLst/>
                <a:uLnTx/>
                <a:uFillTx/>
                <a:latin typeface="Segoe UI"/>
                <a:ea typeface="+mn-ea"/>
                <a:cs typeface="Segoe UI"/>
                <a:hlinkClick r:id="rId3"/>
              </a:rPr>
              <a:t>Ginger Hudson</a:t>
            </a:r>
            <a:r>
              <a:rPr kumimoji="0" lang="en-US" sz="1600" b="1" i="1" u="none" strike="noStrike" kern="1200" cap="none" spc="0" normalizeH="0" baseline="0" noProof="0">
                <a:ln>
                  <a:noFill/>
                </a:ln>
                <a:solidFill>
                  <a:srgbClr val="323130"/>
                </a:solidFill>
                <a:effectLst/>
                <a:uLnTx/>
                <a:uFillTx/>
                <a:latin typeface="Segoe UI"/>
                <a:ea typeface="+mn-ea"/>
                <a:cs typeface="Segoe UI"/>
              </a:rPr>
              <a:t> </a:t>
            </a:r>
            <a:r>
              <a:rPr kumimoji="0" lang="en-US" sz="1600" b="0" i="1" u="none" strike="noStrike" kern="1200" cap="none" spc="0" normalizeH="0" baseline="0" noProof="0">
                <a:ln>
                  <a:noFill/>
                </a:ln>
                <a:solidFill>
                  <a:srgbClr val="323130"/>
                </a:solidFill>
                <a:effectLst/>
                <a:uLnTx/>
                <a:uFillTx/>
                <a:latin typeface="Segoe UI"/>
                <a:ea typeface="+mn-ea"/>
                <a:cs typeface="Segoe UI"/>
              </a:rPr>
              <a:t>(Principal User Experience Researcher, Devices)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323130"/>
                </a:solidFill>
                <a:effectLst/>
                <a:uLnTx/>
                <a:uFillTx/>
                <a:latin typeface="Segoe UI"/>
                <a:ea typeface="+mn-ea"/>
                <a:cs typeface="Segoe UI"/>
                <a:hlinkClick r:id="rId4"/>
              </a:rPr>
              <a:t>Bill Buxton</a:t>
            </a:r>
            <a:r>
              <a:rPr kumimoji="0" lang="en-US" sz="1600" b="0" i="1" u="none" strike="noStrike" kern="1200" cap="none" spc="0" normalizeH="0" baseline="0" noProof="0">
                <a:ln>
                  <a:noFill/>
                </a:ln>
                <a:solidFill>
                  <a:srgbClr val="323130"/>
                </a:solidFill>
                <a:effectLst/>
                <a:uLnTx/>
                <a:uFillTx/>
                <a:latin typeface="Segoe UI"/>
                <a:ea typeface="+mn-ea"/>
                <a:cs typeface="Segoe UI"/>
              </a:rPr>
              <a:t> (Partner Researcher, MSR)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323130"/>
                </a:solidFill>
                <a:effectLst/>
                <a:uLnTx/>
                <a:uFillTx/>
                <a:latin typeface="Segoe UI"/>
                <a:ea typeface="+mn-ea"/>
                <a:cs typeface="Segoe UI"/>
                <a:hlinkClick r:id="rId5"/>
              </a:rPr>
              <a:t>Steven Derhammer</a:t>
            </a:r>
            <a:r>
              <a:rPr kumimoji="0" lang="en-US" sz="1600" b="0" i="1" u="none" strike="noStrike" kern="1200" cap="none" spc="0" normalizeH="0" baseline="0" noProof="0">
                <a:ln>
                  <a:noFill/>
                </a:ln>
                <a:solidFill>
                  <a:srgbClr val="323130"/>
                </a:solidFill>
                <a:effectLst/>
                <a:uLnTx/>
                <a:uFillTx/>
                <a:latin typeface="Segoe UI"/>
                <a:ea typeface="+mn-ea"/>
                <a:cs typeface="Segoe UI"/>
              </a:rPr>
              <a:t> (Senior User Experience Researcher,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rgbClr val="32313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23130"/>
                </a:solidFill>
                <a:effectLst/>
                <a:uLnTx/>
                <a:uFillTx/>
                <a:latin typeface="Segoe UI"/>
                <a:ea typeface="+mn-ea"/>
                <a:cs typeface="Segoe UI"/>
              </a:rPr>
              <a:t>Featured studies</a:t>
            </a:r>
            <a:r>
              <a:rPr kumimoji="0" lang="en-US" sz="1600" b="0" i="1" u="none" strike="noStrike" kern="1200" cap="none" spc="0" normalizeH="0" baseline="0" noProof="0">
                <a:ln>
                  <a:noFill/>
                </a:ln>
                <a:solidFill>
                  <a:srgbClr val="323130"/>
                </a:solidFill>
                <a:effectLst/>
                <a:uLnTx/>
                <a:uFillTx/>
                <a:latin typeface="Segoe UI"/>
                <a:ea typeface="+mn-ea"/>
                <a:cs typeface="Segoe UI"/>
              </a:rPr>
              <a:t> </a:t>
            </a:r>
            <a:endParaRPr kumimoji="0" lang="en-US" sz="1800" b="0" i="0" u="none" strike="noStrike" kern="1200" cap="none" spc="0" normalizeH="0" baseline="0" noProof="0">
              <a:ln>
                <a:noFill/>
              </a:ln>
              <a:effectLst/>
              <a:uLnTx/>
              <a:uFillTx/>
              <a:latin typeface="Segoe UI"/>
              <a:ea typeface="+mn-ea"/>
              <a:cs typeface="+mn-cs"/>
            </a:endParaRPr>
          </a:p>
          <a:p>
            <a:pPr marL="285750" indent="-285750">
              <a:spcAft>
                <a:spcPts val="400"/>
              </a:spcAft>
              <a:buFont typeface="Arial" panose="020B0604020202020204" pitchFamily="34" charset="0"/>
              <a:buChar char="•"/>
            </a:pPr>
            <a:r>
              <a:rPr lang="en-US" sz="1400" b="1" i="0">
                <a:effectLst/>
                <a:latin typeface="Segoe UI" panose="020B0502040204020203" pitchFamily="34" charset="0"/>
                <a:hlinkClick r:id="rId6">
                  <a:extLst>
                    <a:ext uri="{A12FA001-AC4F-418D-AE19-62706E023703}">
                      <ahyp:hlinkClr xmlns:ahyp="http://schemas.microsoft.com/office/drawing/2018/hyperlinkcolor" val="tx"/>
                    </a:ext>
                  </a:extLst>
                </a:hlinkClick>
              </a:rPr>
              <a:t>Impact on IW Experience (Productivity/Collab)</a:t>
            </a:r>
            <a:r>
              <a:rPr lang="en-US" sz="1400" b="1" i="0">
                <a:effectLst/>
                <a:latin typeface="Segoe UI" panose="020B0502040204020203" pitchFamily="34" charset="0"/>
              </a:rPr>
              <a:t> </a:t>
            </a:r>
            <a:r>
              <a:rPr lang="en-US" sz="1400"/>
              <a:t>(Meghan Stockdale, Therese Okraku, Megan Brown, Jamie Miller, Bella Chiu, Shelly Marston) </a:t>
            </a:r>
            <a:r>
              <a:rPr lang="en-US" sz="1400">
                <a:cs typeface="Segoe UI"/>
              </a:rPr>
              <a:t>–</a:t>
            </a:r>
            <a:r>
              <a:rPr lang="en-US" sz="1400" i="1"/>
              <a:t> </a:t>
            </a:r>
            <a:r>
              <a:rPr lang="en-US" sz="1400" i="1" err="1"/>
              <a:t>eXperience</a:t>
            </a:r>
            <a:r>
              <a:rPr lang="en-US" sz="1400" i="1"/>
              <a:t> Collective Planning &amp; Research </a:t>
            </a:r>
          </a:p>
          <a:p>
            <a:pPr marL="285750" indent="-285750">
              <a:spcAft>
                <a:spcPts val="400"/>
              </a:spcAft>
              <a:buFont typeface="Arial" panose="020B0604020202020204" pitchFamily="34" charset="0"/>
              <a:buChar char="•"/>
            </a:pPr>
            <a:r>
              <a:rPr lang="en-US" sz="1400" b="1">
                <a:hlinkClick r:id="rId7">
                  <a:extLst>
                    <a:ext uri="{A12FA001-AC4F-418D-AE19-62706E023703}">
                      <ahyp:hlinkClr xmlns:ahyp="http://schemas.microsoft.com/office/drawing/2018/hyperlinkcolor" val="tx"/>
                    </a:ext>
                  </a:extLst>
                </a:hlinkClick>
              </a:rPr>
              <a:t>Devices at Home Survey</a:t>
            </a:r>
            <a:r>
              <a:rPr lang="en-US" sz="1400" b="1"/>
              <a:t> </a:t>
            </a:r>
            <a:r>
              <a:rPr lang="en-US" sz="1400"/>
              <a:t>(Teddy Seyed, Nathalie Henry Riche, Ken Hinckley, Bill Buxton, Jonathan Goldstein, Michel </a:t>
            </a:r>
            <a:r>
              <a:rPr lang="en-US" sz="1400" err="1"/>
              <a:t>Pahud</a:t>
            </a:r>
            <a:r>
              <a:rPr lang="en-US" sz="1400"/>
              <a:t>, Nicolai Marquardt, Molly Nicholas, Christian </a:t>
            </a:r>
            <a:r>
              <a:rPr lang="en-US" sz="1400" err="1"/>
              <a:t>Holz</a:t>
            </a:r>
            <a:r>
              <a:rPr lang="en-US" sz="1400"/>
              <a:t>, Hugo </a:t>
            </a:r>
            <a:r>
              <a:rPr lang="en-US" sz="1400" err="1"/>
              <a:t>Romat</a:t>
            </a:r>
            <a:r>
              <a:rPr lang="en-US" sz="1400"/>
              <a:t>, </a:t>
            </a:r>
            <a:r>
              <a:rPr lang="en-US" sz="1400" err="1"/>
              <a:t>Rojin</a:t>
            </a:r>
            <a:r>
              <a:rPr lang="en-US" sz="1400"/>
              <a:t> </a:t>
            </a:r>
            <a:r>
              <a:rPr lang="en-US" sz="1400" err="1"/>
              <a:t>Vishkaie</a:t>
            </a:r>
            <a:r>
              <a:rPr lang="en-US" sz="1400"/>
              <a:t>) – </a:t>
            </a:r>
            <a:r>
              <a:rPr lang="en-US" sz="1400" i="1"/>
              <a:t>MSR</a:t>
            </a:r>
          </a:p>
          <a:p>
            <a:pPr marL="285750" indent="-285750">
              <a:spcAft>
                <a:spcPts val="400"/>
              </a:spcAft>
              <a:buFont typeface="Arial" panose="020B0604020202020204" pitchFamily="34" charset="0"/>
              <a:buChar char="•"/>
            </a:pPr>
            <a:r>
              <a:rPr lang="en-US" sz="1400" b="1">
                <a:hlinkClick r:id="rId8">
                  <a:extLst>
                    <a:ext uri="{A12FA001-AC4F-418D-AE19-62706E023703}">
                      <ahyp:hlinkClr xmlns:ahyp="http://schemas.microsoft.com/office/drawing/2018/hyperlinkcolor" val="tx"/>
                    </a:ext>
                  </a:extLst>
                </a:hlinkClick>
              </a:rPr>
              <a:t>How You Look is Not Necessarily How You Are Seen</a:t>
            </a:r>
            <a:r>
              <a:rPr lang="en-US" sz="1400" b="1"/>
              <a:t> </a:t>
            </a:r>
            <a:r>
              <a:rPr lang="en-US" sz="1400"/>
              <a:t>(Bill Buxton, Ginger Hudson, Tiffany Smith) – </a:t>
            </a:r>
            <a:r>
              <a:rPr lang="en-US" sz="1400" i="1"/>
              <a:t>MSR, W&amp;D Devices Research, XC Planning &amp; Research</a:t>
            </a:r>
          </a:p>
          <a:p>
            <a:pPr marL="285750" indent="-285750" algn="just">
              <a:spcBef>
                <a:spcPts val="0"/>
              </a:spcBef>
              <a:spcAft>
                <a:spcPts val="500"/>
              </a:spcAft>
              <a:buFont typeface="Arial" panose="020B0604020202020204" pitchFamily="34" charset="0"/>
              <a:buChar char="•"/>
            </a:pPr>
            <a:r>
              <a:rPr lang="en-US" sz="1400" b="1" i="0">
                <a:effectLst/>
                <a:latin typeface="Segoe UI" panose="020B0502040204020203" pitchFamily="34" charset="0"/>
                <a:hlinkClick r:id="rId9">
                  <a:extLst>
                    <a:ext uri="{A12FA001-AC4F-418D-AE19-62706E023703}">
                      <ahyp:hlinkClr xmlns:ahyp="http://schemas.microsoft.com/office/drawing/2018/hyperlinkcolor" val="tx"/>
                    </a:ext>
                  </a:extLst>
                </a:hlinkClick>
              </a:rPr>
              <a:t>Device Accessory Needs when WFH</a:t>
            </a:r>
            <a:r>
              <a:rPr lang="en-US" sz="1400" b="1" i="0">
                <a:effectLst/>
                <a:latin typeface="Segoe UI" panose="020B0502040204020203" pitchFamily="34" charset="0"/>
              </a:rPr>
              <a:t> </a:t>
            </a:r>
            <a:r>
              <a:rPr lang="en-US" sz="1400">
                <a:cs typeface="Segoe UI"/>
              </a:rPr>
              <a:t>(Shuling Chen, Eric Lovelin) – </a:t>
            </a:r>
            <a:r>
              <a:rPr lang="en-US" sz="1400" i="1">
                <a:cs typeface="Segoe UI"/>
              </a:rPr>
              <a:t>PCA/MACH</a:t>
            </a:r>
          </a:p>
          <a:p>
            <a:pPr marL="285750" indent="-285750">
              <a:spcBef>
                <a:spcPts val="0"/>
              </a:spcBef>
              <a:spcAft>
                <a:spcPts val="400"/>
              </a:spcAft>
              <a:buFont typeface="Arial" panose="020B0604020202020204" pitchFamily="34" charset="0"/>
              <a:buChar char="•"/>
            </a:pPr>
            <a:r>
              <a:rPr lang="en-US" sz="1400" b="1">
                <a:hlinkClick r:id="rId10">
                  <a:extLst>
                    <a:ext uri="{A12FA001-AC4F-418D-AE19-62706E023703}">
                      <ahyp:hlinkClr xmlns:ahyp="http://schemas.microsoft.com/office/drawing/2018/hyperlinkcolor" val="tx"/>
                    </a:ext>
                  </a:extLst>
                </a:hlinkClick>
              </a:rPr>
              <a:t>Devices + Remote Work Study</a:t>
            </a:r>
            <a:r>
              <a:rPr lang="en-US" sz="1400" b="1"/>
              <a:t> </a:t>
            </a:r>
            <a:r>
              <a:rPr lang="en-US" sz="1400"/>
              <a:t>(Ginger Hudson, Steven Derhammer) – </a:t>
            </a:r>
            <a:r>
              <a:rPr lang="en-US" sz="1400" i="1"/>
              <a:t>W&amp;D Devices Research</a:t>
            </a:r>
          </a:p>
          <a:p>
            <a:pPr marL="285750" indent="-285750">
              <a:spcAft>
                <a:spcPts val="400"/>
              </a:spcAft>
              <a:buFont typeface="Arial" panose="020B0604020202020204" pitchFamily="34" charset="0"/>
              <a:buChar char="•"/>
            </a:pPr>
            <a:r>
              <a:rPr lang="en-US" sz="1400" b="1">
                <a:hlinkClick r:id="rId11">
                  <a:extLst>
                    <a:ext uri="{A12FA001-AC4F-418D-AE19-62706E023703}">
                      <ahyp:hlinkClr xmlns:ahyp="http://schemas.microsoft.com/office/drawing/2018/hyperlinkcolor" val="tx"/>
                    </a:ext>
                  </a:extLst>
                </a:hlinkClick>
              </a:rPr>
              <a:t>Working across devices is the new </a:t>
            </a:r>
            <a:r>
              <a:rPr lang="en-US" sz="1400" b="1" err="1">
                <a:hlinkClick r:id="rId11">
                  <a:extLst>
                    <a:ext uri="{A12FA001-AC4F-418D-AE19-62706E023703}">
                      <ahyp:hlinkClr xmlns:ahyp="http://schemas.microsoft.com/office/drawing/2018/hyperlinkcolor" val="tx"/>
                    </a:ext>
                  </a:extLst>
                </a:hlinkClick>
              </a:rPr>
              <a:t>normal_Implications</a:t>
            </a:r>
            <a:r>
              <a:rPr lang="en-US" sz="1400" b="1">
                <a:hlinkClick r:id="rId11">
                  <a:extLst>
                    <a:ext uri="{A12FA001-AC4F-418D-AE19-62706E023703}">
                      <ahyp:hlinkClr xmlns:ahyp="http://schemas.microsoft.com/office/drawing/2018/hyperlinkcolor" val="tx"/>
                    </a:ext>
                  </a:extLst>
                </a:hlinkClick>
              </a:rPr>
              <a:t> for the Office Hub</a:t>
            </a:r>
            <a:r>
              <a:rPr lang="en-US" sz="1400" b="1"/>
              <a:t> </a:t>
            </a:r>
            <a:r>
              <a:rPr lang="en-US" sz="1400"/>
              <a:t>(</a:t>
            </a:r>
            <a:r>
              <a:rPr lang="en-US" sz="1400">
                <a:effectLst/>
                <a:ea typeface="Calibri" panose="020F0502020204030204" pitchFamily="34" charset="0"/>
              </a:rPr>
              <a:t>Therese Kennelly Okraku, </a:t>
            </a:r>
            <a:r>
              <a:rPr lang="en-US" sz="1400" err="1">
                <a:effectLst/>
                <a:ea typeface="Calibri" panose="020F0502020204030204" pitchFamily="34" charset="0"/>
              </a:rPr>
              <a:t>Sonal</a:t>
            </a:r>
            <a:r>
              <a:rPr lang="en-US" sz="1400">
                <a:effectLst/>
                <a:ea typeface="Calibri" panose="020F0502020204030204" pitchFamily="34" charset="0"/>
              </a:rPr>
              <a:t> Srivastava, and Madeleine Schulz) – </a:t>
            </a:r>
            <a:r>
              <a:rPr lang="en-US" sz="1400" i="1" err="1"/>
              <a:t>eXperience</a:t>
            </a:r>
            <a:r>
              <a:rPr lang="en-US" sz="1400" i="1"/>
              <a:t> Collective Planning &amp; Research</a:t>
            </a:r>
            <a:endParaRPr kumimoji="0" lang="en-US" sz="1600" b="0" i="0" u="none" strike="noStrike" kern="1200" cap="none" spc="0" normalizeH="0" baseline="0" noProof="0">
              <a:ln>
                <a:noFill/>
              </a:ln>
              <a:effectLst/>
              <a:uLnTx/>
              <a:uFillTx/>
              <a:latin typeface="Segoe UI" panose="020B0502040204020203" pitchFamily="34" charset="0"/>
              <a:ea typeface="+mn-ea"/>
              <a:cs typeface="Segoe UI"/>
            </a:endParaRPr>
          </a:p>
        </p:txBody>
      </p:sp>
      <p:pic>
        <p:nvPicPr>
          <p:cNvPr id="2" name="Picture 1">
            <a:extLst>
              <a:ext uri="{FF2B5EF4-FFF2-40B4-BE49-F238E27FC236}">
                <a16:creationId xmlns:a16="http://schemas.microsoft.com/office/drawing/2014/main" id="{A1249BCC-CCE2-4D58-AFBE-162B54B9F1F8}"/>
              </a:ext>
            </a:extLst>
          </p:cNvPr>
          <p:cNvPicPr>
            <a:picLocks noChangeAspect="1"/>
          </p:cNvPicPr>
          <p:nvPr/>
        </p:nvPicPr>
        <p:blipFill rotWithShape="1">
          <a:blip r:embed="rId12">
            <a:extLst>
              <a:ext uri="{28A0092B-C50C-407E-A947-70E740481C1C}">
                <a14:useLocalDpi xmlns:a14="http://schemas.microsoft.com/office/drawing/2010/main" val="0"/>
              </a:ext>
            </a:extLst>
          </a:blip>
          <a:srcRect b="4127"/>
          <a:stretch/>
        </p:blipFill>
        <p:spPr>
          <a:xfrm>
            <a:off x="7949258" y="0"/>
            <a:ext cx="4242742" cy="6858000"/>
          </a:xfrm>
          <a:prstGeom prst="rect">
            <a:avLst/>
          </a:prstGeom>
        </p:spPr>
      </p:pic>
      <p:sp>
        <p:nvSpPr>
          <p:cNvPr id="6" name="TextBox 1">
            <a:hlinkClick r:id="rId13"/>
            <a:extLst>
              <a:ext uri="{FF2B5EF4-FFF2-40B4-BE49-F238E27FC236}">
                <a16:creationId xmlns:a16="http://schemas.microsoft.com/office/drawing/2014/main" id="{D39C6AD3-5610-4DC8-AF35-020701A97A10}"/>
              </a:ext>
            </a:extLst>
          </p:cNvPr>
          <p:cNvSpPr txBox="1"/>
          <p:nvPr/>
        </p:nvSpPr>
        <p:spPr>
          <a:xfrm>
            <a:off x="1780081" y="6359501"/>
            <a:ext cx="4051069"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u="sng">
                <a:hlinkClick r:id="rId14"/>
              </a:rPr>
              <a:t>aka.ms/</a:t>
            </a:r>
            <a:r>
              <a:rPr lang="en-US" sz="2000" u="sng" err="1">
                <a:hlinkClick r:id="rId14"/>
              </a:rPr>
              <a:t>forw</a:t>
            </a:r>
            <a:r>
              <a:rPr lang="en-US" sz="2000" u="sng">
                <a:hlinkClick r:id="rId14"/>
              </a:rPr>
              <a:t>-devices</a:t>
            </a:r>
            <a:endParaRPr lang="en-US" sz="2000" u="sng"/>
          </a:p>
        </p:txBody>
      </p:sp>
      <p:sp>
        <p:nvSpPr>
          <p:cNvPr id="3" name="Rectangle 2">
            <a:extLst>
              <a:ext uri="{FF2B5EF4-FFF2-40B4-BE49-F238E27FC236}">
                <a16:creationId xmlns:a16="http://schemas.microsoft.com/office/drawing/2014/main" id="{68BD2855-753F-4B78-AC48-4BB69757C132}"/>
              </a:ext>
            </a:extLst>
          </p:cNvPr>
          <p:cNvSpPr>
            <a:spLocks noChangeArrowheads="1"/>
          </p:cNvSpPr>
          <p:nvPr/>
        </p:nvSpPr>
        <p:spPr bwMode="auto">
          <a:xfrm>
            <a:off x="898497" y="56772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159911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4CE8B81-36DF-4987-A98B-BA4CFBBB1898}"/>
              </a:ext>
            </a:extLst>
          </p:cNvPr>
          <p:cNvSpPr>
            <a:spLocks noGrp="1"/>
          </p:cNvSpPr>
          <p:nvPr>
            <p:ph sz="quarter" idx="10"/>
          </p:nvPr>
        </p:nvSpPr>
        <p:spPr>
          <a:xfrm>
            <a:off x="239253" y="165875"/>
            <a:ext cx="5777638" cy="656590"/>
          </a:xfrm>
        </p:spPr>
        <p:txBody>
          <a:bodyPr vert="horz" wrap="square" lIns="0" tIns="0" rIns="0" bIns="0" rtlCol="0" anchor="t">
            <a:spAutoFit/>
          </a:bodyPr>
          <a:lstStyle/>
          <a:p>
            <a:pPr marL="0" indent="0" algn="just">
              <a:spcBef>
                <a:spcPts val="0"/>
              </a:spcBef>
              <a:spcAft>
                <a:spcPts val="400"/>
              </a:spcAft>
              <a:buNone/>
            </a:pPr>
            <a:endParaRPr lang="en-US" sz="1200" i="1"/>
          </a:p>
          <a:p>
            <a:pPr marL="0" indent="0" algn="just">
              <a:spcBef>
                <a:spcPts val="0"/>
              </a:spcBef>
              <a:spcAft>
                <a:spcPts val="400"/>
              </a:spcAft>
              <a:buNone/>
            </a:pPr>
            <a:endParaRPr lang="en-US" sz="1200" i="1"/>
          </a:p>
          <a:p>
            <a:pPr marL="0" indent="0" algn="just">
              <a:spcBef>
                <a:spcPts val="0"/>
              </a:spcBef>
              <a:spcAft>
                <a:spcPts val="400"/>
              </a:spcAft>
              <a:buNone/>
            </a:pPr>
            <a:endParaRPr lang="en-US" sz="1200" i="1"/>
          </a:p>
        </p:txBody>
      </p:sp>
      <p:sp>
        <p:nvSpPr>
          <p:cNvPr id="14" name="Content Placeholder 10">
            <a:extLst>
              <a:ext uri="{FF2B5EF4-FFF2-40B4-BE49-F238E27FC236}">
                <a16:creationId xmlns:a16="http://schemas.microsoft.com/office/drawing/2014/main" id="{1DC896B3-75B7-439F-9B5F-843D663DA2A2}"/>
              </a:ext>
            </a:extLst>
          </p:cNvPr>
          <p:cNvSpPr txBox="1">
            <a:spLocks/>
          </p:cNvSpPr>
          <p:nvPr/>
        </p:nvSpPr>
        <p:spPr>
          <a:xfrm>
            <a:off x="677977" y="1150728"/>
            <a:ext cx="11205495" cy="530914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b="1">
                <a:cs typeface="Segoe UI"/>
              </a:rPr>
              <a:t>Project Tahiti </a:t>
            </a:r>
            <a:r>
              <a:rPr lang="en-US" sz="1500">
                <a:cs typeface="Segoe UI"/>
              </a:rPr>
              <a:t>(Sean Rintel, Abi Sellen, Nancy Baym, Rachel Bergman. Thanks to Priscilla Wong &amp; Emily Peloquin) MSR</a:t>
            </a:r>
            <a:endParaRPr lang="en-US" sz="1500"/>
          </a:p>
          <a:p>
            <a:pPr marL="0" indent="0">
              <a:buNone/>
            </a:pPr>
            <a:r>
              <a:rPr lang="en-US" sz="1500" b="1">
                <a:cs typeface="Segoe UI"/>
              </a:rPr>
              <a:t>Reflect Emotional Check-Ins</a:t>
            </a:r>
            <a:r>
              <a:rPr lang="en-US" sz="1500">
                <a:cs typeface="Segoe UI"/>
              </a:rPr>
              <a:t> (Kristi Kelly, Darren Austin) Reflect Team</a:t>
            </a:r>
          </a:p>
          <a:p>
            <a:pPr marL="0" indent="0">
              <a:buNone/>
            </a:pPr>
            <a:r>
              <a:rPr lang="en-US" sz="1500" b="1">
                <a:cs typeface="Segoe UI"/>
              </a:rPr>
              <a:t>Remote Work EEG Research</a:t>
            </a:r>
            <a:r>
              <a:rPr lang="en-US" sz="1500">
                <a:cs typeface="Segoe UI"/>
              </a:rPr>
              <a:t> (Steven Dong, Michael Bohan) Human Factors Engineering </a:t>
            </a:r>
          </a:p>
          <a:p>
            <a:pPr marL="0" indent="0">
              <a:buNone/>
            </a:pPr>
            <a:r>
              <a:rPr lang="en-US" sz="1500" b="1">
                <a:cs typeface="Segoe UI"/>
              </a:rPr>
              <a:t>Remote Work in ARD</a:t>
            </a:r>
            <a:r>
              <a:rPr lang="en-US" sz="1500">
                <a:cs typeface="Segoe UI"/>
              </a:rPr>
              <a:t> (China) (Yun Wang, Weiwei Cui, Haidong Zhang, Dongmei Zhang ) MSR Asia</a:t>
            </a:r>
          </a:p>
          <a:p>
            <a:pPr marL="0" indent="0">
              <a:buNone/>
            </a:pPr>
            <a:r>
              <a:rPr lang="en-US" sz="1500" b="1">
                <a:cs typeface="Segoe UI"/>
              </a:rPr>
              <a:t>Remote Worker Day in the Life Qualitative Interviews</a:t>
            </a:r>
            <a:r>
              <a:rPr lang="en-US" sz="1500">
                <a:cs typeface="Segoe UI"/>
              </a:rPr>
              <a:t> (Tom Glanz, Jake Rhodes, Jen </a:t>
            </a:r>
            <a:r>
              <a:rPr lang="en-US" sz="1500" err="1">
                <a:cs typeface="Segoe UI"/>
              </a:rPr>
              <a:t>Haard</a:t>
            </a:r>
            <a:r>
              <a:rPr lang="en-US" sz="1500">
                <a:cs typeface="Segoe UI"/>
              </a:rPr>
              <a:t>) Windows Experiences UR</a:t>
            </a:r>
          </a:p>
          <a:p>
            <a:pPr marL="0" indent="0">
              <a:buNone/>
            </a:pPr>
            <a:r>
              <a:rPr lang="en-US" sz="1500" b="1">
                <a:cs typeface="Segoe UI"/>
              </a:rPr>
              <a:t>SMB Freelance study </a:t>
            </a:r>
            <a:r>
              <a:rPr lang="en-US" sz="1500">
                <a:cs typeface="Segoe UI"/>
              </a:rPr>
              <a:t> (Siddharth Suri, Kelli McGee, Liane Scult, Sean Rintel) MSR, Marvel</a:t>
            </a:r>
          </a:p>
          <a:p>
            <a:pPr marL="0" indent="0">
              <a:buNone/>
            </a:pPr>
            <a:r>
              <a:rPr lang="en-US" sz="1500" b="1">
                <a:cs typeface="Segoe UI"/>
              </a:rPr>
              <a:t>Study of Impact on Information Worker Productivity </a:t>
            </a:r>
            <a:r>
              <a:rPr lang="en-US" sz="1500">
                <a:cs typeface="Segoe UI"/>
              </a:rPr>
              <a:t> (Meghan Stockdale, Therese Okraku, Megan Brown, Jamie Miller, Bella Chiu, Shelly Marston) </a:t>
            </a:r>
            <a:r>
              <a:rPr lang="en-US" sz="1500" err="1">
                <a:cs typeface="Segoe UI"/>
              </a:rPr>
              <a:t>eXperience</a:t>
            </a:r>
            <a:r>
              <a:rPr lang="en-US" sz="1500">
                <a:cs typeface="Segoe UI"/>
              </a:rPr>
              <a:t> Collective Planning &amp; Research (XC P&amp;R)</a:t>
            </a:r>
          </a:p>
          <a:p>
            <a:pPr marL="0" indent="0">
              <a:buNone/>
            </a:pPr>
            <a:r>
              <a:rPr lang="en-US" sz="1500" b="1">
                <a:cs typeface="Segoe UI"/>
              </a:rPr>
              <a:t>SwiftKey – mobile app usage</a:t>
            </a:r>
            <a:r>
              <a:rPr lang="en-US" sz="1500">
                <a:cs typeface="Segoe UI"/>
              </a:rPr>
              <a:t> (Charlie Edmunds, Jamie Olsen) MMX</a:t>
            </a:r>
          </a:p>
          <a:p>
            <a:pPr marL="0" indent="0">
              <a:buNone/>
            </a:pPr>
            <a:r>
              <a:rPr lang="en-US" sz="1500" b="1">
                <a:cs typeface="Segoe UI"/>
              </a:rPr>
              <a:t>Teams Meeting Effectiveness and Data Collection Study</a:t>
            </a:r>
            <a:r>
              <a:rPr lang="en-US" sz="1500">
                <a:cs typeface="Segoe UI"/>
              </a:rPr>
              <a:t> (Mary Czerwinski, Daniel McDuff, Samiha Samrose, Rob Sim, Jina Suh, Kael Rowan, Sean Rintel) MSR</a:t>
            </a:r>
          </a:p>
          <a:p>
            <a:pPr marL="0" indent="0">
              <a:buNone/>
            </a:pPr>
            <a:r>
              <a:rPr lang="en-US" sz="1500" b="1">
                <a:cs typeface="Segoe UI"/>
              </a:rPr>
              <a:t>Telework by people with disabilities</a:t>
            </a:r>
            <a:r>
              <a:rPr lang="en-US" sz="1500">
                <a:cs typeface="Segoe UI"/>
              </a:rPr>
              <a:t>  (John Tang) MSR</a:t>
            </a:r>
          </a:p>
          <a:p>
            <a:pPr marL="0" indent="0">
              <a:buNone/>
            </a:pPr>
            <a:r>
              <a:rPr lang="en-US" sz="1500" b="1">
                <a:cs typeface="Segoe UI"/>
              </a:rPr>
              <a:t>The Effects of COVID-19 Crisis on Commercial IT Admins: Phase I </a:t>
            </a:r>
            <a:r>
              <a:rPr lang="en-US" sz="1500">
                <a:cs typeface="Segoe UI"/>
              </a:rPr>
              <a:t> (Matthew Brodsky) E&amp;D Design + UX Research </a:t>
            </a:r>
          </a:p>
          <a:p>
            <a:pPr marL="0" indent="0">
              <a:buNone/>
            </a:pPr>
            <a:r>
              <a:rPr lang="en-US" sz="1500" b="1">
                <a:cs typeface="Segoe UI"/>
              </a:rPr>
              <a:t>Understanding BDMs </a:t>
            </a:r>
            <a:r>
              <a:rPr lang="en-US" sz="1500">
                <a:cs typeface="Segoe UI"/>
              </a:rPr>
              <a:t>(Kristina Perkins, Belinda Cheng and Greenberg (research consultancy)) CMR</a:t>
            </a:r>
          </a:p>
          <a:p>
            <a:pPr marL="0" indent="0">
              <a:buNone/>
            </a:pPr>
            <a:r>
              <a:rPr lang="en-US" sz="1500" b="1">
                <a:cs typeface="Segoe UI"/>
              </a:rPr>
              <a:t>Work trend index </a:t>
            </a:r>
            <a:r>
              <a:rPr lang="en-US" sz="1500">
                <a:cs typeface="Segoe UI"/>
              </a:rPr>
              <a:t> (M365 Marketing) M365 Marketing</a:t>
            </a:r>
          </a:p>
          <a:p>
            <a:pPr marL="0" indent="0">
              <a:buNone/>
            </a:pPr>
            <a:r>
              <a:rPr lang="en-US" sz="1500" b="1">
                <a:cs typeface="Segoe UI"/>
              </a:rPr>
              <a:t>“How Was Your Weekend?” Software Development Teams Working From Home During COVID-19</a:t>
            </a:r>
            <a:r>
              <a:rPr lang="en-US" sz="1500">
                <a:cs typeface="Segoe UI"/>
              </a:rPr>
              <a:t> (Courtney Miller, Paige Rodeghero, Margaret-Anne Storey, Denae Ford, and Thomas Zimmermann) MSR Redmond, 1ES, COSINE, OXO, Office of the Chief Economist</a:t>
            </a:r>
          </a:p>
          <a:p>
            <a:pPr marL="0" indent="0">
              <a:buNone/>
            </a:pPr>
            <a:r>
              <a:rPr lang="en-US" sz="1500" b="1">
                <a:cs typeface="Segoe UI"/>
              </a:rPr>
              <a:t>ITDM in Commercial</a:t>
            </a:r>
            <a:r>
              <a:rPr lang="en-US" sz="1500">
                <a:cs typeface="Segoe UI"/>
              </a:rPr>
              <a:t> (Ginger Hudson) Devices Research (E&amp;D) </a:t>
            </a:r>
          </a:p>
          <a:p>
            <a:pPr marL="0" indent="0">
              <a:buNone/>
            </a:pPr>
            <a:endParaRPr lang="en-US" sz="1500"/>
          </a:p>
        </p:txBody>
      </p:sp>
      <p:sp>
        <p:nvSpPr>
          <p:cNvPr id="10" name="Content Placeholder 10">
            <a:extLst>
              <a:ext uri="{FF2B5EF4-FFF2-40B4-BE49-F238E27FC236}">
                <a16:creationId xmlns:a16="http://schemas.microsoft.com/office/drawing/2014/main" id="{8B4C97BF-0018-40BC-870A-BAAFF3594C63}"/>
              </a:ext>
            </a:extLst>
          </p:cNvPr>
          <p:cNvSpPr txBox="1">
            <a:spLocks/>
          </p:cNvSpPr>
          <p:nvPr/>
        </p:nvSpPr>
        <p:spPr>
          <a:xfrm>
            <a:off x="6175107" y="318275"/>
            <a:ext cx="5777638" cy="42432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a:p>
            <a:pPr marL="0" indent="0">
              <a:spcAft>
                <a:spcPts val="400"/>
              </a:spcAft>
              <a:buFont typeface="Wingdings" panose="05000000000000000000" pitchFamily="2" charset="2"/>
              <a:buNone/>
            </a:pPr>
            <a:endParaRPr lang="en-US" sz="1400" i="1"/>
          </a:p>
        </p:txBody>
      </p:sp>
      <p:sp>
        <p:nvSpPr>
          <p:cNvPr id="13" name="Rectangle 3">
            <a:extLst>
              <a:ext uri="{FF2B5EF4-FFF2-40B4-BE49-F238E27FC236}">
                <a16:creationId xmlns:a16="http://schemas.microsoft.com/office/drawing/2014/main" id="{A31321C5-5A2C-4FF6-AC3E-6D232BBB44F8}"/>
              </a:ext>
            </a:extLst>
          </p:cNvPr>
          <p:cNvSpPr>
            <a:spLocks noChangeArrowheads="1"/>
          </p:cNvSpPr>
          <p:nvPr/>
        </p:nvSpPr>
        <p:spPr bwMode="auto">
          <a:xfrm>
            <a:off x="3825875" y="1928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C77F4466-FD28-4B90-BE14-5E285FC1784D}"/>
              </a:ext>
            </a:extLst>
          </p:cNvPr>
          <p:cNvSpPr>
            <a:spLocks noGrp="1"/>
          </p:cNvSpPr>
          <p:nvPr>
            <p:ph type="title"/>
          </p:nvPr>
        </p:nvSpPr>
        <p:spPr>
          <a:xfrm>
            <a:off x="588263" y="457200"/>
            <a:ext cx="11018520" cy="553998"/>
          </a:xfrm>
        </p:spPr>
        <p:txBody>
          <a:bodyPr/>
          <a:lstStyle/>
          <a:p>
            <a:r>
              <a:rPr lang="en-US"/>
              <a:t>Research studies (continued)</a:t>
            </a:r>
          </a:p>
        </p:txBody>
      </p:sp>
    </p:spTree>
    <p:extLst>
      <p:ext uri="{BB962C8B-B14F-4D97-AF65-F5344CB8AC3E}">
        <p14:creationId xmlns:p14="http://schemas.microsoft.com/office/powerpoint/2010/main" val="242142322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D04882-F137-4EB1-8ACF-83AFE675EE2E}"/>
              </a:ext>
            </a:extLst>
          </p:cNvPr>
          <p:cNvSpPr txBox="1"/>
          <p:nvPr/>
        </p:nvSpPr>
        <p:spPr>
          <a:xfrm>
            <a:off x="375762" y="2491889"/>
            <a:ext cx="5278094" cy="2606804"/>
          </a:xfrm>
          <a:prstGeom prst="rect">
            <a:avLst/>
          </a:prstGeom>
          <a:noFill/>
        </p:spPr>
        <p:txBody>
          <a:bodyPr wrap="square" anchor="t">
            <a:spAutoFit/>
          </a:bodyPr>
          <a:lstStyle/>
          <a:p>
            <a:pPr marL="342900" indent="-342900">
              <a:buFont typeface="Arial" panose="020B0604020202020204" pitchFamily="34" charset="0"/>
              <a:buChar char="•"/>
            </a:pPr>
            <a:r>
              <a:rPr lang="en-US">
                <a:solidFill>
                  <a:srgbClr val="323130"/>
                </a:solidFill>
                <a:latin typeface="Segoe UI" panose="020B0502040204020203" pitchFamily="34" charset="0"/>
                <a:cs typeface="Segoe UI" panose="020B0502040204020203" pitchFamily="34" charset="0"/>
              </a:rPr>
              <a:t>The majority of IWs have made </a:t>
            </a:r>
            <a:r>
              <a:rPr lang="en-US" b="1">
                <a:solidFill>
                  <a:srgbClr val="323130"/>
                </a:solidFill>
                <a:latin typeface="Segoe UI" panose="020B0502040204020203" pitchFamily="34" charset="0"/>
                <a:cs typeface="Segoe UI" panose="020B0502040204020203" pitchFamily="34" charset="0"/>
              </a:rPr>
              <a:t>minimal to moderate modifications to their workstations </a:t>
            </a:r>
            <a:r>
              <a:rPr lang="en-US">
                <a:solidFill>
                  <a:srgbClr val="323130"/>
                </a:solidFill>
                <a:latin typeface="Segoe UI" panose="020B0502040204020203" pitchFamily="34" charset="0"/>
                <a:cs typeface="Segoe UI" panose="020B0502040204020203" pitchFamily="34" charset="0"/>
              </a:rPr>
              <a:t>overall since initial lockdowns.  </a:t>
            </a:r>
          </a:p>
          <a:p>
            <a:pPr marL="342900" indent="-342900">
              <a:buFont typeface="Arial" panose="020B0604020202020204" pitchFamily="34" charset="0"/>
              <a:buChar char="•"/>
            </a:pPr>
            <a:endParaRPr lang="en-US" sz="600">
              <a:solidFill>
                <a:srgbClr val="323130"/>
              </a:solidFill>
              <a:latin typeface="Segoe UI" panose="020B0502040204020203" pitchFamily="34" charset="0"/>
              <a:cs typeface="Segoe UI" panose="020B0502040204020203" pitchFamily="34" charset="0"/>
            </a:endParaRPr>
          </a:p>
          <a:p>
            <a:pPr marL="800100" lvl="1" indent="-342900">
              <a:buFont typeface="Arial" panose="020B0604020202020204" pitchFamily="34" charset="0"/>
              <a:buChar char="•"/>
            </a:pPr>
            <a:endParaRPr lang="en-US" sz="1050">
              <a:latin typeface="Segoe UI" panose="020B0502040204020203" pitchFamily="34" charset="0"/>
              <a:cs typeface="Segoe UI" panose="020B0502040204020203" pitchFamily="34" charset="0"/>
            </a:endParaRPr>
          </a:p>
          <a:p>
            <a:pPr marL="342900" indent="-342900">
              <a:lnSpc>
                <a:spcPct val="107000"/>
              </a:lnSpc>
              <a:buFont typeface="Arial" panose="020B0604020202020204" pitchFamily="34" charset="0"/>
              <a:buChar char="•"/>
            </a:pPr>
            <a:r>
              <a:rPr lang="en-US">
                <a:latin typeface="Segoe UI" panose="020B0502040204020203" pitchFamily="34" charset="0"/>
                <a:cs typeface="Segoe UI" panose="020B0502040204020203" pitchFamily="34" charset="0"/>
              </a:rPr>
              <a:t>Most employers </a:t>
            </a:r>
            <a:r>
              <a:rPr lang="en-US" b="1">
                <a:latin typeface="Segoe UI" panose="020B0502040204020203" pitchFamily="34" charset="0"/>
                <a:cs typeface="Segoe UI" panose="020B0502040204020203" pitchFamily="34" charset="0"/>
              </a:rPr>
              <a:t>allowed IWs to bring items home </a:t>
            </a:r>
            <a:r>
              <a:rPr lang="en-US">
                <a:latin typeface="Segoe UI" panose="020B0502040204020203" pitchFamily="34" charset="0"/>
                <a:cs typeface="Segoe UI" panose="020B0502040204020203" pitchFamily="34" charset="0"/>
              </a:rPr>
              <a:t>with them from the office but have </a:t>
            </a:r>
            <a:r>
              <a:rPr lang="en-US" b="1">
                <a:latin typeface="Segoe UI" panose="020B0502040204020203" pitchFamily="34" charset="0"/>
                <a:cs typeface="Segoe UI" panose="020B0502040204020203" pitchFamily="34" charset="0"/>
              </a:rPr>
              <a:t>not provided a stipend</a:t>
            </a:r>
            <a:r>
              <a:rPr lang="en-US">
                <a:latin typeface="Segoe UI" panose="020B0502040204020203" pitchFamily="34" charset="0"/>
                <a:cs typeface="Segoe UI" panose="020B0502040204020203" pitchFamily="34" charset="0"/>
              </a:rPr>
              <a:t> for purchasing additional items for WFH. </a:t>
            </a:r>
            <a:endParaRPr lang="en-US" sz="700">
              <a:latin typeface="Segoe UI" panose="020B0502040204020203" pitchFamily="34" charset="0"/>
              <a:cs typeface="Segoe UI" panose="020B0502040204020203" pitchFamily="34" charset="0"/>
            </a:endParaRPr>
          </a:p>
          <a:p>
            <a:pPr>
              <a:lnSpc>
                <a:spcPct val="107000"/>
              </a:lnSpc>
            </a:pPr>
            <a:endParaRPr kumimoji="0" lang="en-US" sz="1600" b="0" i="0" u="none" strike="noStrike" kern="1200" cap="none" spc="0" normalizeH="0" baseline="0" noProof="0">
              <a:ln>
                <a:noFill/>
              </a:ln>
              <a:solidFill>
                <a:srgbClr val="323130"/>
              </a:solidFill>
              <a:uLnTx/>
              <a:uFillTx/>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293B04E0-E526-4F3C-9312-C6310BD7ADD0}"/>
              </a:ext>
            </a:extLst>
          </p:cNvPr>
          <p:cNvSpPr>
            <a:spLocks noGrp="1"/>
          </p:cNvSpPr>
          <p:nvPr>
            <p:ph type="title"/>
          </p:nvPr>
        </p:nvSpPr>
        <p:spPr>
          <a:xfrm>
            <a:off x="495316" y="172580"/>
            <a:ext cx="10515600" cy="1325563"/>
          </a:xfrm>
        </p:spPr>
        <p:txBody>
          <a:bodyPr>
            <a:normAutofit/>
          </a:bodyPr>
          <a:lstStyle/>
          <a:p>
            <a:r>
              <a:rPr lang="en-US" sz="3600" b="1">
                <a:latin typeface="Segoe UI Semibold" panose="020B0702040204020203" pitchFamily="34" charset="0"/>
                <a:cs typeface="Segoe UI Semibold" panose="020B0702040204020203" pitchFamily="34" charset="0"/>
              </a:rPr>
              <a:t>Home workstations have evolved since initial WFH mandates, but only modestly</a:t>
            </a:r>
          </a:p>
        </p:txBody>
      </p:sp>
      <p:pic>
        <p:nvPicPr>
          <p:cNvPr id="4" name="Picture 3">
            <a:extLst>
              <a:ext uri="{FF2B5EF4-FFF2-40B4-BE49-F238E27FC236}">
                <a16:creationId xmlns:a16="http://schemas.microsoft.com/office/drawing/2014/main" id="{F0CC2AEB-3DC1-4A22-8FCE-FC9F2256884A}"/>
              </a:ext>
            </a:extLst>
          </p:cNvPr>
          <p:cNvPicPr>
            <a:picLocks noChangeAspect="1"/>
          </p:cNvPicPr>
          <p:nvPr/>
        </p:nvPicPr>
        <p:blipFill rotWithShape="1">
          <a:blip r:embed="rId3"/>
          <a:srcRect t="2099"/>
          <a:stretch/>
        </p:blipFill>
        <p:spPr>
          <a:xfrm>
            <a:off x="6538143" y="1919254"/>
            <a:ext cx="2593571" cy="3440603"/>
          </a:xfrm>
          <a:prstGeom prst="rect">
            <a:avLst/>
          </a:prstGeom>
        </p:spPr>
      </p:pic>
      <p:pic>
        <p:nvPicPr>
          <p:cNvPr id="16" name="Picture 15">
            <a:extLst>
              <a:ext uri="{FF2B5EF4-FFF2-40B4-BE49-F238E27FC236}">
                <a16:creationId xmlns:a16="http://schemas.microsoft.com/office/drawing/2014/main" id="{E99DCD15-F9D2-4461-B3A6-4D0B243F3F0F}"/>
              </a:ext>
            </a:extLst>
          </p:cNvPr>
          <p:cNvPicPr>
            <a:picLocks noChangeAspect="1"/>
          </p:cNvPicPr>
          <p:nvPr/>
        </p:nvPicPr>
        <p:blipFill rotWithShape="1">
          <a:blip r:embed="rId4"/>
          <a:srcRect l="1180" r="8722"/>
          <a:stretch/>
        </p:blipFill>
        <p:spPr>
          <a:xfrm>
            <a:off x="9222057" y="1919254"/>
            <a:ext cx="2560021" cy="3440603"/>
          </a:xfrm>
          <a:prstGeom prst="rect">
            <a:avLst/>
          </a:prstGeom>
        </p:spPr>
      </p:pic>
      <p:sp>
        <p:nvSpPr>
          <p:cNvPr id="19" name="TextBox 18">
            <a:extLst>
              <a:ext uri="{FF2B5EF4-FFF2-40B4-BE49-F238E27FC236}">
                <a16:creationId xmlns:a16="http://schemas.microsoft.com/office/drawing/2014/main" id="{0FCBCCCE-6B07-454C-9086-30F34461AA29}"/>
              </a:ext>
            </a:extLst>
          </p:cNvPr>
          <p:cNvSpPr txBox="1"/>
          <p:nvPr/>
        </p:nvSpPr>
        <p:spPr>
          <a:xfrm>
            <a:off x="6578667" y="5531097"/>
            <a:ext cx="5220393" cy="692497"/>
          </a:xfrm>
          <a:prstGeom prst="rect">
            <a:avLst/>
          </a:prstGeom>
          <a:noFill/>
        </p:spPr>
        <p:txBody>
          <a:bodyPr wrap="square">
            <a:spAutoFit/>
          </a:bodyPr>
          <a:lstStyle/>
          <a:p>
            <a:r>
              <a:rPr lang="en-US" sz="1300" b="0" i="1">
                <a:solidFill>
                  <a:srgbClr val="1B314B"/>
                </a:solidFill>
                <a:effectLst/>
                <a:latin typeface="Segoe UI" panose="020B0502040204020203" pitchFamily="34" charset="0"/>
                <a:cs typeface="Segoe UI" panose="020B0502040204020203" pitchFamily="34" charset="0"/>
              </a:rPr>
              <a:t>“I really don't want to spend money on making it more comfortable and I knew it wasn't going to be forever . . . I really have no idea if they will let me continue </a:t>
            </a:r>
            <a:r>
              <a:rPr lang="en-US" sz="1300" i="1">
                <a:solidFill>
                  <a:srgbClr val="1B314B"/>
                </a:solidFill>
                <a:latin typeface="Segoe UI" panose="020B0502040204020203" pitchFamily="34" charset="0"/>
                <a:cs typeface="Segoe UI" panose="020B0502040204020203" pitchFamily="34" charset="0"/>
              </a:rPr>
              <a:t>[to </a:t>
            </a:r>
            <a:r>
              <a:rPr lang="en-US" sz="1300" b="0" i="1">
                <a:solidFill>
                  <a:srgbClr val="1B314B"/>
                </a:solidFill>
                <a:effectLst/>
                <a:latin typeface="Segoe UI" panose="020B0502040204020203" pitchFamily="34" charset="0"/>
                <a:cs typeface="Segoe UI" panose="020B0502040204020203" pitchFamily="34" charset="0"/>
              </a:rPr>
              <a:t>WFH] when things open up.” </a:t>
            </a:r>
            <a:endParaRPr lang="en-US" sz="1300" i="1">
              <a:latin typeface="Segoe UI" panose="020B0502040204020203" pitchFamily="34" charset="0"/>
              <a:cs typeface="Segoe UI" panose="020B0502040204020203" pitchFamily="34" charset="0"/>
            </a:endParaRPr>
          </a:p>
        </p:txBody>
      </p:sp>
      <p:cxnSp>
        <p:nvCxnSpPr>
          <p:cNvPr id="21" name="Straight Connector 20">
            <a:extLst>
              <a:ext uri="{FF2B5EF4-FFF2-40B4-BE49-F238E27FC236}">
                <a16:creationId xmlns:a16="http://schemas.microsoft.com/office/drawing/2014/main" id="{34BC76B5-E3E9-4B0F-9AB5-E88DBEE23E9C}"/>
              </a:ext>
            </a:extLst>
          </p:cNvPr>
          <p:cNvCxnSpPr>
            <a:cxnSpLocks/>
          </p:cNvCxnSpPr>
          <p:nvPr/>
        </p:nvCxnSpPr>
        <p:spPr>
          <a:xfrm>
            <a:off x="6096000" y="1830247"/>
            <a:ext cx="0" cy="3989965"/>
          </a:xfrm>
          <a:prstGeom prst="line">
            <a:avLst/>
          </a:prstGeom>
          <a:ln>
            <a:solidFill>
              <a:schemeClr val="accent1">
                <a:lumMod val="60000"/>
                <a:lumOff val="40000"/>
              </a:schemeClr>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5098182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8425-1763-4DA1-B04B-60294E529BB5}"/>
              </a:ext>
            </a:extLst>
          </p:cNvPr>
          <p:cNvSpPr>
            <a:spLocks noGrp="1"/>
          </p:cNvSpPr>
          <p:nvPr>
            <p:ph type="title"/>
          </p:nvPr>
        </p:nvSpPr>
        <p:spPr>
          <a:xfrm>
            <a:off x="490680" y="131586"/>
            <a:ext cx="10914381" cy="1246130"/>
          </a:xfrm>
        </p:spPr>
        <p:txBody>
          <a:bodyPr>
            <a:normAutofit/>
          </a:bodyPr>
          <a:lstStyle/>
          <a:p>
            <a:r>
              <a:rPr lang="en-US" sz="3600">
                <a:latin typeface="Segoe UI Semibold" panose="020B0702040204020203" pitchFamily="34" charset="0"/>
                <a:cs typeface="Segoe UI Semibold" panose="020B0702040204020203" pitchFamily="34" charset="0"/>
              </a:rPr>
              <a:t>New device behaviors have emerged as people have adapted to working remotely</a:t>
            </a:r>
          </a:p>
        </p:txBody>
      </p:sp>
      <p:cxnSp>
        <p:nvCxnSpPr>
          <p:cNvPr id="11" name="Straight Connector 10">
            <a:extLst>
              <a:ext uri="{FF2B5EF4-FFF2-40B4-BE49-F238E27FC236}">
                <a16:creationId xmlns:a16="http://schemas.microsoft.com/office/drawing/2014/main" id="{5E272051-A4BF-4153-A5B0-879A5140EF59}"/>
              </a:ext>
            </a:extLst>
          </p:cNvPr>
          <p:cNvCxnSpPr>
            <a:cxnSpLocks/>
          </p:cNvCxnSpPr>
          <p:nvPr/>
        </p:nvCxnSpPr>
        <p:spPr>
          <a:xfrm>
            <a:off x="6086055" y="1742963"/>
            <a:ext cx="0" cy="3989965"/>
          </a:xfrm>
          <a:prstGeom prst="line">
            <a:avLst/>
          </a:prstGeom>
          <a:ln>
            <a:solidFill>
              <a:schemeClr val="accent1">
                <a:lumMod val="60000"/>
                <a:lumOff val="40000"/>
              </a:schemeClr>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pic>
        <p:nvPicPr>
          <p:cNvPr id="15" name="Picture 14" descr="A person holding a computer&#10;&#10;Description automatically generated">
            <a:extLst>
              <a:ext uri="{FF2B5EF4-FFF2-40B4-BE49-F238E27FC236}">
                <a16:creationId xmlns:a16="http://schemas.microsoft.com/office/drawing/2014/main" id="{1A58CE60-DAA4-4DD5-BF9F-723924284AF9}"/>
              </a:ext>
            </a:extLst>
          </p:cNvPr>
          <p:cNvPicPr>
            <a:picLocks noChangeAspect="1"/>
          </p:cNvPicPr>
          <p:nvPr/>
        </p:nvPicPr>
        <p:blipFill rotWithShape="1">
          <a:blip r:embed="rId3">
            <a:extLst>
              <a:ext uri="{28A0092B-C50C-407E-A947-70E740481C1C}">
                <a14:useLocalDpi xmlns:a14="http://schemas.microsoft.com/office/drawing/2010/main" val="0"/>
              </a:ext>
            </a:extLst>
          </a:blip>
          <a:srcRect l="2558" r="8518"/>
          <a:stretch/>
        </p:blipFill>
        <p:spPr>
          <a:xfrm rot="5400000">
            <a:off x="7246997" y="1924403"/>
            <a:ext cx="3843876" cy="3241959"/>
          </a:xfrm>
          <a:prstGeom prst="rect">
            <a:avLst/>
          </a:prstGeom>
        </p:spPr>
      </p:pic>
      <p:sp>
        <p:nvSpPr>
          <p:cNvPr id="20" name="Rectangle: Rounded Corners 19">
            <a:extLst>
              <a:ext uri="{FF2B5EF4-FFF2-40B4-BE49-F238E27FC236}">
                <a16:creationId xmlns:a16="http://schemas.microsoft.com/office/drawing/2014/main" id="{7D4B990D-020A-4936-814E-BDACCE1BF053}"/>
              </a:ext>
            </a:extLst>
          </p:cNvPr>
          <p:cNvSpPr/>
          <p:nvPr/>
        </p:nvSpPr>
        <p:spPr>
          <a:xfrm>
            <a:off x="6637289" y="5621554"/>
            <a:ext cx="5063292" cy="10452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rgbClr val="323130"/>
                </a:solidFill>
                <a:effectLst/>
                <a:latin typeface="Segoe UI" panose="020B0502040204020203" pitchFamily="34" charset="0"/>
                <a:ea typeface="Times New Roman" panose="02020603050405020304" pitchFamily="18" charset="0"/>
                <a:cs typeface="Times New Roman" panose="02020603050405020304" pitchFamily="18" charset="0"/>
              </a:rPr>
              <a:t>“Working on two devices acts as a secondary monitor in a way.  If I am working on a presentation on my laptop or desktop, I don’t have to interrupt what I am working on with a Zoom call since I can use my smartphone for Zoom calls.”</a:t>
            </a:r>
            <a:r>
              <a:rPr lang="en-US" sz="1400">
                <a:solidFill>
                  <a:srgbClr val="323130"/>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400"/>
          </a:p>
        </p:txBody>
      </p:sp>
      <p:sp>
        <p:nvSpPr>
          <p:cNvPr id="9" name="TextBox 8">
            <a:extLst>
              <a:ext uri="{FF2B5EF4-FFF2-40B4-BE49-F238E27FC236}">
                <a16:creationId xmlns:a16="http://schemas.microsoft.com/office/drawing/2014/main" id="{6DFD572C-3A35-4C65-BE65-AE0AE413AF7F}"/>
              </a:ext>
            </a:extLst>
          </p:cNvPr>
          <p:cNvSpPr txBox="1"/>
          <p:nvPr/>
        </p:nvSpPr>
        <p:spPr>
          <a:xfrm>
            <a:off x="434013" y="2168284"/>
            <a:ext cx="521511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IWs are using </a:t>
            </a:r>
            <a:r>
              <a:rPr lang="en-US" b="1">
                <a:latin typeface="Segoe UI" panose="020B0502040204020203" pitchFamily="34" charset="0"/>
                <a:cs typeface="Segoe UI" panose="020B0502040204020203" pitchFamily="34" charset="0"/>
              </a:rPr>
              <a:t>multiple devices (PC, tablet, phone) at the same time</a:t>
            </a:r>
            <a:r>
              <a:rPr lang="en-US">
                <a:latin typeface="Segoe UI" panose="020B0502040204020203" pitchFamily="34" charset="0"/>
                <a:cs typeface="Segoe UI" panose="020B0502040204020203" pitchFamily="34" charset="0"/>
              </a:rPr>
              <a:t> to multi-task, be more flexible in location, and provide access to more screens for accomplishing work. </a:t>
            </a:r>
          </a:p>
          <a:p>
            <a:pPr marL="285750" indent="-285750">
              <a:buFont typeface="Arial" panose="020B0604020202020204" pitchFamily="34" charset="0"/>
              <a:buChar char="•"/>
            </a:pPr>
            <a:endParaRPr lang="en-US">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A primary driver of multiple device usage is </a:t>
            </a:r>
            <a:r>
              <a:rPr lang="en-US" b="1">
                <a:latin typeface="Segoe UI" panose="020B0502040204020203" pitchFamily="34" charset="0"/>
                <a:cs typeface="Segoe UI" panose="020B0502040204020203" pitchFamily="34" charset="0"/>
              </a:rPr>
              <a:t>the desire to multi-task and add screen real-estate </a:t>
            </a:r>
            <a:r>
              <a:rPr lang="en-US">
                <a:latin typeface="Segoe UI" panose="020B0502040204020203" pitchFamily="34" charset="0"/>
                <a:cs typeface="Segoe UI" panose="020B0502040204020203" pitchFamily="34" charset="0"/>
              </a:rPr>
              <a:t>during online meetings</a:t>
            </a:r>
            <a:r>
              <a:rPr lang="en-US" b="1">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endParaRPr lang="en-US">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a:latin typeface="Segoe UI" panose="020B0502040204020203" pitchFamily="34" charset="0"/>
                <a:cs typeface="Segoe UI" panose="020B0502040204020203" pitchFamily="34" charset="0"/>
              </a:rPr>
              <a:t>The experience of moving between devices is currently not optimized and there are expressed </a:t>
            </a:r>
            <a:r>
              <a:rPr lang="en-US" b="1">
                <a:latin typeface="Segoe UI" panose="020B0502040204020203" pitchFamily="34" charset="0"/>
                <a:cs typeface="Segoe UI" panose="020B0502040204020203" pitchFamily="34" charset="0"/>
              </a:rPr>
              <a:t>tension points.</a:t>
            </a:r>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740676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8425-1763-4DA1-B04B-60294E529BB5}"/>
              </a:ext>
            </a:extLst>
          </p:cNvPr>
          <p:cNvSpPr>
            <a:spLocks noGrp="1"/>
          </p:cNvSpPr>
          <p:nvPr>
            <p:ph type="title"/>
          </p:nvPr>
        </p:nvSpPr>
        <p:spPr>
          <a:xfrm>
            <a:off x="507172" y="140991"/>
            <a:ext cx="11553571" cy="1529935"/>
          </a:xfrm>
        </p:spPr>
        <p:txBody>
          <a:bodyPr>
            <a:noAutofit/>
          </a:bodyPr>
          <a:lstStyle/>
          <a:p>
            <a:r>
              <a:rPr lang="en-US" sz="3600">
                <a:latin typeface="Segoe UI Semibold" panose="020B0702040204020203" pitchFamily="34" charset="0"/>
                <a:cs typeface="Segoe UI Semibold" panose="020B0702040204020203" pitchFamily="34" charset="0"/>
              </a:rPr>
              <a:t>Current equipment and home workstation configurations limit our ability to authentically connect with others</a:t>
            </a:r>
          </a:p>
        </p:txBody>
      </p:sp>
      <p:sp>
        <p:nvSpPr>
          <p:cNvPr id="3" name="Content Placeholder 2">
            <a:extLst>
              <a:ext uri="{FF2B5EF4-FFF2-40B4-BE49-F238E27FC236}">
                <a16:creationId xmlns:a16="http://schemas.microsoft.com/office/drawing/2014/main" id="{4FC0D959-7E01-4CFC-9F1F-D3553D958000}"/>
              </a:ext>
            </a:extLst>
          </p:cNvPr>
          <p:cNvSpPr>
            <a:spLocks noGrp="1"/>
          </p:cNvSpPr>
          <p:nvPr>
            <p:ph idx="1"/>
          </p:nvPr>
        </p:nvSpPr>
        <p:spPr>
          <a:xfrm>
            <a:off x="507172" y="2196939"/>
            <a:ext cx="5184465" cy="3690886"/>
          </a:xfrm>
        </p:spPr>
        <p:txBody>
          <a:bodyPr>
            <a:noAutofit/>
          </a:bodyPr>
          <a:lstStyle/>
          <a:p>
            <a:pPr>
              <a:buFont typeface="Arial" panose="020B0604020202020204" pitchFamily="34" charset="0"/>
              <a:buChar char="•"/>
            </a:pPr>
            <a:r>
              <a:rPr lang="en-US" sz="1800">
                <a:latin typeface="Segoe UI" panose="020B0502040204020203" pitchFamily="34" charset="0"/>
                <a:cs typeface="Segoe UI" panose="020B0502040204020203" pitchFamily="34" charset="0"/>
              </a:rPr>
              <a:t>Due to diverse workstation set-ups involving different devices, peripherals, and our SW tool limitations, </a:t>
            </a:r>
            <a:r>
              <a:rPr lang="en-US" sz="1800" b="1">
                <a:latin typeface="Segoe UI" panose="020B0502040204020203" pitchFamily="34" charset="0"/>
                <a:cs typeface="Segoe UI" panose="020B0502040204020203" pitchFamily="34" charset="0"/>
              </a:rPr>
              <a:t>achieving the desired audio and video experience is challenging</a:t>
            </a:r>
            <a:r>
              <a:rPr lang="en-US" sz="1800">
                <a:latin typeface="Segoe UI" panose="020B0502040204020203" pitchFamily="34" charset="0"/>
                <a:cs typeface="Segoe UI" panose="020B0502040204020203" pitchFamily="34" charset="0"/>
              </a:rPr>
              <a:t>.</a:t>
            </a:r>
          </a:p>
          <a:p>
            <a:pPr>
              <a:buFont typeface="Arial" panose="020B0604020202020204" pitchFamily="34" charset="0"/>
              <a:buChar char="•"/>
            </a:pPr>
            <a:endParaRPr lang="en-US" sz="1200">
              <a:latin typeface="Segoe UI" panose="020B0502040204020203" pitchFamily="34" charset="0"/>
              <a:cs typeface="Segoe UI" panose="020B0502040204020203" pitchFamily="34" charset="0"/>
            </a:endParaRPr>
          </a:p>
          <a:p>
            <a:pPr>
              <a:buFont typeface="Arial" panose="020B0604020202020204" pitchFamily="34" charset="0"/>
              <a:buChar char="•"/>
            </a:pPr>
            <a:r>
              <a:rPr lang="en-US" sz="1800">
                <a:latin typeface="Segoe UI" panose="020B0502040204020203" pitchFamily="34" charset="0"/>
                <a:cs typeface="Segoe UI" panose="020B0502040204020203" pitchFamily="34" charset="0"/>
              </a:rPr>
              <a:t>Online meetings today lack the </a:t>
            </a:r>
            <a:r>
              <a:rPr lang="en-US" sz="1800" b="1">
                <a:latin typeface="Segoe UI" panose="020B0502040204020203" pitchFamily="34" charset="0"/>
                <a:cs typeface="Segoe UI" panose="020B0502040204020203" pitchFamily="34" charset="0"/>
              </a:rPr>
              <a:t>naturalness and authenticity of in-person interaction</a:t>
            </a:r>
            <a:r>
              <a:rPr lang="en-US" sz="1800">
                <a:latin typeface="Segoe UI" panose="020B0502040204020203" pitchFamily="34" charset="0"/>
                <a:cs typeface="Segoe UI" panose="020B0502040204020203" pitchFamily="34" charset="0"/>
              </a:rPr>
              <a:t>, which can be largely affected by:</a:t>
            </a:r>
          </a:p>
          <a:p>
            <a:pPr lvl="2">
              <a:buFontTx/>
              <a:buChar char="-"/>
            </a:pPr>
            <a:r>
              <a:rPr lang="en-US" sz="1600">
                <a:latin typeface="Segoe UI" panose="020B0502040204020203" pitchFamily="34" charset="0"/>
                <a:cs typeface="Segoe UI" panose="020B0502040204020203" pitchFamily="34" charset="0"/>
              </a:rPr>
              <a:t>Gesture awareness</a:t>
            </a:r>
          </a:p>
          <a:p>
            <a:pPr lvl="2">
              <a:buFontTx/>
              <a:buChar char="-"/>
            </a:pPr>
            <a:r>
              <a:rPr lang="en-US" sz="1600">
                <a:latin typeface="Segoe UI" panose="020B0502040204020203" pitchFamily="34" charset="0"/>
                <a:cs typeface="Segoe UI" panose="020B0502040204020203" pitchFamily="34" charset="0"/>
              </a:rPr>
              <a:t>Gaze awareness</a:t>
            </a:r>
          </a:p>
          <a:p>
            <a:pPr lvl="2">
              <a:buFontTx/>
              <a:buChar char="-"/>
            </a:pPr>
            <a:r>
              <a:rPr lang="en-US" sz="1600">
                <a:latin typeface="Segoe UI" panose="020B0502040204020203" pitchFamily="34" charset="0"/>
                <a:cs typeface="Segoe UI" panose="020B0502040204020203" pitchFamily="34" charset="0"/>
              </a:rPr>
              <a:t>Eye contact</a:t>
            </a:r>
          </a:p>
          <a:p>
            <a:pPr lvl="2">
              <a:buFontTx/>
              <a:buChar char="-"/>
            </a:pPr>
            <a:r>
              <a:rPr lang="en-US" sz="1600">
                <a:latin typeface="Segoe UI" panose="020B0502040204020203" pitchFamily="34" charset="0"/>
                <a:cs typeface="Segoe UI" panose="020B0502040204020203" pitchFamily="34" charset="0"/>
              </a:rPr>
              <a:t>Audio quality</a:t>
            </a:r>
          </a:p>
          <a:p>
            <a:pPr lvl="2">
              <a:buFontTx/>
              <a:buChar char="-"/>
            </a:pPr>
            <a:r>
              <a:rPr lang="en-US" sz="1600">
                <a:latin typeface="Segoe UI" panose="020B0502040204020203" pitchFamily="34" charset="0"/>
                <a:cs typeface="Segoe UI" panose="020B0502040204020203" pitchFamily="34" charset="0"/>
              </a:rPr>
              <a:t>Noise interference</a:t>
            </a:r>
          </a:p>
        </p:txBody>
      </p:sp>
      <p:pic>
        <p:nvPicPr>
          <p:cNvPr id="10" name="Picture 9" descr="A picture containing indoor, person, electronics, holding&#10;&#10;Description automatically generated">
            <a:extLst>
              <a:ext uri="{FF2B5EF4-FFF2-40B4-BE49-F238E27FC236}">
                <a16:creationId xmlns:a16="http://schemas.microsoft.com/office/drawing/2014/main" id="{F3067F91-677A-42A4-A012-6C5A1FDE4C2E}"/>
              </a:ext>
            </a:extLst>
          </p:cNvPr>
          <p:cNvPicPr/>
          <p:nvPr/>
        </p:nvPicPr>
        <p:blipFill>
          <a:blip r:embed="rId3">
            <a:extLst>
              <a:ext uri="{28A0092B-C50C-407E-A947-70E740481C1C}">
                <a14:useLocalDpi xmlns:a14="http://schemas.microsoft.com/office/drawing/2010/main" val="0"/>
              </a:ext>
            </a:extLst>
          </a:blip>
          <a:stretch>
            <a:fillRect/>
          </a:stretch>
        </p:blipFill>
        <p:spPr>
          <a:xfrm>
            <a:off x="7608467" y="1367756"/>
            <a:ext cx="3313551" cy="2335742"/>
          </a:xfrm>
          <a:prstGeom prst="rect">
            <a:avLst/>
          </a:prstGeom>
        </p:spPr>
      </p:pic>
      <p:sp>
        <p:nvSpPr>
          <p:cNvPr id="9" name="TextBox 8">
            <a:extLst>
              <a:ext uri="{FF2B5EF4-FFF2-40B4-BE49-F238E27FC236}">
                <a16:creationId xmlns:a16="http://schemas.microsoft.com/office/drawing/2014/main" id="{C6304854-BC24-4FAA-8535-9BBF179A75BE}"/>
              </a:ext>
            </a:extLst>
          </p:cNvPr>
          <p:cNvSpPr txBox="1"/>
          <p:nvPr/>
        </p:nvSpPr>
        <p:spPr>
          <a:xfrm>
            <a:off x="7051784" y="3811550"/>
            <a:ext cx="4426913" cy="461665"/>
          </a:xfrm>
          <a:prstGeom prst="rect">
            <a:avLst/>
          </a:prstGeom>
          <a:noFill/>
        </p:spPr>
        <p:txBody>
          <a:bodyPr wrap="square">
            <a:spAutoFit/>
          </a:bodyPr>
          <a:lstStyle/>
          <a:p>
            <a:r>
              <a:rPr lang="en-US" sz="1200">
                <a:latin typeface="Calibri" panose="020F0502020204030204" pitchFamily="34" charset="0"/>
                <a:cs typeface="Arial" panose="020B0604020202020204" pitchFamily="34" charset="0"/>
              </a:rPr>
              <a:t>3 person Teams interaction with everyone seeing different views. This breaks our mental model of interpersonal interaction.</a:t>
            </a:r>
          </a:p>
        </p:txBody>
      </p:sp>
      <p:pic>
        <p:nvPicPr>
          <p:cNvPr id="12" name="Picture 11">
            <a:extLst>
              <a:ext uri="{FF2B5EF4-FFF2-40B4-BE49-F238E27FC236}">
                <a16:creationId xmlns:a16="http://schemas.microsoft.com/office/drawing/2014/main" id="{E939F36A-AE3E-4D7A-959F-51E2B1E7D801}"/>
              </a:ext>
            </a:extLst>
          </p:cNvPr>
          <p:cNvPicPr>
            <a:picLocks noChangeAspect="1"/>
          </p:cNvPicPr>
          <p:nvPr/>
        </p:nvPicPr>
        <p:blipFill>
          <a:blip r:embed="rId4"/>
          <a:stretch>
            <a:fillRect/>
          </a:stretch>
        </p:blipFill>
        <p:spPr>
          <a:xfrm>
            <a:off x="7111870" y="4381267"/>
            <a:ext cx="4306743" cy="2335742"/>
          </a:xfrm>
          <a:prstGeom prst="rect">
            <a:avLst/>
          </a:prstGeom>
        </p:spPr>
      </p:pic>
      <p:cxnSp>
        <p:nvCxnSpPr>
          <p:cNvPr id="6" name="Straight Connector 5">
            <a:extLst>
              <a:ext uri="{FF2B5EF4-FFF2-40B4-BE49-F238E27FC236}">
                <a16:creationId xmlns:a16="http://schemas.microsoft.com/office/drawing/2014/main" id="{225321D4-E90C-4223-9233-FBA4C8B9AB05}"/>
              </a:ext>
            </a:extLst>
          </p:cNvPr>
          <p:cNvCxnSpPr>
            <a:cxnSpLocks/>
          </p:cNvCxnSpPr>
          <p:nvPr/>
        </p:nvCxnSpPr>
        <p:spPr>
          <a:xfrm>
            <a:off x="6086055" y="1742963"/>
            <a:ext cx="0" cy="3989965"/>
          </a:xfrm>
          <a:prstGeom prst="line">
            <a:avLst/>
          </a:prstGeom>
          <a:ln>
            <a:solidFill>
              <a:schemeClr val="accent1">
                <a:lumMod val="60000"/>
                <a:lumOff val="40000"/>
              </a:schemeClr>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87009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38F3-291C-4D28-84D7-AE7053848FA7}"/>
              </a:ext>
            </a:extLst>
          </p:cNvPr>
          <p:cNvSpPr>
            <a:spLocks noGrp="1"/>
          </p:cNvSpPr>
          <p:nvPr>
            <p:ph type="title"/>
          </p:nvPr>
        </p:nvSpPr>
        <p:spPr>
          <a:xfrm>
            <a:off x="254661" y="159838"/>
            <a:ext cx="11018520" cy="697011"/>
          </a:xfrm>
        </p:spPr>
        <p:txBody>
          <a:bodyPr>
            <a:normAutofit/>
          </a:bodyPr>
          <a:lstStyle/>
          <a:p>
            <a:pPr marL="0" indent="0">
              <a:buNone/>
            </a:pPr>
            <a:r>
              <a:rPr lang="en-US" sz="3600">
                <a:latin typeface="Segoe UI Semibold" panose="020B0702040204020203" pitchFamily="34" charset="0"/>
                <a:cs typeface="Segoe UI Semibold" panose="020B0702040204020203" pitchFamily="34" charset="0"/>
              </a:rPr>
              <a:t>  Looking forward </a:t>
            </a:r>
          </a:p>
        </p:txBody>
      </p:sp>
      <p:sp>
        <p:nvSpPr>
          <p:cNvPr id="10" name="TextBox 9">
            <a:extLst>
              <a:ext uri="{FF2B5EF4-FFF2-40B4-BE49-F238E27FC236}">
                <a16:creationId xmlns:a16="http://schemas.microsoft.com/office/drawing/2014/main" id="{AED04882-F137-4EB1-8ACF-83AFE675EE2E}"/>
              </a:ext>
            </a:extLst>
          </p:cNvPr>
          <p:cNvSpPr txBox="1"/>
          <p:nvPr/>
        </p:nvSpPr>
        <p:spPr>
          <a:xfrm>
            <a:off x="426720" y="1654256"/>
            <a:ext cx="11504380" cy="1200329"/>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2313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Segoe UI"/>
            </a:endParaRPr>
          </a:p>
        </p:txBody>
      </p:sp>
      <p:sp>
        <p:nvSpPr>
          <p:cNvPr id="3" name="TextBox 2">
            <a:extLst>
              <a:ext uri="{FF2B5EF4-FFF2-40B4-BE49-F238E27FC236}">
                <a16:creationId xmlns:a16="http://schemas.microsoft.com/office/drawing/2014/main" id="{73C9449E-644E-41A5-B043-E32EC99F6A98}"/>
              </a:ext>
            </a:extLst>
          </p:cNvPr>
          <p:cNvSpPr txBox="1"/>
          <p:nvPr/>
        </p:nvSpPr>
        <p:spPr>
          <a:xfrm>
            <a:off x="519182" y="1942913"/>
            <a:ext cx="700268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defRPr/>
            </a:pPr>
            <a:r>
              <a:rPr lang="en-US" sz="2000">
                <a:solidFill>
                  <a:srgbClr val="000000"/>
                </a:solidFill>
                <a:latin typeface="Segoe UI" panose="020B0502040204020203" pitchFamily="34" charset="0"/>
                <a:ea typeface="+mn-lt"/>
                <a:cs typeface="Segoe UI" panose="020B0502040204020203" pitchFamily="34" charset="0"/>
              </a:rPr>
              <a:t>Initiatives addressing Remote and Hybrid work:  </a:t>
            </a:r>
          </a:p>
          <a:p>
            <a:pPr marL="800100" lvl="1" indent="-342900">
              <a:buFont typeface="Arial" panose="020B0604020202020204" pitchFamily="34" charset="0"/>
              <a:buChar char="•"/>
              <a:defRPr/>
            </a:pPr>
            <a:r>
              <a:rPr lang="en-US" b="0" i="0">
                <a:effectLst/>
                <a:latin typeface="Segoe UI" panose="020B0502040204020203" pitchFamily="34" charset="0"/>
                <a:cs typeface="Segoe UI" panose="020B0502040204020203" pitchFamily="34" charset="0"/>
              </a:rPr>
              <a:t>ASG is working on </a:t>
            </a:r>
            <a:r>
              <a:rPr lang="en-US" b="1" i="0">
                <a:effectLst/>
                <a:latin typeface="Segoe UI" panose="020B0502040204020203" pitchFamily="34" charset="0"/>
                <a:cs typeface="Segoe UI" panose="020B0502040204020203" pitchFamily="34" charset="0"/>
              </a:rPr>
              <a:t>new camera technology</a:t>
            </a:r>
            <a:r>
              <a:rPr lang="en-US" b="0" i="0">
                <a:effectLst/>
                <a:latin typeface="Segoe UI" panose="020B0502040204020203" pitchFamily="34" charset="0"/>
                <a:cs typeface="Segoe UI" panose="020B0502040204020203" pitchFamily="34" charset="0"/>
              </a:rPr>
              <a:t>, including AI processing inside the camera and has released the Eye Contact feature for Surface Pro X</a:t>
            </a:r>
            <a:endParaRPr lang="en-US">
              <a:latin typeface="Segoe UI" panose="020B0502040204020203" pitchFamily="34" charset="0"/>
              <a:cs typeface="Segoe UI" panose="020B0502040204020203" pitchFamily="34" charset="0"/>
            </a:endParaRPr>
          </a:p>
          <a:p>
            <a:pPr marL="800100" lvl="1" indent="-342900">
              <a:buFont typeface="Arial" panose="020B0604020202020204" pitchFamily="34" charset="0"/>
              <a:buChar char="•"/>
              <a:defRPr/>
            </a:pPr>
            <a:r>
              <a:rPr lang="en-US" b="1">
                <a:latin typeface="Segoe UI" panose="020B0502040204020203" pitchFamily="34" charset="0"/>
                <a:cs typeface="Segoe UI" panose="020B0502040204020203" pitchFamily="34" charset="0"/>
              </a:rPr>
              <a:t>Future Meeting Room </a:t>
            </a:r>
            <a:r>
              <a:rPr lang="en-US">
                <a:latin typeface="Segoe UI" panose="020B0502040204020203" pitchFamily="34" charset="0"/>
                <a:cs typeface="Segoe UI" panose="020B0502040204020203" pitchFamily="34" charset="0"/>
              </a:rPr>
              <a:t>initiative</a:t>
            </a:r>
          </a:p>
          <a:p>
            <a:pPr marL="800100" lvl="1" indent="-342900">
              <a:buFont typeface="Arial" panose="020B0604020202020204" pitchFamily="34" charset="0"/>
              <a:buChar char="•"/>
              <a:defRPr/>
            </a:pPr>
            <a:r>
              <a:rPr lang="en-US" b="1" i="0">
                <a:effectLst/>
                <a:latin typeface="Segoe UI" panose="020B0502040204020203" pitchFamily="34" charset="0"/>
                <a:cs typeface="Segoe UI" panose="020B0502040204020203" pitchFamily="34" charset="0"/>
              </a:rPr>
              <a:t>Team</a:t>
            </a:r>
            <a:r>
              <a:rPr lang="en-US" b="1">
                <a:latin typeface="Segoe UI" panose="020B0502040204020203" pitchFamily="34" charset="0"/>
                <a:cs typeface="Segoe UI" panose="020B0502040204020203" pitchFamily="34" charset="0"/>
              </a:rPr>
              <a:t>s Hardware </a:t>
            </a:r>
            <a:r>
              <a:rPr lang="en-US">
                <a:latin typeface="Segoe UI" panose="020B0502040204020203" pitchFamily="34" charset="0"/>
                <a:cs typeface="Segoe UI" panose="020B0502040204020203" pitchFamily="34" charset="0"/>
              </a:rPr>
              <a:t>– Kingston and Teams features like Together mode and break out rooms</a:t>
            </a:r>
          </a:p>
          <a:p>
            <a:pPr marL="800100" lvl="1" indent="-342900">
              <a:buFont typeface="Arial" panose="020B0604020202020204" pitchFamily="34" charset="0"/>
              <a:buChar char="•"/>
              <a:defRPr/>
            </a:pPr>
            <a:r>
              <a:rPr lang="en-US">
                <a:solidFill>
                  <a:srgbClr val="000000"/>
                </a:solidFill>
                <a:latin typeface="Segoe UI" panose="020B0502040204020203" pitchFamily="34" charset="0"/>
                <a:ea typeface="+mn-lt"/>
                <a:cs typeface="Segoe UI" panose="020B0502040204020203" pitchFamily="34" charset="0"/>
              </a:rPr>
              <a:t>A range of </a:t>
            </a:r>
            <a:r>
              <a:rPr lang="en-US" b="1">
                <a:solidFill>
                  <a:srgbClr val="000000"/>
                </a:solidFill>
                <a:latin typeface="Segoe UI" panose="020B0502040204020203" pitchFamily="34" charset="0"/>
                <a:ea typeface="+mn-lt"/>
                <a:cs typeface="Segoe UI" panose="020B0502040204020203" pitchFamily="34" charset="0"/>
              </a:rPr>
              <a:t>Teams certified accessories </a:t>
            </a:r>
            <a:r>
              <a:rPr lang="en-US">
                <a:solidFill>
                  <a:srgbClr val="000000"/>
                </a:solidFill>
                <a:latin typeface="Segoe UI" panose="020B0502040204020203" pitchFamily="34" charset="0"/>
                <a:ea typeface="+mn-lt"/>
                <a:cs typeface="Segoe UI" panose="020B0502040204020203" pitchFamily="34" charset="0"/>
              </a:rPr>
              <a:t>in development by our PC Accessories team</a:t>
            </a:r>
          </a:p>
          <a:p>
            <a:pPr lvl="1">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endParaRPr>
          </a:p>
        </p:txBody>
      </p:sp>
      <p:pic>
        <p:nvPicPr>
          <p:cNvPr id="8" name="Picture 7">
            <a:extLst>
              <a:ext uri="{FF2B5EF4-FFF2-40B4-BE49-F238E27FC236}">
                <a16:creationId xmlns:a16="http://schemas.microsoft.com/office/drawing/2014/main" id="{98DC8D0E-2587-43B9-AEA9-3615E06F98D5}"/>
              </a:ext>
            </a:extLst>
          </p:cNvPr>
          <p:cNvPicPr>
            <a:picLocks noChangeAspect="1"/>
          </p:cNvPicPr>
          <p:nvPr/>
        </p:nvPicPr>
        <p:blipFill rotWithShape="1">
          <a:blip r:embed="rId3"/>
          <a:srcRect b="30498"/>
          <a:stretch/>
        </p:blipFill>
        <p:spPr>
          <a:xfrm>
            <a:off x="8550084" y="2498549"/>
            <a:ext cx="1547622" cy="1365384"/>
          </a:xfrm>
          <a:prstGeom prst="rect">
            <a:avLst/>
          </a:prstGeom>
        </p:spPr>
      </p:pic>
      <p:pic>
        <p:nvPicPr>
          <p:cNvPr id="11" name="Picture 10">
            <a:extLst>
              <a:ext uri="{FF2B5EF4-FFF2-40B4-BE49-F238E27FC236}">
                <a16:creationId xmlns:a16="http://schemas.microsoft.com/office/drawing/2014/main" id="{9E95622E-CA7B-41A9-B1ED-4EC29F561702}"/>
              </a:ext>
            </a:extLst>
          </p:cNvPr>
          <p:cNvPicPr>
            <a:picLocks noChangeAspect="1"/>
          </p:cNvPicPr>
          <p:nvPr/>
        </p:nvPicPr>
        <p:blipFill rotWithShape="1">
          <a:blip r:embed="rId4"/>
          <a:srcRect b="45215"/>
          <a:stretch/>
        </p:blipFill>
        <p:spPr>
          <a:xfrm>
            <a:off x="10065607" y="2747830"/>
            <a:ext cx="1501004" cy="1083373"/>
          </a:xfrm>
          <a:prstGeom prst="rect">
            <a:avLst/>
          </a:prstGeom>
        </p:spPr>
      </p:pic>
      <p:pic>
        <p:nvPicPr>
          <p:cNvPr id="18" name="Picture 17">
            <a:extLst>
              <a:ext uri="{FF2B5EF4-FFF2-40B4-BE49-F238E27FC236}">
                <a16:creationId xmlns:a16="http://schemas.microsoft.com/office/drawing/2014/main" id="{D909FE43-291F-4A7F-8BDE-9D5F43BD9F70}"/>
              </a:ext>
            </a:extLst>
          </p:cNvPr>
          <p:cNvPicPr>
            <a:picLocks noChangeAspect="1"/>
          </p:cNvPicPr>
          <p:nvPr/>
        </p:nvPicPr>
        <p:blipFill rotWithShape="1">
          <a:blip r:embed="rId5"/>
          <a:srcRect l="6840" t="5591"/>
          <a:stretch/>
        </p:blipFill>
        <p:spPr>
          <a:xfrm>
            <a:off x="8560908" y="4873058"/>
            <a:ext cx="1603927" cy="1481375"/>
          </a:xfrm>
          <a:prstGeom prst="rect">
            <a:avLst/>
          </a:prstGeom>
        </p:spPr>
      </p:pic>
      <p:sp>
        <p:nvSpPr>
          <p:cNvPr id="23" name="TextBox 22">
            <a:extLst>
              <a:ext uri="{FF2B5EF4-FFF2-40B4-BE49-F238E27FC236}">
                <a16:creationId xmlns:a16="http://schemas.microsoft.com/office/drawing/2014/main" id="{F41CF5F2-AEC1-4C31-BBD1-7A2C5C504062}"/>
              </a:ext>
            </a:extLst>
          </p:cNvPr>
          <p:cNvSpPr txBox="1"/>
          <p:nvPr/>
        </p:nvSpPr>
        <p:spPr>
          <a:xfrm>
            <a:off x="10164835" y="5244413"/>
            <a:ext cx="1780785" cy="600164"/>
          </a:xfrm>
          <a:prstGeom prst="rect">
            <a:avLst/>
          </a:prstGeom>
          <a:noFill/>
        </p:spPr>
        <p:txBody>
          <a:bodyPr wrap="square">
            <a:spAutoFit/>
          </a:bodyPr>
          <a:lstStyle/>
          <a:p>
            <a:pPr algn="l"/>
            <a:r>
              <a:rPr lang="en-US" sz="1100" i="0">
                <a:solidFill>
                  <a:srgbClr val="000000"/>
                </a:solidFill>
                <a:effectLst/>
                <a:latin typeface="Segoe UI" panose="020B0502040204020203" pitchFamily="34" charset="0"/>
                <a:cs typeface="Segoe UI" panose="020B0502040204020203" pitchFamily="34" charset="0"/>
              </a:rPr>
              <a:t>Lenovo </a:t>
            </a:r>
            <a:r>
              <a:rPr lang="en-US" sz="1100" i="0" err="1">
                <a:solidFill>
                  <a:srgbClr val="000000"/>
                </a:solidFill>
                <a:effectLst/>
                <a:latin typeface="Segoe UI" panose="020B0502040204020203" pitchFamily="34" charset="0"/>
                <a:cs typeface="Segoe UI" panose="020B0502040204020203" pitchFamily="34" charset="0"/>
              </a:rPr>
              <a:t>ThinkSmart</a:t>
            </a:r>
            <a:r>
              <a:rPr lang="en-US" sz="1100" i="0">
                <a:solidFill>
                  <a:srgbClr val="000000"/>
                </a:solidFill>
                <a:effectLst/>
                <a:latin typeface="Segoe UI" panose="020B0502040204020203" pitchFamily="34" charset="0"/>
                <a:cs typeface="Segoe UI" panose="020B0502040204020203" pitchFamily="34" charset="0"/>
              </a:rPr>
              <a:t> personal device for Teams </a:t>
            </a:r>
          </a:p>
        </p:txBody>
      </p:sp>
      <p:sp>
        <p:nvSpPr>
          <p:cNvPr id="24" name="Rectangle 23">
            <a:extLst>
              <a:ext uri="{FF2B5EF4-FFF2-40B4-BE49-F238E27FC236}">
                <a16:creationId xmlns:a16="http://schemas.microsoft.com/office/drawing/2014/main" id="{872C1F0F-B5F6-4062-B446-8A95EA190648}"/>
              </a:ext>
            </a:extLst>
          </p:cNvPr>
          <p:cNvSpPr/>
          <p:nvPr/>
        </p:nvSpPr>
        <p:spPr>
          <a:xfrm>
            <a:off x="10097706" y="3798474"/>
            <a:ext cx="1489166" cy="748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Segoe UI" panose="020B0502040204020203" pitchFamily="34" charset="0"/>
                <a:cs typeface="Segoe UI" panose="020B0502040204020203" pitchFamily="34" charset="0"/>
              </a:rPr>
              <a:t>High-quality reliable video conferencing for Microsoft Teams</a:t>
            </a:r>
          </a:p>
        </p:txBody>
      </p:sp>
      <p:sp>
        <p:nvSpPr>
          <p:cNvPr id="26" name="Rectangle 25">
            <a:extLst>
              <a:ext uri="{FF2B5EF4-FFF2-40B4-BE49-F238E27FC236}">
                <a16:creationId xmlns:a16="http://schemas.microsoft.com/office/drawing/2014/main" id="{04234669-1981-4251-B012-5BAC60ACFA8A}"/>
              </a:ext>
            </a:extLst>
          </p:cNvPr>
          <p:cNvSpPr/>
          <p:nvPr/>
        </p:nvSpPr>
        <p:spPr>
          <a:xfrm>
            <a:off x="8489849" y="3863932"/>
            <a:ext cx="1657815" cy="748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Segoe UI" panose="020B0502040204020203" pitchFamily="34" charset="0"/>
                <a:cs typeface="Segoe UI" panose="020B0502040204020203" pitchFamily="34" charset="0"/>
              </a:rPr>
              <a:t>Wireless Teams-certified headset for better focus and connectivity for modern workers</a:t>
            </a:r>
          </a:p>
        </p:txBody>
      </p:sp>
      <p:pic>
        <p:nvPicPr>
          <p:cNvPr id="6" name="Picture 5">
            <a:extLst>
              <a:ext uri="{FF2B5EF4-FFF2-40B4-BE49-F238E27FC236}">
                <a16:creationId xmlns:a16="http://schemas.microsoft.com/office/drawing/2014/main" id="{E4B51BDC-250B-433A-A542-80DF2BD98643}"/>
              </a:ext>
            </a:extLst>
          </p:cNvPr>
          <p:cNvPicPr>
            <a:picLocks noChangeAspect="1"/>
          </p:cNvPicPr>
          <p:nvPr/>
        </p:nvPicPr>
        <p:blipFill>
          <a:blip r:embed="rId6"/>
          <a:stretch>
            <a:fillRect/>
          </a:stretch>
        </p:blipFill>
        <p:spPr>
          <a:xfrm>
            <a:off x="8877188" y="672342"/>
            <a:ext cx="2371786" cy="1334130"/>
          </a:xfrm>
          <a:prstGeom prst="rect">
            <a:avLst/>
          </a:prstGeom>
        </p:spPr>
      </p:pic>
      <p:sp>
        <p:nvSpPr>
          <p:cNvPr id="5" name="Rectangle 4">
            <a:extLst>
              <a:ext uri="{FF2B5EF4-FFF2-40B4-BE49-F238E27FC236}">
                <a16:creationId xmlns:a16="http://schemas.microsoft.com/office/drawing/2014/main" id="{894CD30F-2FB1-4CD1-BAE6-418CAD4EDF18}"/>
              </a:ext>
            </a:extLst>
          </p:cNvPr>
          <p:cNvSpPr/>
          <p:nvPr/>
        </p:nvSpPr>
        <p:spPr>
          <a:xfrm>
            <a:off x="8720333" y="2071697"/>
            <a:ext cx="2709947" cy="32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Segoe UI" panose="020B0502040204020203" pitchFamily="34" charset="0"/>
                <a:cs typeface="Segoe UI" panose="020B0502040204020203" pitchFamily="34" charset="0"/>
              </a:rPr>
              <a:t>Steven </a:t>
            </a:r>
            <a:r>
              <a:rPr lang="en-US" sz="1100" err="1">
                <a:solidFill>
                  <a:schemeClr val="tx1"/>
                </a:solidFill>
                <a:latin typeface="Segoe UI" panose="020B0502040204020203" pitchFamily="34" charset="0"/>
                <a:cs typeface="Segoe UI" panose="020B0502040204020203" pitchFamily="34" charset="0"/>
              </a:rPr>
              <a:t>Bathiche</a:t>
            </a:r>
            <a:r>
              <a:rPr lang="en-US" sz="1100">
                <a:solidFill>
                  <a:schemeClr val="tx1"/>
                </a:solidFill>
                <a:latin typeface="Segoe UI" panose="020B0502040204020203" pitchFamily="34" charset="0"/>
                <a:cs typeface="Segoe UI" panose="020B0502040204020203" pitchFamily="34" charset="0"/>
              </a:rPr>
              <a:t> (ASG) demoing the new Eye contact feature</a:t>
            </a:r>
          </a:p>
        </p:txBody>
      </p:sp>
      <p:cxnSp>
        <p:nvCxnSpPr>
          <p:cNvPr id="7" name="Straight Connector 6">
            <a:extLst>
              <a:ext uri="{FF2B5EF4-FFF2-40B4-BE49-F238E27FC236}">
                <a16:creationId xmlns:a16="http://schemas.microsoft.com/office/drawing/2014/main" id="{AC7C3906-3624-4617-B41C-31482B163755}"/>
              </a:ext>
            </a:extLst>
          </p:cNvPr>
          <p:cNvCxnSpPr>
            <a:cxnSpLocks/>
          </p:cNvCxnSpPr>
          <p:nvPr/>
        </p:nvCxnSpPr>
        <p:spPr>
          <a:xfrm>
            <a:off x="7932045" y="1254448"/>
            <a:ext cx="0" cy="3989965"/>
          </a:xfrm>
          <a:prstGeom prst="line">
            <a:avLst/>
          </a:prstGeom>
          <a:ln>
            <a:solidFill>
              <a:schemeClr val="accent1">
                <a:lumMod val="60000"/>
                <a:lumOff val="40000"/>
              </a:schemeClr>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006825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4F907C-78B4-47EE-9DF2-F91CDFC923D7}"/>
              </a:ext>
            </a:extLst>
          </p:cNvPr>
          <p:cNvSpPr>
            <a:spLocks noGrp="1"/>
          </p:cNvSpPr>
          <p:nvPr>
            <p:ph type="title"/>
          </p:nvPr>
        </p:nvSpPr>
        <p:spPr>
          <a:xfrm>
            <a:off x="654855" y="951531"/>
            <a:ext cx="6589051" cy="553998"/>
          </a:xfrm>
        </p:spPr>
        <p:txBody>
          <a:bodyPr/>
          <a:lstStyle/>
          <a:p>
            <a:r>
              <a:rPr lang="en-US"/>
              <a:t>Societal Implications</a:t>
            </a:r>
          </a:p>
        </p:txBody>
      </p:sp>
      <p:sp>
        <p:nvSpPr>
          <p:cNvPr id="5" name="TextBox 4">
            <a:extLst>
              <a:ext uri="{FF2B5EF4-FFF2-40B4-BE49-F238E27FC236}">
                <a16:creationId xmlns:a16="http://schemas.microsoft.com/office/drawing/2014/main" id="{641438F6-3F42-47E4-A773-5E8E825C5E3D}"/>
              </a:ext>
            </a:extLst>
          </p:cNvPr>
          <p:cNvSpPr txBox="1"/>
          <p:nvPr/>
        </p:nvSpPr>
        <p:spPr>
          <a:xfrm>
            <a:off x="656898" y="2217101"/>
            <a:ext cx="6685209" cy="330346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Track leaders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a:ln>
                  <a:noFill/>
                </a:ln>
                <a:solidFill>
                  <a:srgbClr val="03787C"/>
                </a:solidFill>
                <a:effectLst/>
                <a:uLnTx/>
                <a:uFillTx/>
                <a:latin typeface="Segoe UI"/>
                <a:ea typeface="+mn-ea"/>
                <a:cs typeface="Segoe UI"/>
                <a:hlinkClick r:id="rId3"/>
              </a:rPr>
              <a:t>Hana Wolf</a:t>
            </a:r>
            <a:r>
              <a:rPr kumimoji="0" lang="en-US" sz="1600" b="0" i="0" u="none" strike="noStrike" kern="1200" cap="none" spc="0" normalizeH="0" baseline="0" noProof="0">
                <a:ln>
                  <a:noFill/>
                </a:ln>
                <a:solidFill>
                  <a:srgbClr val="323130"/>
                </a:solidFill>
                <a:effectLst/>
                <a:uLnTx/>
                <a:uFillTx/>
                <a:latin typeface="Segoe UI"/>
                <a:ea typeface="+mn-ea"/>
                <a:cs typeface="Segoe UI"/>
              </a:rPr>
              <a:t> (Principal Researcher, LinkedIn UER)</a:t>
            </a:r>
            <a:endParaRPr kumimoji="0" lang="en-US" sz="1600" b="0" i="0" u="none" strike="noStrike" kern="1200" cap="none" spc="0" normalizeH="0" baseline="0" noProof="0">
              <a:ln>
                <a:noFill/>
              </a:ln>
              <a:solidFill>
                <a:srgbClr val="323130"/>
              </a:solidFill>
              <a:effectLst/>
              <a:uLnTx/>
              <a:uFillTx/>
              <a:latin typeface="Segoe UI" panose="020B0502040204020203" pitchFamily="34" charset="0"/>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a:ln>
                  <a:noFill/>
                </a:ln>
                <a:solidFill>
                  <a:srgbClr val="03787C"/>
                </a:solidFill>
                <a:effectLst/>
                <a:uLnTx/>
                <a:uFillTx/>
                <a:latin typeface="Segoe UI"/>
                <a:ea typeface="+mn-ea"/>
                <a:cs typeface="Segoe UI"/>
                <a:hlinkClick r:id="rId4"/>
              </a:rPr>
              <a:t>Siddharth Suri</a:t>
            </a:r>
            <a:r>
              <a:rPr kumimoji="0" lang="en-US" sz="1600" b="1" i="0" u="none" strike="noStrike" kern="1200" cap="none" spc="0" normalizeH="0" baseline="0" noProof="0">
                <a:ln>
                  <a:noFill/>
                </a:ln>
                <a:solidFill>
                  <a:srgbClr val="323130"/>
                </a:solidFill>
                <a:effectLst/>
                <a:uLnTx/>
                <a:uFillTx/>
                <a:latin typeface="Segoe UI"/>
                <a:ea typeface="+mn-ea"/>
                <a:cs typeface="Segoe UI"/>
              </a:rPr>
              <a:t> </a:t>
            </a:r>
            <a:r>
              <a:rPr kumimoji="0" lang="en-US" sz="1600" b="0" i="0" u="none" strike="noStrike" kern="1200" cap="none" spc="0" normalizeH="0" baseline="0" noProof="0">
                <a:ln>
                  <a:noFill/>
                </a:ln>
                <a:solidFill>
                  <a:srgbClr val="323130"/>
                </a:solidFill>
                <a:effectLst/>
                <a:uLnTx/>
                <a:uFillTx/>
                <a:latin typeface="Segoe UI"/>
                <a:ea typeface="+mn-ea"/>
                <a:cs typeface="Segoe UI"/>
              </a:rPr>
              <a:t>(Sr. Principal Researcher, MSR)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23130"/>
              </a:solidFill>
              <a:effectLst/>
              <a:uLnTx/>
              <a:uFillTx/>
              <a:latin typeface="Segoe UI" panose="020B0502040204020203" pitchFamily="34" charset="0"/>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23130"/>
              </a:solidFill>
              <a:effectLst/>
              <a:uLnTx/>
              <a:uFillTx/>
              <a:latin typeface="Segoe UI"/>
              <a:ea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lt"/>
                <a:cs typeface="Segoe UI"/>
              </a:rPr>
              <a:t>Featured studies</a:t>
            </a:r>
            <a:endParaRPr kumimoji="0" lang="en-US" sz="1800" b="0" i="0" u="none" strike="noStrike" kern="1200" cap="none" spc="0" normalizeH="0" baseline="0" noProof="0">
              <a:ln>
                <a:noFill/>
              </a:ln>
              <a:solidFill>
                <a:srgbClr val="000000"/>
              </a:solidFill>
              <a:effectLst/>
              <a:uLnTx/>
              <a:uFillTx/>
              <a:latin typeface="Segoe UI"/>
              <a:ea typeface="+mn-lt"/>
              <a:cs typeface="Segoe UI"/>
            </a:endParaRPr>
          </a:p>
          <a:p>
            <a:pPr marL="285750" indent="-285750" algn="just">
              <a:spcAft>
                <a:spcPts val="400"/>
              </a:spcAft>
              <a:buFont typeface="Arial" panose="020B0604020202020204" pitchFamily="34" charset="0"/>
              <a:buChar char="•"/>
            </a:pPr>
            <a:r>
              <a:rPr lang="en-US" sz="1400" b="1"/>
              <a:t>Health, Well-being and Productivity During COVID-19: A Study of Boundaries and Adaptation </a:t>
            </a:r>
            <a:r>
              <a:rPr lang="en-US" sz="1400"/>
              <a:t>(Mary </a:t>
            </a:r>
            <a:r>
              <a:rPr lang="en-US" sz="1400" err="1"/>
              <a:t>Czerwinksi</a:t>
            </a:r>
            <a:r>
              <a:rPr lang="en-US" sz="1400"/>
              <a:t>, Shamsi T. Iqbal, Daniel McDuff, Jina Suh, and the HUE Team) - </a:t>
            </a:r>
            <a:r>
              <a:rPr lang="en-US" sz="1400" i="1"/>
              <a:t>MSR</a:t>
            </a:r>
          </a:p>
          <a:p>
            <a:pPr marL="285750" indent="-285750" algn="just">
              <a:spcAft>
                <a:spcPts val="400"/>
              </a:spcAft>
              <a:buFont typeface="Arial" panose="020B0604020202020204" pitchFamily="34" charset="0"/>
              <a:buChar char="•"/>
            </a:pPr>
            <a:r>
              <a:rPr lang="en-US" sz="1400" b="1">
                <a:cs typeface="Segoe UI"/>
                <a:hlinkClick r:id="rId5"/>
              </a:rPr>
              <a:t>Project Tahiti</a:t>
            </a:r>
            <a:r>
              <a:rPr lang="en-US" sz="1400" b="1">
                <a:cs typeface="Segoe UI"/>
              </a:rPr>
              <a:t> </a:t>
            </a:r>
            <a:r>
              <a:rPr lang="en-US" sz="1400">
                <a:cs typeface="Segoe UI"/>
              </a:rPr>
              <a:t>(Sean Rintel, Abi Sellen, Priscilla Wong, Nancy Baym, Rachel Bergmann, Emily Peloquin) - </a:t>
            </a:r>
            <a:r>
              <a:rPr lang="en-US" sz="1400" i="1">
                <a:cs typeface="Segoe UI"/>
              </a:rPr>
              <a:t>MSR</a:t>
            </a:r>
            <a:r>
              <a:rPr lang="en-US" sz="1400">
                <a:cs typeface="Segoe UI"/>
              </a:rPr>
              <a:t>, </a:t>
            </a:r>
            <a:r>
              <a:rPr lang="en-US" sz="1400" i="1">
                <a:cs typeface="Segoe UI"/>
              </a:rPr>
              <a:t>CSEO</a:t>
            </a:r>
          </a:p>
          <a:p>
            <a:pPr marL="285750" indent="-285750" algn="just">
              <a:spcAft>
                <a:spcPts val="400"/>
              </a:spcAft>
              <a:buFont typeface="Arial" panose="020B0604020202020204" pitchFamily="34" charset="0"/>
              <a:buChar char="•"/>
            </a:pPr>
            <a:r>
              <a:rPr lang="en-US" sz="1400" b="1">
                <a:hlinkClick r:id="rId6">
                  <a:extLst>
                    <a:ext uri="{A12FA001-AC4F-418D-AE19-62706E023703}">
                      <ahyp:hlinkClr xmlns:ahyp="http://schemas.microsoft.com/office/drawing/2018/hyperlinkcolor" val="tx"/>
                    </a:ext>
                  </a:extLst>
                </a:hlinkClick>
              </a:rPr>
              <a:t>Effects of Remote Work on Collaboration Among Information Workers</a:t>
            </a:r>
            <a:r>
              <a:rPr lang="en-US" sz="1400" b="1"/>
              <a:t> </a:t>
            </a:r>
            <a:r>
              <a:rPr lang="en-US" sz="1400"/>
              <a:t>(Longqi Yang, David Holtz, Sonia Jaffe, Siddharth Suri, Shilpi Sinha, Jeffrey Weston, Connor Joyce, Neha Shah, Kevin Sherman, Brent Hecht, Jaime Teevan)</a:t>
            </a:r>
          </a:p>
        </p:txBody>
      </p:sp>
      <p:pic>
        <p:nvPicPr>
          <p:cNvPr id="6" name="Picture 7" descr="A picture containing computer, table, room, desk&#10;&#10;Description generated with very high confidence">
            <a:extLst>
              <a:ext uri="{FF2B5EF4-FFF2-40B4-BE49-F238E27FC236}">
                <a16:creationId xmlns:a16="http://schemas.microsoft.com/office/drawing/2014/main" id="{92FDD587-F7B7-4CE5-BFA9-E196F97C329C}"/>
              </a:ext>
            </a:extLst>
          </p:cNvPr>
          <p:cNvPicPr>
            <a:picLocks noChangeAspect="1"/>
          </p:cNvPicPr>
          <p:nvPr/>
        </p:nvPicPr>
        <p:blipFill>
          <a:blip r:embed="rId7"/>
          <a:stretch>
            <a:fillRect/>
          </a:stretch>
        </p:blipFill>
        <p:spPr>
          <a:xfrm>
            <a:off x="7686891" y="5491"/>
            <a:ext cx="4515240" cy="6851610"/>
          </a:xfrm>
          <a:prstGeom prst="rect">
            <a:avLst/>
          </a:prstGeom>
        </p:spPr>
      </p:pic>
      <p:pic>
        <p:nvPicPr>
          <p:cNvPr id="3" name="Picture 6" descr="A person sitting at a desk&#10;&#10;Description generated with high confidence">
            <a:extLst>
              <a:ext uri="{FF2B5EF4-FFF2-40B4-BE49-F238E27FC236}">
                <a16:creationId xmlns:a16="http://schemas.microsoft.com/office/drawing/2014/main" id="{75BBB8FA-5735-4751-8B3D-3F761CD123E6}"/>
              </a:ext>
            </a:extLst>
          </p:cNvPr>
          <p:cNvPicPr>
            <a:picLocks noChangeAspect="1"/>
          </p:cNvPicPr>
          <p:nvPr/>
        </p:nvPicPr>
        <p:blipFill rotWithShape="1">
          <a:blip r:embed="rId8"/>
          <a:srcRect l="26028" t="190" r="29864" b="-762"/>
          <a:stretch/>
        </p:blipFill>
        <p:spPr>
          <a:xfrm>
            <a:off x="7685684" y="651"/>
            <a:ext cx="4515622" cy="6928454"/>
          </a:xfrm>
          <a:prstGeom prst="rect">
            <a:avLst/>
          </a:prstGeom>
        </p:spPr>
      </p:pic>
      <p:sp>
        <p:nvSpPr>
          <p:cNvPr id="7" name="TextBox 1">
            <a:hlinkClick r:id="rId9"/>
            <a:extLst>
              <a:ext uri="{FF2B5EF4-FFF2-40B4-BE49-F238E27FC236}">
                <a16:creationId xmlns:a16="http://schemas.microsoft.com/office/drawing/2014/main" id="{D39C6AD3-5610-4DC8-AF35-020701A97A10}"/>
              </a:ext>
            </a:extLst>
          </p:cNvPr>
          <p:cNvSpPr txBox="1"/>
          <p:nvPr/>
        </p:nvSpPr>
        <p:spPr>
          <a:xfrm>
            <a:off x="1796211" y="6078252"/>
            <a:ext cx="4051069"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u="sng">
                <a:solidFill>
                  <a:srgbClr val="0078D4"/>
                </a:solidFill>
                <a:hlinkClick r:id="rId10">
                  <a:extLst>
                    <a:ext uri="{A12FA001-AC4F-418D-AE19-62706E023703}">
                      <ahyp:hlinkClr xmlns:ahyp="http://schemas.microsoft.com/office/drawing/2018/hyperlinkcolor" val="tx"/>
                    </a:ext>
                  </a:extLst>
                </a:hlinkClick>
              </a:rPr>
              <a:t>aka.ms/</a:t>
            </a:r>
            <a:r>
              <a:rPr lang="en-US" sz="2000" u="sng" err="1">
                <a:solidFill>
                  <a:srgbClr val="0078D4"/>
                </a:solidFill>
                <a:hlinkClick r:id="rId10">
                  <a:extLst>
                    <a:ext uri="{A12FA001-AC4F-418D-AE19-62706E023703}">
                      <ahyp:hlinkClr xmlns:ahyp="http://schemas.microsoft.com/office/drawing/2018/hyperlinkcolor" val="tx"/>
                    </a:ext>
                  </a:extLst>
                </a:hlinkClick>
              </a:rPr>
              <a:t>forw-societalimplications</a:t>
            </a:r>
            <a:endParaRPr lang="en-US" sz="2000" u="sng">
              <a:solidFill>
                <a:srgbClr val="0078D4"/>
              </a:solidFill>
            </a:endParaRPr>
          </a:p>
        </p:txBody>
      </p:sp>
    </p:spTree>
    <p:extLst>
      <p:ext uri="{BB962C8B-B14F-4D97-AF65-F5344CB8AC3E}">
        <p14:creationId xmlns:p14="http://schemas.microsoft.com/office/powerpoint/2010/main" val="11314825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38F3-291C-4D28-84D7-AE7053848FA7}"/>
              </a:ext>
            </a:extLst>
          </p:cNvPr>
          <p:cNvSpPr>
            <a:spLocks noGrp="1"/>
          </p:cNvSpPr>
          <p:nvPr>
            <p:ph type="title"/>
          </p:nvPr>
        </p:nvSpPr>
        <p:spPr>
          <a:xfrm>
            <a:off x="549062" y="359247"/>
            <a:ext cx="5563043" cy="535275"/>
          </a:xfrm>
        </p:spPr>
        <p:txBody>
          <a:bodyPr>
            <a:normAutofit fontScale="90000"/>
          </a:bodyPr>
          <a:lstStyle/>
          <a:p>
            <a:pPr marL="0" indent="0">
              <a:buNone/>
            </a:pPr>
            <a:r>
              <a:rPr lang="en-US" sz="3600">
                <a:latin typeface="Segoe UI Semibold" panose="020B0702040204020203" pitchFamily="34" charset="0"/>
                <a:cs typeface="Segoe UI Semibold" panose="020B0702040204020203" pitchFamily="34" charset="0"/>
              </a:rPr>
              <a:t>Who can work from home?</a:t>
            </a:r>
          </a:p>
        </p:txBody>
      </p:sp>
      <p:sp>
        <p:nvSpPr>
          <p:cNvPr id="3" name="TextBox 2">
            <a:extLst>
              <a:ext uri="{FF2B5EF4-FFF2-40B4-BE49-F238E27FC236}">
                <a16:creationId xmlns:a16="http://schemas.microsoft.com/office/drawing/2014/main" id="{73C9449E-644E-41A5-B043-E32EC99F6A98}"/>
              </a:ext>
            </a:extLst>
          </p:cNvPr>
          <p:cNvSpPr txBox="1"/>
          <p:nvPr/>
        </p:nvSpPr>
        <p:spPr>
          <a:xfrm>
            <a:off x="549062" y="1966495"/>
            <a:ext cx="4922003"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defRPr/>
            </a:pPr>
            <a:endParaRPr lang="en-US" sz="2000">
              <a:latin typeface="+mn-lt"/>
            </a:endParaRPr>
          </a:p>
          <a:p>
            <a:pPr>
              <a:defRPr/>
            </a:pPr>
            <a:r>
              <a:rPr lang="en-US" sz="2000">
                <a:latin typeface="+mn-lt"/>
              </a:rPr>
              <a:t>WFH can exacerbate these inequalities.</a:t>
            </a:r>
          </a:p>
          <a:p>
            <a:pPr>
              <a:defRPr/>
            </a:pPr>
            <a:endParaRPr lang="en-US" sz="2000"/>
          </a:p>
          <a:p>
            <a:pPr>
              <a:defRPr/>
            </a:pPr>
            <a:r>
              <a:rPr lang="en-US" sz="2000">
                <a:latin typeface="+mn-lt"/>
              </a:rPr>
              <a:t>How do we empower those who can and cannot </a:t>
            </a:r>
            <a:r>
              <a:rPr lang="en-US" sz="2000" err="1">
                <a:latin typeface="+mn-lt"/>
              </a:rPr>
              <a:t>wfh</a:t>
            </a:r>
            <a:r>
              <a:rPr lang="en-US" sz="2000">
                <a:latin typeface="+mn-lt"/>
              </a:rPr>
              <a:t>?</a:t>
            </a:r>
          </a:p>
          <a:p>
            <a:pPr>
              <a:defRPr/>
            </a:pPr>
            <a:br>
              <a:rPr lang="en-US" sz="2000">
                <a:latin typeface="+mn-lt"/>
              </a:rPr>
            </a:br>
            <a:r>
              <a:rPr lang="en-US" sz="2000">
                <a:latin typeface="+mn-lt"/>
              </a:rPr>
              <a:t>What is our responsibility to those who cannot </a:t>
            </a:r>
            <a:r>
              <a:rPr lang="en-US" sz="2000" err="1">
                <a:latin typeface="+mn-lt"/>
              </a:rPr>
              <a:t>wfh</a:t>
            </a:r>
            <a:r>
              <a:rPr lang="en-US" sz="2000">
                <a:latin typeface="+mn-lt"/>
              </a:rPr>
              <a:t>?</a:t>
            </a: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endParaRPr>
          </a:p>
        </p:txBody>
      </p:sp>
      <p:sp>
        <p:nvSpPr>
          <p:cNvPr id="14" name="Content Placeholder 2">
            <a:extLst>
              <a:ext uri="{FF2B5EF4-FFF2-40B4-BE49-F238E27FC236}">
                <a16:creationId xmlns:a16="http://schemas.microsoft.com/office/drawing/2014/main" id="{E4CB5CF7-3A9C-4765-AC4D-83F93928CBA3}"/>
              </a:ext>
            </a:extLst>
          </p:cNvPr>
          <p:cNvSpPr>
            <a:spLocks noGrp="1"/>
          </p:cNvSpPr>
          <p:nvPr>
            <p:ph sz="quarter" idx="10"/>
          </p:nvPr>
        </p:nvSpPr>
        <p:spPr>
          <a:xfrm>
            <a:off x="6985026" y="1238757"/>
            <a:ext cx="2933701" cy="941796"/>
          </a:xfrm>
        </p:spPr>
        <p:txBody>
          <a:bodyPr/>
          <a:lstStyle/>
          <a:p>
            <a:pPr marL="0" indent="0" algn="ctr">
              <a:buNone/>
            </a:pPr>
            <a:r>
              <a:rPr lang="en-US" sz="3000"/>
              <a:t>330M Americans</a:t>
            </a:r>
          </a:p>
          <a:p>
            <a:pPr marL="0" indent="0" algn="ctr">
              <a:buNone/>
            </a:pPr>
            <a:r>
              <a:rPr lang="en-US" sz="2600"/>
              <a:t>160M Employed </a:t>
            </a:r>
          </a:p>
        </p:txBody>
      </p:sp>
      <p:cxnSp>
        <p:nvCxnSpPr>
          <p:cNvPr id="15" name="Straight Arrow Connector 14">
            <a:extLst>
              <a:ext uri="{FF2B5EF4-FFF2-40B4-BE49-F238E27FC236}">
                <a16:creationId xmlns:a16="http://schemas.microsoft.com/office/drawing/2014/main" id="{D74D95F8-DF9B-4AAE-8EDC-824C650ADDD6}"/>
              </a:ext>
            </a:extLst>
          </p:cNvPr>
          <p:cNvCxnSpPr/>
          <p:nvPr/>
        </p:nvCxnSpPr>
        <p:spPr>
          <a:xfrm flipH="1">
            <a:off x="7067854" y="2468112"/>
            <a:ext cx="1147969" cy="9193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75EEC0A-F072-4D44-8343-2DE66CEA896B}"/>
              </a:ext>
            </a:extLst>
          </p:cNvPr>
          <p:cNvCxnSpPr>
            <a:cxnSpLocks/>
          </p:cNvCxnSpPr>
          <p:nvPr/>
        </p:nvCxnSpPr>
        <p:spPr>
          <a:xfrm>
            <a:off x="8383132" y="2468112"/>
            <a:ext cx="1244048" cy="9193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C7904B-8534-4938-B944-37E32A8A23AA}"/>
              </a:ext>
            </a:extLst>
          </p:cNvPr>
          <p:cNvSpPr txBox="1"/>
          <p:nvPr/>
        </p:nvSpPr>
        <p:spPr>
          <a:xfrm>
            <a:off x="6829315" y="2620017"/>
            <a:ext cx="662041" cy="492443"/>
          </a:xfrm>
          <a:prstGeom prst="rect">
            <a:avLst/>
          </a:prstGeom>
          <a:noFill/>
        </p:spPr>
        <p:txBody>
          <a:bodyPr wrap="none" lIns="0" tIns="0" rIns="0" bIns="0" rtlCol="0">
            <a:spAutoFit/>
          </a:bodyPr>
          <a:lstStyle/>
          <a:p>
            <a:pPr algn="l"/>
            <a:r>
              <a:rPr lang="en-US" sz="3200">
                <a:gradFill>
                  <a:gsLst>
                    <a:gs pos="2917">
                      <a:schemeClr val="tx1"/>
                    </a:gs>
                    <a:gs pos="30000">
                      <a:schemeClr val="tx1"/>
                    </a:gs>
                  </a:gsLst>
                  <a:lin ang="5400000" scaled="0"/>
                </a:gradFill>
              </a:rPr>
              <a:t>~½</a:t>
            </a:r>
          </a:p>
        </p:txBody>
      </p:sp>
      <p:sp>
        <p:nvSpPr>
          <p:cNvPr id="19" name="TextBox 18">
            <a:extLst>
              <a:ext uri="{FF2B5EF4-FFF2-40B4-BE49-F238E27FC236}">
                <a16:creationId xmlns:a16="http://schemas.microsoft.com/office/drawing/2014/main" id="{73309870-1B19-4811-87B5-61ABE7307F2D}"/>
              </a:ext>
            </a:extLst>
          </p:cNvPr>
          <p:cNvSpPr txBox="1"/>
          <p:nvPr/>
        </p:nvSpPr>
        <p:spPr>
          <a:xfrm>
            <a:off x="9078871" y="2620018"/>
            <a:ext cx="662041" cy="492443"/>
          </a:xfrm>
          <a:prstGeom prst="rect">
            <a:avLst/>
          </a:prstGeom>
          <a:noFill/>
        </p:spPr>
        <p:txBody>
          <a:bodyPr wrap="none" lIns="0" tIns="0" rIns="0" bIns="0" rtlCol="0">
            <a:spAutoFit/>
          </a:bodyPr>
          <a:lstStyle/>
          <a:p>
            <a:pPr algn="l"/>
            <a:r>
              <a:rPr lang="en-US" sz="3200">
                <a:gradFill>
                  <a:gsLst>
                    <a:gs pos="2917">
                      <a:schemeClr val="tx1"/>
                    </a:gs>
                    <a:gs pos="30000">
                      <a:schemeClr val="tx1"/>
                    </a:gs>
                  </a:gsLst>
                  <a:lin ang="5400000" scaled="0"/>
                </a:gradFill>
              </a:rPr>
              <a:t>~½</a:t>
            </a:r>
          </a:p>
        </p:txBody>
      </p:sp>
      <p:sp>
        <p:nvSpPr>
          <p:cNvPr id="20" name="TextBox 19">
            <a:extLst>
              <a:ext uri="{FF2B5EF4-FFF2-40B4-BE49-F238E27FC236}">
                <a16:creationId xmlns:a16="http://schemas.microsoft.com/office/drawing/2014/main" id="{837A5462-91F4-4581-AABE-5E14EEB3F8FC}"/>
              </a:ext>
            </a:extLst>
          </p:cNvPr>
          <p:cNvSpPr txBox="1"/>
          <p:nvPr/>
        </p:nvSpPr>
        <p:spPr>
          <a:xfrm>
            <a:off x="6403034" y="3596203"/>
            <a:ext cx="105157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Can WFH</a:t>
            </a:r>
          </a:p>
        </p:txBody>
      </p:sp>
      <p:sp>
        <p:nvSpPr>
          <p:cNvPr id="21" name="TextBox 20">
            <a:extLst>
              <a:ext uri="{FF2B5EF4-FFF2-40B4-BE49-F238E27FC236}">
                <a16:creationId xmlns:a16="http://schemas.microsoft.com/office/drawing/2014/main" id="{D5100361-D080-4B30-B06A-F54A01C1FC06}"/>
              </a:ext>
            </a:extLst>
          </p:cNvPr>
          <p:cNvSpPr txBox="1"/>
          <p:nvPr/>
        </p:nvSpPr>
        <p:spPr>
          <a:xfrm>
            <a:off x="9078871" y="3601173"/>
            <a:ext cx="14346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Cannot WFH</a:t>
            </a:r>
          </a:p>
        </p:txBody>
      </p:sp>
      <p:sp>
        <p:nvSpPr>
          <p:cNvPr id="22" name="TextBox 21">
            <a:extLst>
              <a:ext uri="{FF2B5EF4-FFF2-40B4-BE49-F238E27FC236}">
                <a16:creationId xmlns:a16="http://schemas.microsoft.com/office/drawing/2014/main" id="{0E5BD509-2BA7-4B09-A56F-BBAE65D3ACD5}"/>
              </a:ext>
            </a:extLst>
          </p:cNvPr>
          <p:cNvSpPr txBox="1"/>
          <p:nvPr/>
        </p:nvSpPr>
        <p:spPr>
          <a:xfrm>
            <a:off x="6178910" y="4207036"/>
            <a:ext cx="2624687" cy="153888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More likely</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White</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Top half of income</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Employer health insurance</a:t>
            </a:r>
          </a:p>
        </p:txBody>
      </p:sp>
      <p:sp>
        <p:nvSpPr>
          <p:cNvPr id="25" name="TextBox 24">
            <a:extLst>
              <a:ext uri="{FF2B5EF4-FFF2-40B4-BE49-F238E27FC236}">
                <a16:creationId xmlns:a16="http://schemas.microsoft.com/office/drawing/2014/main" id="{4E8DEB64-95FD-4FE9-865B-D58F07BFD18F}"/>
              </a:ext>
            </a:extLst>
          </p:cNvPr>
          <p:cNvSpPr txBox="1"/>
          <p:nvPr/>
        </p:nvSpPr>
        <p:spPr>
          <a:xfrm>
            <a:off x="9074960" y="4207036"/>
            <a:ext cx="2877198" cy="1538883"/>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More likely</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People of Color</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Bottom half of income</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Not have employer </a:t>
            </a:r>
          </a:p>
          <a:p>
            <a:pPr algn="l"/>
            <a:r>
              <a:rPr lang="en-US" sz="2000">
                <a:gradFill>
                  <a:gsLst>
                    <a:gs pos="2917">
                      <a:schemeClr val="tx1"/>
                    </a:gs>
                    <a:gs pos="30000">
                      <a:schemeClr val="tx1"/>
                    </a:gs>
                  </a:gsLst>
                  <a:lin ang="5400000" scaled="0"/>
                </a:gradFill>
              </a:rPr>
              <a:t>     health insurance</a:t>
            </a:r>
          </a:p>
        </p:txBody>
      </p:sp>
      <p:sp>
        <p:nvSpPr>
          <p:cNvPr id="27" name="TextBox 26">
            <a:extLst>
              <a:ext uri="{FF2B5EF4-FFF2-40B4-BE49-F238E27FC236}">
                <a16:creationId xmlns:a16="http://schemas.microsoft.com/office/drawing/2014/main" id="{608FA81B-3EC5-4505-B237-FE2FA07E2358}"/>
              </a:ext>
            </a:extLst>
          </p:cNvPr>
          <p:cNvSpPr txBox="1"/>
          <p:nvPr/>
        </p:nvSpPr>
        <p:spPr>
          <a:xfrm>
            <a:off x="7230193" y="4471218"/>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B1AAD3F6-6480-4495-9B5E-4645A4739075}"/>
              </a:ext>
            </a:extLst>
          </p:cNvPr>
          <p:cNvSpPr txBox="1"/>
          <p:nvPr/>
        </p:nvSpPr>
        <p:spPr>
          <a:xfrm>
            <a:off x="549062" y="5760089"/>
            <a:ext cx="1831335" cy="738664"/>
          </a:xfrm>
          <a:prstGeom prst="rect">
            <a:avLst/>
          </a:prstGeom>
          <a:noFill/>
        </p:spPr>
        <p:txBody>
          <a:bodyPr wrap="none" lIns="0" tIns="0" rIns="0" bIns="0" rtlCol="0">
            <a:spAutoFit/>
          </a:bodyPr>
          <a:lstStyle/>
          <a:p>
            <a:pPr algn="l"/>
            <a:r>
              <a:rPr lang="en-US" sz="1200"/>
              <a:t>Sources: </a:t>
            </a:r>
            <a:r>
              <a:rPr lang="en-US" sz="1200">
                <a:hlinkClick r:id="rId3">
                  <a:extLst>
                    <a:ext uri="{A12FA001-AC4F-418D-AE19-62706E023703}">
                      <ahyp:hlinkClr xmlns:ahyp="http://schemas.microsoft.com/office/drawing/2018/hyperlinkcolor" val="tx"/>
                    </a:ext>
                  </a:extLst>
                </a:hlinkClick>
              </a:rPr>
              <a:t>BLS</a:t>
            </a:r>
            <a:r>
              <a:rPr lang="en-US" sz="1200"/>
              <a:t>, </a:t>
            </a:r>
          </a:p>
          <a:p>
            <a:pPr algn="l"/>
            <a:r>
              <a:rPr lang="en-US" sz="1200" err="1">
                <a:hlinkClick r:id="rId4">
                  <a:extLst>
                    <a:ext uri="{A12FA001-AC4F-418D-AE19-62706E023703}">
                      <ahyp:hlinkClr xmlns:ahyp="http://schemas.microsoft.com/office/drawing/2018/hyperlinkcolor" val="tx"/>
                    </a:ext>
                  </a:extLst>
                </a:hlinkClick>
              </a:rPr>
              <a:t>Mongey</a:t>
            </a:r>
            <a:r>
              <a:rPr lang="en-US" sz="1200">
                <a:hlinkClick r:id="rId4">
                  <a:extLst>
                    <a:ext uri="{A12FA001-AC4F-418D-AE19-62706E023703}">
                      <ahyp:hlinkClr xmlns:ahyp="http://schemas.microsoft.com/office/drawing/2018/hyperlinkcolor" val="tx"/>
                    </a:ext>
                  </a:extLst>
                </a:hlinkClick>
              </a:rPr>
              <a:t> &amp; Weinberg 2020</a:t>
            </a:r>
            <a:r>
              <a:rPr lang="en-US" sz="1200"/>
              <a:t>,</a:t>
            </a:r>
          </a:p>
          <a:p>
            <a:pPr algn="l"/>
            <a:r>
              <a:rPr lang="en-US" sz="1200" err="1">
                <a:hlinkClick r:id="rId5">
                  <a:extLst>
                    <a:ext uri="{A12FA001-AC4F-418D-AE19-62706E023703}">
                      <ahyp:hlinkClr xmlns:ahyp="http://schemas.microsoft.com/office/drawing/2018/hyperlinkcolor" val="tx"/>
                    </a:ext>
                  </a:extLst>
                </a:hlinkClick>
              </a:rPr>
              <a:t>Barrero</a:t>
            </a:r>
            <a:r>
              <a:rPr lang="en-US" sz="1200">
                <a:hlinkClick r:id="rId5">
                  <a:extLst>
                    <a:ext uri="{A12FA001-AC4F-418D-AE19-62706E023703}">
                      <ahyp:hlinkClr xmlns:ahyp="http://schemas.microsoft.com/office/drawing/2018/hyperlinkcolor" val="tx"/>
                    </a:ext>
                  </a:extLst>
                </a:hlinkClick>
              </a:rPr>
              <a:t> et al 2020</a:t>
            </a:r>
            <a:r>
              <a:rPr lang="en-US" sz="1200"/>
              <a:t>,</a:t>
            </a:r>
          </a:p>
          <a:p>
            <a:pPr algn="l"/>
            <a:r>
              <a:rPr lang="en-US" sz="1200">
                <a:hlinkClick r:id="rId6">
                  <a:extLst>
                    <a:ext uri="{A12FA001-AC4F-418D-AE19-62706E023703}">
                      <ahyp:hlinkClr xmlns:ahyp="http://schemas.microsoft.com/office/drawing/2018/hyperlinkcolor" val="tx"/>
                    </a:ext>
                  </a:extLst>
                </a:hlinkClick>
              </a:rPr>
              <a:t>Brynjolfsson et al 2020</a:t>
            </a:r>
            <a:endParaRPr lang="en-US" sz="1200"/>
          </a:p>
        </p:txBody>
      </p:sp>
    </p:spTree>
    <p:extLst>
      <p:ext uri="{BB962C8B-B14F-4D97-AF65-F5344CB8AC3E}">
        <p14:creationId xmlns:p14="http://schemas.microsoft.com/office/powerpoint/2010/main" val="1219965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nodePh="1">
                                  <p:stCondLst>
                                    <p:cond delay="0"/>
                                  </p:stCondLst>
                                  <p:endCondLst>
                                    <p:cond evt="begin" delay="0">
                                      <p:tn val="9"/>
                                    </p:cond>
                                  </p:end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5" grpId="0"/>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ED33-F0D6-4A54-9D22-7B0F395013D3}"/>
              </a:ext>
            </a:extLst>
          </p:cNvPr>
          <p:cNvSpPr>
            <a:spLocks noGrp="1"/>
          </p:cNvSpPr>
          <p:nvPr>
            <p:ph type="title"/>
          </p:nvPr>
        </p:nvSpPr>
        <p:spPr>
          <a:xfrm>
            <a:off x="588263" y="457200"/>
            <a:ext cx="11018520" cy="1107996"/>
          </a:xfrm>
        </p:spPr>
        <p:txBody>
          <a:bodyPr/>
          <a:lstStyle/>
          <a:p>
            <a:r>
              <a:rPr lang="en-US">
                <a:latin typeface="Calibri" panose="020F0502020204030204" pitchFamily="34" charset="0"/>
                <a:ea typeface="Calibri" panose="020F0502020204030204" pitchFamily="34" charset="0"/>
                <a:cs typeface="Arial" panose="020B0604020202020204" pitchFamily="34" charset="0"/>
              </a:rPr>
              <a:t>T</a:t>
            </a:r>
            <a:r>
              <a:rPr lang="en-US" sz="3600">
                <a:effectLst/>
                <a:latin typeface="Calibri" panose="020F0502020204030204" pitchFamily="34" charset="0"/>
                <a:ea typeface="Calibri" panose="020F0502020204030204" pitchFamily="34" charset="0"/>
                <a:cs typeface="Arial" panose="020B0604020202020204" pitchFamily="34" charset="0"/>
              </a:rPr>
              <a:t>hose with caregiving responsibilities - especially women – are struggling the most</a:t>
            </a:r>
            <a:endParaRPr lang="en-US"/>
          </a:p>
        </p:txBody>
      </p:sp>
      <p:sp>
        <p:nvSpPr>
          <p:cNvPr id="6" name="Content Placeholder 2">
            <a:extLst>
              <a:ext uri="{FF2B5EF4-FFF2-40B4-BE49-F238E27FC236}">
                <a16:creationId xmlns:a16="http://schemas.microsoft.com/office/drawing/2014/main" id="{235B03ED-2F8E-4ECA-9DC6-C740FFCD880A}"/>
              </a:ext>
            </a:extLst>
          </p:cNvPr>
          <p:cNvSpPr txBox="1">
            <a:spLocks/>
          </p:cNvSpPr>
          <p:nvPr/>
        </p:nvSpPr>
        <p:spPr>
          <a:xfrm>
            <a:off x="584200" y="2312503"/>
            <a:ext cx="4590774" cy="36563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Survey of 200 information workers across the industry</a:t>
            </a:r>
          </a:p>
          <a:p>
            <a:pPr marL="0" indent="0">
              <a:buNone/>
            </a:pPr>
            <a:endParaRPr lang="en-US" sz="2000"/>
          </a:p>
          <a:p>
            <a:pPr marL="0" indent="0">
              <a:buNone/>
            </a:pPr>
            <a:r>
              <a:rPr lang="en-US" sz="2000"/>
              <a:t>Females </a:t>
            </a:r>
            <a:r>
              <a:rPr lang="en-US" sz="2000">
                <a:ea typeface="Calibri" panose="020F0502020204030204" pitchFamily="34" charset="0"/>
                <a:cs typeface="Arial" panose="020B0604020202020204" pitchFamily="34" charset="0"/>
              </a:rPr>
              <a:t>with caregiving responsibilities </a:t>
            </a:r>
            <a:r>
              <a:rPr lang="en-US" sz="2000"/>
              <a:t>reported: </a:t>
            </a:r>
          </a:p>
          <a:p>
            <a:pPr marL="0" indent="0">
              <a:buNone/>
            </a:pPr>
            <a:endParaRPr lang="en-US" sz="2000"/>
          </a:p>
          <a:p>
            <a:pPr marL="228600" lvl="1" indent="0">
              <a:buNone/>
            </a:pPr>
            <a:r>
              <a:rPr lang="en-US">
                <a:ea typeface="Calibri" panose="020F0502020204030204" pitchFamily="34" charset="0"/>
                <a:cs typeface="Arial" panose="020B0604020202020204" pitchFamily="34" charset="0"/>
              </a:rPr>
              <a:t>Difficultly in working productively </a:t>
            </a:r>
          </a:p>
          <a:p>
            <a:pPr marL="228600" lvl="1" indent="0">
              <a:buNone/>
            </a:pPr>
            <a:r>
              <a:rPr lang="en-US"/>
              <a:t>More stress and anxiety</a:t>
            </a:r>
            <a:endParaRPr lang="en-US">
              <a:ea typeface="Calibri" panose="020F0502020204030204" pitchFamily="34" charset="0"/>
              <a:cs typeface="Arial" panose="020B0604020202020204" pitchFamily="34" charset="0"/>
            </a:endParaRPr>
          </a:p>
          <a:p>
            <a:pPr marL="228600" lvl="1" indent="0">
              <a:buNone/>
            </a:pPr>
            <a:r>
              <a:rPr lang="en-US">
                <a:ea typeface="Calibri" panose="020F0502020204030204" pitchFamily="34" charset="0"/>
                <a:cs typeface="Arial" panose="020B0604020202020204" pitchFamily="34" charset="0"/>
              </a:rPr>
              <a:t>Interleaving work and personal life</a:t>
            </a:r>
          </a:p>
          <a:p>
            <a:endParaRPr lang="en-US"/>
          </a:p>
        </p:txBody>
      </p:sp>
      <p:sp>
        <p:nvSpPr>
          <p:cNvPr id="8" name="TextBox 7">
            <a:extLst>
              <a:ext uri="{FF2B5EF4-FFF2-40B4-BE49-F238E27FC236}">
                <a16:creationId xmlns:a16="http://schemas.microsoft.com/office/drawing/2014/main" id="{A3946139-1920-437D-883C-12D6BE8DCEB2}"/>
              </a:ext>
            </a:extLst>
          </p:cNvPr>
          <p:cNvSpPr txBox="1"/>
          <p:nvPr/>
        </p:nvSpPr>
        <p:spPr>
          <a:xfrm>
            <a:off x="584200" y="6216134"/>
            <a:ext cx="2148730"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Sources: Shamsi Iqbal et al, CAP</a:t>
            </a:r>
          </a:p>
        </p:txBody>
      </p:sp>
      <p:pic>
        <p:nvPicPr>
          <p:cNvPr id="12" name="Content Placeholder 11">
            <a:extLst>
              <a:ext uri="{FF2B5EF4-FFF2-40B4-BE49-F238E27FC236}">
                <a16:creationId xmlns:a16="http://schemas.microsoft.com/office/drawing/2014/main" id="{5EF851E6-1FD5-4106-BDF5-AD3470CDF4D9}"/>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512479" y="2458277"/>
            <a:ext cx="6498221" cy="2683566"/>
          </a:xfrm>
        </p:spPr>
      </p:pic>
    </p:spTree>
    <p:extLst>
      <p:ext uri="{BB962C8B-B14F-4D97-AF65-F5344CB8AC3E}">
        <p14:creationId xmlns:p14="http://schemas.microsoft.com/office/powerpoint/2010/main" val="18531827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3639-DE70-4709-B54C-3684B680F047}"/>
              </a:ext>
            </a:extLst>
          </p:cNvPr>
          <p:cNvSpPr>
            <a:spLocks noGrp="1"/>
          </p:cNvSpPr>
          <p:nvPr>
            <p:ph type="title"/>
          </p:nvPr>
        </p:nvSpPr>
        <p:spPr>
          <a:xfrm>
            <a:off x="588263" y="457200"/>
            <a:ext cx="11018520" cy="1107996"/>
          </a:xfrm>
        </p:spPr>
        <p:txBody>
          <a:bodyPr/>
          <a:lstStyle/>
          <a:p>
            <a:r>
              <a:rPr lang="en-US"/>
              <a:t>Losing between group relationships could decrease innovation</a:t>
            </a:r>
          </a:p>
        </p:txBody>
      </p:sp>
      <p:sp>
        <p:nvSpPr>
          <p:cNvPr id="3" name="Content Placeholder 2">
            <a:extLst>
              <a:ext uri="{FF2B5EF4-FFF2-40B4-BE49-F238E27FC236}">
                <a16:creationId xmlns:a16="http://schemas.microsoft.com/office/drawing/2014/main" id="{B651401B-EBCB-498C-AD5A-34701F1A9CE3}"/>
              </a:ext>
            </a:extLst>
          </p:cNvPr>
          <p:cNvSpPr>
            <a:spLocks noGrp="1"/>
          </p:cNvSpPr>
          <p:nvPr>
            <p:ph sz="quarter" idx="10"/>
          </p:nvPr>
        </p:nvSpPr>
        <p:spPr>
          <a:xfrm>
            <a:off x="586581" y="1855003"/>
            <a:ext cx="11018838" cy="2677656"/>
          </a:xfrm>
        </p:spPr>
        <p:txBody>
          <a:bodyPr/>
          <a:lstStyle/>
          <a:p>
            <a:r>
              <a:rPr lang="en-US" sz="1800">
                <a:effectLst/>
                <a:latin typeface="Calibri" panose="020F0502020204030204" pitchFamily="34" charset="0"/>
                <a:ea typeface="Calibri" panose="020F0502020204030204" pitchFamily="34" charset="0"/>
                <a:cs typeface="Arial" panose="020B0604020202020204" pitchFamily="34" charset="0"/>
              </a:rPr>
              <a:t>46% of the Microsoft employees surveyed reported their relationships with those outside their team are getting weaker whereas only 24% said </a:t>
            </a:r>
            <a:r>
              <a:rPr lang="en-US" sz="1800">
                <a:latin typeface="Calibri" panose="020F0502020204030204" pitchFamily="34" charset="0"/>
                <a:ea typeface="Calibri" panose="020F0502020204030204" pitchFamily="34" charset="0"/>
                <a:cs typeface="Arial" panose="020B0604020202020204" pitchFamily="34" charset="0"/>
              </a:rPr>
              <a:t>they were</a:t>
            </a:r>
            <a:r>
              <a:rPr lang="en-US" sz="1800">
                <a:effectLst/>
                <a:latin typeface="Calibri" panose="020F0502020204030204" pitchFamily="34" charset="0"/>
                <a:ea typeface="Calibri" panose="020F0502020204030204" pitchFamily="34" charset="0"/>
                <a:cs typeface="Arial" panose="020B0604020202020204" pitchFamily="34" charset="0"/>
              </a:rPr>
              <a:t> getting stronger.</a:t>
            </a:r>
          </a:p>
          <a:p>
            <a:endParaRPr lang="en-US" sz="1800">
              <a:latin typeface="Calibri" panose="020F0502020204030204" pitchFamily="34" charset="0"/>
              <a:ea typeface="Calibri" panose="020F0502020204030204" pitchFamily="34" charset="0"/>
              <a:cs typeface="Arial" panose="020B0604020202020204" pitchFamily="34" charset="0"/>
            </a:endParaRPr>
          </a:p>
          <a:p>
            <a:r>
              <a:rPr lang="en-US" sz="1800">
                <a:effectLst/>
                <a:latin typeface="Calibri" panose="020F0502020204030204" pitchFamily="34" charset="0"/>
                <a:ea typeface="Calibri" panose="020F0502020204030204" pitchFamily="34" charset="0"/>
                <a:cs typeface="Arial" panose="020B0604020202020204" pitchFamily="34" charset="0"/>
              </a:rPr>
              <a:t>Workplace Analytics data showed that working from home caused employees to build and maintain fewer relationships outside of their own business group.</a:t>
            </a:r>
          </a:p>
          <a:p>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5" name="TextBox 4">
            <a:extLst>
              <a:ext uri="{FF2B5EF4-FFF2-40B4-BE49-F238E27FC236}">
                <a16:creationId xmlns:a16="http://schemas.microsoft.com/office/drawing/2014/main" id="{0B9550F3-A2BD-4128-844B-D6A6F041086B}"/>
              </a:ext>
            </a:extLst>
          </p:cNvPr>
          <p:cNvSpPr txBox="1"/>
          <p:nvPr/>
        </p:nvSpPr>
        <p:spPr>
          <a:xfrm>
            <a:off x="586581" y="6229820"/>
            <a:ext cx="220887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Sources: Project Tahiti, Yang et al</a:t>
            </a:r>
          </a:p>
        </p:txBody>
      </p:sp>
      <p:sp>
        <p:nvSpPr>
          <p:cNvPr id="7" name="TextBox 6">
            <a:extLst>
              <a:ext uri="{FF2B5EF4-FFF2-40B4-BE49-F238E27FC236}">
                <a16:creationId xmlns:a16="http://schemas.microsoft.com/office/drawing/2014/main" id="{B99EC16C-B41C-43B6-A3D0-E2792503E282}"/>
              </a:ext>
            </a:extLst>
          </p:cNvPr>
          <p:cNvSpPr txBox="1"/>
          <p:nvPr/>
        </p:nvSpPr>
        <p:spPr>
          <a:xfrm>
            <a:off x="1258956" y="4329736"/>
            <a:ext cx="80233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Team 1</a:t>
            </a:r>
          </a:p>
        </p:txBody>
      </p:sp>
      <p:sp>
        <p:nvSpPr>
          <p:cNvPr id="8" name="Oval 7">
            <a:extLst>
              <a:ext uri="{FF2B5EF4-FFF2-40B4-BE49-F238E27FC236}">
                <a16:creationId xmlns:a16="http://schemas.microsoft.com/office/drawing/2014/main" id="{C0454422-C7DC-4CA4-A110-208ADC760EE6}"/>
              </a:ext>
            </a:extLst>
          </p:cNvPr>
          <p:cNvSpPr/>
          <p:nvPr/>
        </p:nvSpPr>
        <p:spPr bwMode="auto">
          <a:xfrm>
            <a:off x="994202" y="4183962"/>
            <a:ext cx="1331843" cy="63610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56A6AD54-D961-4B7E-9328-2D119C69FA80}"/>
              </a:ext>
            </a:extLst>
          </p:cNvPr>
          <p:cNvSpPr txBox="1"/>
          <p:nvPr/>
        </p:nvSpPr>
        <p:spPr>
          <a:xfrm>
            <a:off x="3995530" y="4329736"/>
            <a:ext cx="80233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Team 2</a:t>
            </a:r>
          </a:p>
        </p:txBody>
      </p:sp>
      <p:sp>
        <p:nvSpPr>
          <p:cNvPr id="12" name="Oval 11">
            <a:extLst>
              <a:ext uri="{FF2B5EF4-FFF2-40B4-BE49-F238E27FC236}">
                <a16:creationId xmlns:a16="http://schemas.microsoft.com/office/drawing/2014/main" id="{F4402F8C-B19C-4C7A-9D92-D584AAECD582}"/>
              </a:ext>
            </a:extLst>
          </p:cNvPr>
          <p:cNvSpPr/>
          <p:nvPr/>
        </p:nvSpPr>
        <p:spPr bwMode="auto">
          <a:xfrm>
            <a:off x="3730776" y="4183962"/>
            <a:ext cx="1331843" cy="63610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330405B0-4BBF-462F-84F0-8B2D1A299CB6}"/>
              </a:ext>
            </a:extLst>
          </p:cNvPr>
          <p:cNvSpPr txBox="1"/>
          <p:nvPr/>
        </p:nvSpPr>
        <p:spPr>
          <a:xfrm>
            <a:off x="2590799" y="5306066"/>
            <a:ext cx="80233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Team 3</a:t>
            </a:r>
          </a:p>
        </p:txBody>
      </p:sp>
      <p:sp>
        <p:nvSpPr>
          <p:cNvPr id="16" name="Oval 15">
            <a:extLst>
              <a:ext uri="{FF2B5EF4-FFF2-40B4-BE49-F238E27FC236}">
                <a16:creationId xmlns:a16="http://schemas.microsoft.com/office/drawing/2014/main" id="{B515A6ED-E4A1-47FC-A713-961CBC4C8E52}"/>
              </a:ext>
            </a:extLst>
          </p:cNvPr>
          <p:cNvSpPr/>
          <p:nvPr/>
        </p:nvSpPr>
        <p:spPr bwMode="auto">
          <a:xfrm>
            <a:off x="2326045" y="5160292"/>
            <a:ext cx="1331843" cy="63610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8CF9D193-B90F-4F33-A0CD-471D50AF5539}"/>
              </a:ext>
            </a:extLst>
          </p:cNvPr>
          <p:cNvSpPr txBox="1"/>
          <p:nvPr/>
        </p:nvSpPr>
        <p:spPr>
          <a:xfrm>
            <a:off x="7229386" y="4329736"/>
            <a:ext cx="80233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Team 1</a:t>
            </a:r>
          </a:p>
        </p:txBody>
      </p:sp>
      <p:sp>
        <p:nvSpPr>
          <p:cNvPr id="20" name="Oval 19">
            <a:extLst>
              <a:ext uri="{FF2B5EF4-FFF2-40B4-BE49-F238E27FC236}">
                <a16:creationId xmlns:a16="http://schemas.microsoft.com/office/drawing/2014/main" id="{0FA6FCD8-4FA8-44EA-9A28-E2CE9DF07CEF}"/>
              </a:ext>
            </a:extLst>
          </p:cNvPr>
          <p:cNvSpPr/>
          <p:nvPr/>
        </p:nvSpPr>
        <p:spPr bwMode="auto">
          <a:xfrm>
            <a:off x="6964632" y="4183962"/>
            <a:ext cx="1331843" cy="63610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670C7BE0-CC1A-425E-B859-42E4DDC3C7E3}"/>
              </a:ext>
            </a:extLst>
          </p:cNvPr>
          <p:cNvSpPr txBox="1"/>
          <p:nvPr/>
        </p:nvSpPr>
        <p:spPr>
          <a:xfrm>
            <a:off x="9965960" y="4329736"/>
            <a:ext cx="80233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Team 2</a:t>
            </a:r>
          </a:p>
        </p:txBody>
      </p:sp>
      <p:sp>
        <p:nvSpPr>
          <p:cNvPr id="24" name="Oval 23">
            <a:extLst>
              <a:ext uri="{FF2B5EF4-FFF2-40B4-BE49-F238E27FC236}">
                <a16:creationId xmlns:a16="http://schemas.microsoft.com/office/drawing/2014/main" id="{44D096D4-763A-497E-9C08-57DA210254F0}"/>
              </a:ext>
            </a:extLst>
          </p:cNvPr>
          <p:cNvSpPr/>
          <p:nvPr/>
        </p:nvSpPr>
        <p:spPr bwMode="auto">
          <a:xfrm>
            <a:off x="9701206" y="4183962"/>
            <a:ext cx="1331843" cy="63610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B0FCC4FA-6EC8-4A83-9C47-9EEE05463FE3}"/>
              </a:ext>
            </a:extLst>
          </p:cNvPr>
          <p:cNvSpPr txBox="1"/>
          <p:nvPr/>
        </p:nvSpPr>
        <p:spPr>
          <a:xfrm>
            <a:off x="8561229" y="5306066"/>
            <a:ext cx="80233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Team 3</a:t>
            </a:r>
          </a:p>
        </p:txBody>
      </p:sp>
      <p:sp>
        <p:nvSpPr>
          <p:cNvPr id="28" name="Oval 27">
            <a:extLst>
              <a:ext uri="{FF2B5EF4-FFF2-40B4-BE49-F238E27FC236}">
                <a16:creationId xmlns:a16="http://schemas.microsoft.com/office/drawing/2014/main" id="{AC6823AB-6FF1-4BB8-9AFF-6E1A1521E6E6}"/>
              </a:ext>
            </a:extLst>
          </p:cNvPr>
          <p:cNvSpPr/>
          <p:nvPr/>
        </p:nvSpPr>
        <p:spPr bwMode="auto">
          <a:xfrm>
            <a:off x="8296475" y="5160292"/>
            <a:ext cx="1331843" cy="63610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D3900173-C2C6-4CB0-8606-C698D1D274C9}"/>
              </a:ext>
            </a:extLst>
          </p:cNvPr>
          <p:cNvCxnSpPr>
            <a:stCxn id="8" idx="6"/>
            <a:endCxn id="12" idx="2"/>
          </p:cNvCxnSpPr>
          <p:nvPr/>
        </p:nvCxnSpPr>
        <p:spPr>
          <a:xfrm>
            <a:off x="2326045" y="4502014"/>
            <a:ext cx="140473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5876581-B64A-482A-B5BA-0D2FDF1ED6C8}"/>
              </a:ext>
            </a:extLst>
          </p:cNvPr>
          <p:cNvCxnSpPr>
            <a:stCxn id="8" idx="5"/>
            <a:endCxn id="16" idx="1"/>
          </p:cNvCxnSpPr>
          <p:nvPr/>
        </p:nvCxnSpPr>
        <p:spPr>
          <a:xfrm>
            <a:off x="2131001" y="4726911"/>
            <a:ext cx="390088" cy="5265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B8E646-A268-45DD-9EDD-D84B68514548}"/>
              </a:ext>
            </a:extLst>
          </p:cNvPr>
          <p:cNvCxnSpPr>
            <a:stCxn id="16" idx="7"/>
            <a:endCxn id="12" idx="3"/>
          </p:cNvCxnSpPr>
          <p:nvPr/>
        </p:nvCxnSpPr>
        <p:spPr>
          <a:xfrm flipV="1">
            <a:off x="3462844" y="4726911"/>
            <a:ext cx="462976" cy="5265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Arrow: Right 34">
            <a:extLst>
              <a:ext uri="{FF2B5EF4-FFF2-40B4-BE49-F238E27FC236}">
                <a16:creationId xmlns:a16="http://schemas.microsoft.com/office/drawing/2014/main" id="{1C64468C-39B9-42FA-8370-A11CB9109DEC}"/>
              </a:ext>
            </a:extLst>
          </p:cNvPr>
          <p:cNvSpPr/>
          <p:nvPr/>
        </p:nvSpPr>
        <p:spPr bwMode="auto">
          <a:xfrm>
            <a:off x="5632625" y="4820066"/>
            <a:ext cx="689113" cy="339361"/>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426885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2CF7-67DE-4D93-95C9-88636E3B23F4}"/>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BA3A412E-2405-4FFC-A751-27DD344BFA77}"/>
              </a:ext>
            </a:extLst>
          </p:cNvPr>
          <p:cNvSpPr>
            <a:spLocks noGrp="1"/>
          </p:cNvSpPr>
          <p:nvPr>
            <p:ph sz="quarter" idx="10"/>
          </p:nvPr>
        </p:nvSpPr>
        <p:spPr>
          <a:xfrm>
            <a:off x="584200" y="1435100"/>
            <a:ext cx="11018838" cy="4395049"/>
          </a:xfrm>
        </p:spPr>
        <p:txBody>
          <a:bodyPr/>
          <a:lstStyle/>
          <a:p>
            <a:r>
              <a:rPr lang="en-US"/>
              <a:t>Working from home will exacerbate inequalities already present in society.</a:t>
            </a:r>
          </a:p>
          <a:p>
            <a:endParaRPr lang="en-US"/>
          </a:p>
          <a:p>
            <a:endParaRPr lang="en-US"/>
          </a:p>
          <a:p>
            <a:r>
              <a:rPr lang="en-US"/>
              <a:t>The full effects of working from home will take years to see.</a:t>
            </a:r>
          </a:p>
          <a:p>
            <a:endParaRPr lang="en-US"/>
          </a:p>
          <a:p>
            <a:endParaRPr lang="en-US"/>
          </a:p>
          <a:p>
            <a:r>
              <a:rPr lang="en-US"/>
              <a:t>Justifies Microsoft’s slow and steady approach to adopting working from home.</a:t>
            </a:r>
          </a:p>
        </p:txBody>
      </p:sp>
    </p:spTree>
    <p:extLst>
      <p:ext uri="{BB962C8B-B14F-4D97-AF65-F5344CB8AC3E}">
        <p14:creationId xmlns:p14="http://schemas.microsoft.com/office/powerpoint/2010/main" val="35987868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people sitting at a table&#10;&#10;Description automatically generated">
            <a:extLst>
              <a:ext uri="{FF2B5EF4-FFF2-40B4-BE49-F238E27FC236}">
                <a16:creationId xmlns:a16="http://schemas.microsoft.com/office/drawing/2014/main" id="{8BA13D65-45DC-4E84-ABB0-6C48A020DB9B}"/>
              </a:ext>
            </a:extLst>
          </p:cNvPr>
          <p:cNvPicPr>
            <a:picLocks noChangeAspect="1"/>
          </p:cNvPicPr>
          <p:nvPr/>
        </p:nvPicPr>
        <p:blipFill rotWithShape="1">
          <a:blip r:embed="rId3">
            <a:extLst>
              <a:ext uri="{28A0092B-C50C-407E-A947-70E740481C1C}">
                <a14:useLocalDpi xmlns:a14="http://schemas.microsoft.com/office/drawing/2010/main" val="0"/>
              </a:ext>
            </a:extLst>
          </a:blip>
          <a:srcRect t="9142" b="6461"/>
          <a:stretch/>
        </p:blipFill>
        <p:spPr>
          <a:xfrm>
            <a:off x="0" y="0"/>
            <a:ext cx="12192000" cy="6858000"/>
          </a:xfrm>
          <a:prstGeom prst="rect">
            <a:avLst/>
          </a:prstGeom>
        </p:spPr>
      </p:pic>
      <p:sp>
        <p:nvSpPr>
          <p:cNvPr id="6"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F6FA9E-1608-4774-86CA-D86E11BD87D8}"/>
              </a:ext>
            </a:extLst>
          </p:cNvPr>
          <p:cNvSpPr>
            <a:spLocks noGrp="1"/>
          </p:cNvSpPr>
          <p:nvPr>
            <p:ph type="title"/>
          </p:nvPr>
        </p:nvSpPr>
        <p:spPr>
          <a:xfrm>
            <a:off x="523875" y="5317240"/>
            <a:ext cx="11210925" cy="744836"/>
          </a:xfrm>
        </p:spPr>
        <p:txBody>
          <a:bodyPr vert="horz" lIns="91440" tIns="45720" rIns="91440" bIns="45720" rtlCol="0">
            <a:normAutofit/>
          </a:bodyPr>
          <a:lstStyle/>
          <a:p>
            <a:pPr algn="ctr"/>
            <a:r>
              <a:rPr lang="en-US" sz="3600">
                <a:solidFill>
                  <a:schemeClr val="tx1">
                    <a:lumMod val="85000"/>
                    <a:lumOff val="15000"/>
                  </a:schemeClr>
                </a:solidFill>
              </a:rPr>
              <a:t>Next steps + how to engage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651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2EFC-5B46-427A-84BC-67031C891005}"/>
              </a:ext>
            </a:extLst>
          </p:cNvPr>
          <p:cNvSpPr>
            <a:spLocks noGrp="1"/>
          </p:cNvSpPr>
          <p:nvPr>
            <p:ph type="title"/>
          </p:nvPr>
        </p:nvSpPr>
        <p:spPr>
          <a:xfrm>
            <a:off x="588263" y="457200"/>
            <a:ext cx="11018520" cy="553998"/>
          </a:xfrm>
        </p:spPr>
        <p:txBody>
          <a:bodyPr/>
          <a:lstStyle/>
          <a:p>
            <a:r>
              <a:rPr lang="en-US"/>
              <a:t>Research overview: diverse methodologies</a:t>
            </a:r>
          </a:p>
        </p:txBody>
      </p:sp>
      <p:sp>
        <p:nvSpPr>
          <p:cNvPr id="5" name="TextBox 4">
            <a:extLst>
              <a:ext uri="{FF2B5EF4-FFF2-40B4-BE49-F238E27FC236}">
                <a16:creationId xmlns:a16="http://schemas.microsoft.com/office/drawing/2014/main" id="{55FE3345-1887-4853-B3D4-36A2F89B8BCB}"/>
              </a:ext>
            </a:extLst>
          </p:cNvPr>
          <p:cNvSpPr txBox="1"/>
          <p:nvPr/>
        </p:nvSpPr>
        <p:spPr>
          <a:xfrm>
            <a:off x="3953244" y="5191663"/>
            <a:ext cx="3415731" cy="184666"/>
          </a:xfrm>
          <a:prstGeom prst="rect">
            <a:avLst/>
          </a:prstGeom>
          <a:noFill/>
        </p:spPr>
        <p:txBody>
          <a:bodyPr wrap="square" lIns="0" tIns="0" rIns="0" bIns="0" rtlCol="0">
            <a:spAutoFit/>
          </a:bodyPr>
          <a:lstStyle/>
          <a:p>
            <a:pPr algn="ctr"/>
            <a:r>
              <a:rPr lang="en-US" sz="1200" i="1">
                <a:gradFill>
                  <a:gsLst>
                    <a:gs pos="2917">
                      <a:schemeClr val="tx1"/>
                    </a:gs>
                    <a:gs pos="30000">
                      <a:schemeClr val="tx1"/>
                    </a:gs>
                  </a:gsLst>
                  <a:lin ang="5400000" scaled="0"/>
                </a:gradFill>
              </a:rPr>
              <a:t>(many studies are mixed methods)</a:t>
            </a:r>
            <a:endParaRPr lang="en-US" sz="2000" i="1">
              <a:gradFill>
                <a:gsLst>
                  <a:gs pos="2917">
                    <a:schemeClr val="tx1"/>
                  </a:gs>
                  <a:gs pos="30000">
                    <a:schemeClr val="tx1"/>
                  </a:gs>
                </a:gsLst>
                <a:lin ang="5400000" scaled="0"/>
              </a:gradFill>
            </a:endParaRPr>
          </a:p>
        </p:txBody>
      </p:sp>
      <p:pic>
        <p:nvPicPr>
          <p:cNvPr id="20" name="Picture 19">
            <a:extLst>
              <a:ext uri="{FF2B5EF4-FFF2-40B4-BE49-F238E27FC236}">
                <a16:creationId xmlns:a16="http://schemas.microsoft.com/office/drawing/2014/main" id="{0AD9CDA4-C2A1-4866-9357-B41C326CE968}"/>
              </a:ext>
            </a:extLst>
          </p:cNvPr>
          <p:cNvPicPr>
            <a:picLocks noChangeAspect="1"/>
          </p:cNvPicPr>
          <p:nvPr/>
        </p:nvPicPr>
        <p:blipFill>
          <a:blip r:embed="rId3"/>
          <a:stretch>
            <a:fillRect/>
          </a:stretch>
        </p:blipFill>
        <p:spPr>
          <a:xfrm>
            <a:off x="2942843" y="2052408"/>
            <a:ext cx="5739447" cy="3139255"/>
          </a:xfrm>
          <a:prstGeom prst="rect">
            <a:avLst/>
          </a:prstGeom>
        </p:spPr>
      </p:pic>
      <p:sp>
        <p:nvSpPr>
          <p:cNvPr id="3" name="TextBox 2">
            <a:extLst>
              <a:ext uri="{FF2B5EF4-FFF2-40B4-BE49-F238E27FC236}">
                <a16:creationId xmlns:a16="http://schemas.microsoft.com/office/drawing/2014/main" id="{50442CD6-EA59-44A1-B177-11DAD76CFC60}"/>
              </a:ext>
            </a:extLst>
          </p:cNvPr>
          <p:cNvSpPr txBox="1"/>
          <p:nvPr/>
        </p:nvSpPr>
        <p:spPr>
          <a:xfrm>
            <a:off x="588263" y="1297005"/>
            <a:ext cx="5474667" cy="369332"/>
          </a:xfrm>
          <a:prstGeom prst="rect">
            <a:avLst/>
          </a:prstGeom>
          <a:noFill/>
        </p:spPr>
        <p:txBody>
          <a:bodyPr wrap="square" lIns="0" tIns="0" rIns="0" bIns="0" rtlCol="0">
            <a:spAutoFit/>
          </a:bodyPr>
          <a:lstStyle/>
          <a:p>
            <a:r>
              <a:rPr lang="en-US" sz="2400" i="1">
                <a:gradFill>
                  <a:gsLst>
                    <a:gs pos="2917">
                      <a:schemeClr val="tx1"/>
                    </a:gs>
                    <a:gs pos="30000">
                      <a:schemeClr val="tx1"/>
                    </a:gs>
                  </a:gsLst>
                  <a:lin ang="5400000" scaled="0"/>
                </a:gradFill>
              </a:rPr>
              <a:t>Quantitative and qualitative methods</a:t>
            </a:r>
          </a:p>
        </p:txBody>
      </p:sp>
    </p:spTree>
    <p:extLst>
      <p:ext uri="{BB962C8B-B14F-4D97-AF65-F5344CB8AC3E}">
        <p14:creationId xmlns:p14="http://schemas.microsoft.com/office/powerpoint/2010/main" val="194013985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19DF-C7E7-4259-B642-B645A5AAECB6}"/>
              </a:ext>
            </a:extLst>
          </p:cNvPr>
          <p:cNvSpPr>
            <a:spLocks noGrp="1"/>
          </p:cNvSpPr>
          <p:nvPr>
            <p:ph type="title"/>
          </p:nvPr>
        </p:nvSpPr>
        <p:spPr>
          <a:xfrm>
            <a:off x="588263" y="457200"/>
            <a:ext cx="11018520" cy="553998"/>
          </a:xfrm>
        </p:spPr>
        <p:txBody>
          <a:bodyPr/>
          <a:lstStyle/>
          <a:p>
            <a:r>
              <a:rPr lang="en-US"/>
              <a:t>Send us your research and join the conversation</a:t>
            </a:r>
          </a:p>
        </p:txBody>
      </p:sp>
      <p:sp>
        <p:nvSpPr>
          <p:cNvPr id="3" name="Content Placeholder 2">
            <a:extLst>
              <a:ext uri="{FF2B5EF4-FFF2-40B4-BE49-F238E27FC236}">
                <a16:creationId xmlns:a16="http://schemas.microsoft.com/office/drawing/2014/main" id="{7430DEF0-2F6B-4E08-8EF3-8293AFF8C11D}"/>
              </a:ext>
            </a:extLst>
          </p:cNvPr>
          <p:cNvSpPr>
            <a:spLocks noGrp="1"/>
          </p:cNvSpPr>
          <p:nvPr>
            <p:ph sz="quarter" idx="10"/>
          </p:nvPr>
        </p:nvSpPr>
        <p:spPr>
          <a:xfrm>
            <a:off x="588263" y="2274730"/>
            <a:ext cx="4478338" cy="2585323"/>
          </a:xfrm>
        </p:spPr>
        <p:txBody>
          <a:bodyPr vert="horz" wrap="square" lIns="0" tIns="0" rIns="0" bIns="0" rtlCol="0" anchor="t">
            <a:spAutoFit/>
          </a:bodyPr>
          <a:lstStyle/>
          <a:p>
            <a:pPr marL="0" indent="0">
              <a:buNone/>
            </a:pPr>
            <a:r>
              <a:rPr lang="en-US">
                <a:cs typeface="Segoe UI"/>
              </a:rPr>
              <a:t>Contact </a:t>
            </a:r>
            <a:r>
              <a:rPr lang="en-US" b="1">
                <a:cs typeface="Segoe UI"/>
              </a:rPr>
              <a:t>Alana Dickson (</a:t>
            </a:r>
            <a:r>
              <a:rPr lang="en-US" b="1" err="1">
                <a:cs typeface="Segoe UI"/>
              </a:rPr>
              <a:t>aldickso</a:t>
            </a:r>
            <a:r>
              <a:rPr lang="en-US" b="1">
                <a:cs typeface="Segoe UI"/>
              </a:rPr>
              <a:t>) </a:t>
            </a:r>
            <a:r>
              <a:rPr lang="en-US">
                <a:cs typeface="Segoe UI"/>
              </a:rPr>
              <a:t>and </a:t>
            </a:r>
            <a:r>
              <a:rPr lang="en-US" b="1">
                <a:cs typeface="Segoe UI"/>
              </a:rPr>
              <a:t>Sonia Jaffe (sojaffe) </a:t>
            </a:r>
            <a:r>
              <a:rPr lang="en-US">
                <a:cs typeface="Segoe UI"/>
              </a:rPr>
              <a:t>if you’re running a study or know of one that’s not yet represented in this initiative</a:t>
            </a:r>
          </a:p>
        </p:txBody>
      </p:sp>
      <p:sp>
        <p:nvSpPr>
          <p:cNvPr id="5" name="TextBox 4">
            <a:extLst>
              <a:ext uri="{FF2B5EF4-FFF2-40B4-BE49-F238E27FC236}">
                <a16:creationId xmlns:a16="http://schemas.microsoft.com/office/drawing/2014/main" id="{CB15F9AF-4A41-44F0-B1BB-6011821696AE}"/>
              </a:ext>
            </a:extLst>
          </p:cNvPr>
          <p:cNvSpPr txBox="1"/>
          <p:nvPr/>
        </p:nvSpPr>
        <p:spPr>
          <a:xfrm>
            <a:off x="5718965" y="5723692"/>
            <a:ext cx="6085827" cy="677108"/>
          </a:xfrm>
          <a:prstGeom prst="rect">
            <a:avLst/>
          </a:prstGeom>
          <a:noFill/>
        </p:spPr>
        <p:txBody>
          <a:bodyPr wrap="square" lIns="0" tIns="0" rIns="0" bIns="0" rtlCol="0">
            <a:spAutoFit/>
          </a:bodyPr>
          <a:lstStyle/>
          <a:p>
            <a:pPr algn="ctr"/>
            <a:r>
              <a:rPr lang="en-US" sz="2400">
                <a:gradFill>
                  <a:gsLst>
                    <a:gs pos="2917">
                      <a:schemeClr val="tx1"/>
                    </a:gs>
                    <a:gs pos="30000">
                      <a:schemeClr val="tx1"/>
                    </a:gs>
                  </a:gsLst>
                  <a:lin ang="5400000" scaled="0"/>
                </a:gradFill>
              </a:rPr>
              <a:t>The conversation on </a:t>
            </a:r>
            <a:r>
              <a:rPr lang="en-US" sz="2400" b="1">
                <a:gradFill>
                  <a:gsLst>
                    <a:gs pos="2917">
                      <a:schemeClr val="tx1"/>
                    </a:gs>
                    <a:gs pos="30000">
                      <a:schemeClr val="tx1"/>
                    </a:gs>
                  </a:gsLst>
                  <a:lin ang="5400000" scaled="0"/>
                </a:gradFill>
              </a:rPr>
              <a:t>Teams</a:t>
            </a:r>
            <a:r>
              <a:rPr lang="en-US" sz="2400">
                <a:gradFill>
                  <a:gsLst>
                    <a:gs pos="2917">
                      <a:schemeClr val="tx1"/>
                    </a:gs>
                    <a:gs pos="30000">
                      <a:schemeClr val="tx1"/>
                    </a:gs>
                  </a:gsLst>
                  <a:lin ang="5400000" scaled="0"/>
                </a:gradFill>
              </a:rPr>
              <a:t> is open to all!</a:t>
            </a:r>
          </a:p>
          <a:p>
            <a:pPr algn="ctr"/>
            <a:r>
              <a:rPr lang="en-US" sz="2000">
                <a:gradFill>
                  <a:gsLst>
                    <a:gs pos="2917">
                      <a:schemeClr val="tx1"/>
                    </a:gs>
                    <a:gs pos="30000">
                      <a:schemeClr val="tx1"/>
                    </a:gs>
                  </a:gsLst>
                  <a:lin ang="5400000" scaled="0"/>
                </a:gradFill>
                <a:hlinkClick r:id="rId3"/>
              </a:rPr>
              <a:t>aka.ms/forw-team</a:t>
            </a:r>
            <a:endParaRPr lang="en-US" sz="200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40303A2A-BFD3-422D-9D19-89FA8A11FBAE}"/>
              </a:ext>
            </a:extLst>
          </p:cNvPr>
          <p:cNvPicPr>
            <a:picLocks noChangeAspect="1"/>
          </p:cNvPicPr>
          <p:nvPr/>
        </p:nvPicPr>
        <p:blipFill>
          <a:blip r:embed="rId4"/>
          <a:stretch>
            <a:fillRect/>
          </a:stretch>
        </p:blipFill>
        <p:spPr>
          <a:xfrm>
            <a:off x="5865113" y="1802355"/>
            <a:ext cx="5793533" cy="3684181"/>
          </a:xfrm>
          <a:prstGeom prst="rect">
            <a:avLst/>
          </a:prstGeom>
        </p:spPr>
      </p:pic>
    </p:spTree>
    <p:extLst>
      <p:ext uri="{BB962C8B-B14F-4D97-AF65-F5344CB8AC3E}">
        <p14:creationId xmlns:p14="http://schemas.microsoft.com/office/powerpoint/2010/main" val="30062953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A064-DA81-6B4C-8865-5D54574CBECC}"/>
              </a:ext>
            </a:extLst>
          </p:cNvPr>
          <p:cNvSpPr>
            <a:spLocks noGrp="1"/>
          </p:cNvSpPr>
          <p:nvPr>
            <p:ph type="title"/>
          </p:nvPr>
        </p:nvSpPr>
        <p:spPr/>
        <p:txBody>
          <a:bodyPr/>
          <a:lstStyle/>
          <a:p>
            <a:r>
              <a:rPr lang="en-US">
                <a:cs typeface="Segoe UI"/>
              </a:rPr>
              <a:t>Sign up for our newsletter &amp; join our weekly calls</a:t>
            </a:r>
          </a:p>
        </p:txBody>
      </p:sp>
      <p:sp>
        <p:nvSpPr>
          <p:cNvPr id="4" name="Rectangle 3">
            <a:extLst>
              <a:ext uri="{FF2B5EF4-FFF2-40B4-BE49-F238E27FC236}">
                <a16:creationId xmlns:a16="http://schemas.microsoft.com/office/drawing/2014/main" id="{69390E46-9CCA-0740-8306-CEF9D60FDBE6}"/>
              </a:ext>
            </a:extLst>
          </p:cNvPr>
          <p:cNvSpPr/>
          <p:nvPr/>
        </p:nvSpPr>
        <p:spPr>
          <a:xfrm>
            <a:off x="2018141" y="5777499"/>
            <a:ext cx="2482859" cy="461665"/>
          </a:xfrm>
          <a:prstGeom prst="rect">
            <a:avLst/>
          </a:prstGeom>
        </p:spPr>
        <p:txBody>
          <a:bodyPr wrap="none">
            <a:spAutoFit/>
          </a:bodyPr>
          <a:lstStyle/>
          <a:p>
            <a:r>
              <a:rPr lang="en-US" sz="2400">
                <a:hlinkClick r:id="rId3"/>
              </a:rPr>
              <a:t>aka.ms/</a:t>
            </a:r>
            <a:r>
              <a:rPr lang="en-US" sz="2400" err="1">
                <a:hlinkClick r:id="rId3"/>
              </a:rPr>
              <a:t>forw</a:t>
            </a:r>
            <a:r>
              <a:rPr lang="en-US" sz="2400">
                <a:hlinkClick r:id="rId3"/>
              </a:rPr>
              <a:t>-join</a:t>
            </a:r>
            <a:endParaRPr lang="en-US" sz="2400"/>
          </a:p>
        </p:txBody>
      </p:sp>
      <p:pic>
        <p:nvPicPr>
          <p:cNvPr id="5" name="Picture 4">
            <a:extLst>
              <a:ext uri="{FF2B5EF4-FFF2-40B4-BE49-F238E27FC236}">
                <a16:creationId xmlns:a16="http://schemas.microsoft.com/office/drawing/2014/main" id="{BF2956E1-CB6A-804F-83C5-6CB6F01368FB}"/>
              </a:ext>
            </a:extLst>
          </p:cNvPr>
          <p:cNvPicPr>
            <a:picLocks noChangeAspect="1"/>
          </p:cNvPicPr>
          <p:nvPr/>
        </p:nvPicPr>
        <p:blipFill>
          <a:blip r:embed="rId4"/>
          <a:stretch>
            <a:fillRect/>
          </a:stretch>
        </p:blipFill>
        <p:spPr>
          <a:xfrm>
            <a:off x="1296550" y="1530187"/>
            <a:ext cx="4457709" cy="3904027"/>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0EA51AD5-533F-4D9E-AFC4-7C8AD7E26023}"/>
              </a:ext>
            </a:extLst>
          </p:cNvPr>
          <p:cNvPicPr>
            <a:picLocks noChangeAspect="1"/>
          </p:cNvPicPr>
          <p:nvPr/>
        </p:nvPicPr>
        <p:blipFill rotWithShape="1">
          <a:blip r:embed="rId5"/>
          <a:srcRect r="26802" b="680"/>
          <a:stretch/>
        </p:blipFill>
        <p:spPr>
          <a:xfrm>
            <a:off x="6640945" y="2410100"/>
            <a:ext cx="4796435" cy="2141748"/>
          </a:xfrm>
          <a:prstGeom prst="rect">
            <a:avLst/>
          </a:prstGeom>
        </p:spPr>
      </p:pic>
      <p:sp>
        <p:nvSpPr>
          <p:cNvPr id="10" name="TextBox 9">
            <a:extLst>
              <a:ext uri="{FF2B5EF4-FFF2-40B4-BE49-F238E27FC236}">
                <a16:creationId xmlns:a16="http://schemas.microsoft.com/office/drawing/2014/main" id="{BA901871-0D9A-417C-B798-E224E5EED2ED}"/>
              </a:ext>
            </a:extLst>
          </p:cNvPr>
          <p:cNvSpPr txBox="1"/>
          <p:nvPr/>
        </p:nvSpPr>
        <p:spPr>
          <a:xfrm>
            <a:off x="6192329" y="5712146"/>
            <a:ext cx="5416191" cy="677108"/>
          </a:xfrm>
          <a:prstGeom prst="rect">
            <a:avLst/>
          </a:prstGeom>
          <a:noFill/>
        </p:spPr>
        <p:txBody>
          <a:bodyPr wrap="square" lIns="0" tIns="0" rIns="0" bIns="0" rtlCol="0" anchor="t">
            <a:spAutoFit/>
          </a:bodyPr>
          <a:lstStyle/>
          <a:p>
            <a:pPr algn="ctr"/>
            <a:r>
              <a:rPr lang="en-US" sz="2400" b="1">
                <a:gradFill>
                  <a:gsLst>
                    <a:gs pos="2917">
                      <a:schemeClr val="tx1"/>
                    </a:gs>
                    <a:gs pos="30000">
                      <a:schemeClr val="tx1"/>
                    </a:gs>
                  </a:gsLst>
                  <a:lin ang="5400000" scaled="0"/>
                </a:gradFill>
                <a:cs typeface="Segoe UI"/>
              </a:rPr>
              <a:t>Thursdays @ 10AM PT</a:t>
            </a:r>
          </a:p>
          <a:p>
            <a:pPr algn="ctr"/>
            <a:r>
              <a:rPr lang="en-US" sz="2000">
                <a:gradFill>
                  <a:gsLst>
                    <a:gs pos="2917">
                      <a:schemeClr val="tx1"/>
                    </a:gs>
                    <a:gs pos="30000">
                      <a:schemeClr val="tx1"/>
                    </a:gs>
                  </a:gsLst>
                  <a:lin ang="5400000" scaled="0"/>
                </a:gradFill>
                <a:hlinkClick r:id="rId6"/>
              </a:rPr>
              <a:t>aka.ms/</a:t>
            </a:r>
            <a:r>
              <a:rPr lang="en-US" sz="2000" err="1">
                <a:gradFill>
                  <a:gsLst>
                    <a:gs pos="2917">
                      <a:schemeClr val="tx1"/>
                    </a:gs>
                    <a:gs pos="30000">
                      <a:schemeClr val="tx1"/>
                    </a:gs>
                  </a:gsLst>
                  <a:lin ang="5400000" scaled="0"/>
                </a:gradFill>
                <a:hlinkClick r:id="rId6"/>
              </a:rPr>
              <a:t>forw</a:t>
            </a:r>
            <a:r>
              <a:rPr lang="en-US" sz="2000">
                <a:gradFill>
                  <a:gsLst>
                    <a:gs pos="2917">
                      <a:schemeClr val="tx1"/>
                    </a:gs>
                    <a:gs pos="30000">
                      <a:schemeClr val="tx1"/>
                    </a:gs>
                  </a:gsLst>
                  <a:lin ang="5400000" scaled="0"/>
                </a:gradFill>
                <a:hlinkClick r:id="rId6"/>
              </a:rPr>
              <a:t>-team</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2188250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60-BE1B-44FD-B039-8508F104A1CF}"/>
              </a:ext>
            </a:extLst>
          </p:cNvPr>
          <p:cNvSpPr>
            <a:spLocks noGrp="1"/>
          </p:cNvSpPr>
          <p:nvPr>
            <p:ph type="title"/>
          </p:nvPr>
        </p:nvSpPr>
        <p:spPr/>
        <p:txBody>
          <a:bodyPr/>
          <a:lstStyle/>
          <a:p>
            <a:r>
              <a:rPr lang="en-US" b="1">
                <a:ea typeface="+mj-lt"/>
                <a:cs typeface="+mj-lt"/>
              </a:rPr>
              <a:t>JEM Event: Future of Work</a:t>
            </a:r>
            <a:endParaRPr lang="en-US">
              <a:ea typeface="+mj-lt"/>
              <a:cs typeface="+mj-lt"/>
            </a:endParaRPr>
          </a:p>
        </p:txBody>
      </p:sp>
      <p:sp>
        <p:nvSpPr>
          <p:cNvPr id="5" name="Rectangle 4">
            <a:extLst>
              <a:ext uri="{FF2B5EF4-FFF2-40B4-BE49-F238E27FC236}">
                <a16:creationId xmlns:a16="http://schemas.microsoft.com/office/drawing/2014/main" id="{C49C9613-44A7-4746-BCB3-3C1D6F1145BE}"/>
              </a:ext>
            </a:extLst>
          </p:cNvPr>
          <p:cNvSpPr/>
          <p:nvPr/>
        </p:nvSpPr>
        <p:spPr>
          <a:xfrm>
            <a:off x="483189" y="1048451"/>
            <a:ext cx="1559466" cy="461665"/>
          </a:xfrm>
          <a:prstGeom prst="rect">
            <a:avLst/>
          </a:prstGeom>
        </p:spPr>
        <p:txBody>
          <a:bodyPr wrap="none" lIns="91440" tIns="45720" rIns="91440" bIns="45720" anchor="t">
            <a:spAutoFit/>
          </a:bodyPr>
          <a:lstStyle/>
          <a:p>
            <a:r>
              <a:rPr lang="en-US" sz="2400" i="1"/>
              <a:t>March 3-5</a:t>
            </a:r>
          </a:p>
        </p:txBody>
      </p:sp>
      <p:sp>
        <p:nvSpPr>
          <p:cNvPr id="7" name="Title 1">
            <a:extLst>
              <a:ext uri="{FF2B5EF4-FFF2-40B4-BE49-F238E27FC236}">
                <a16:creationId xmlns:a16="http://schemas.microsoft.com/office/drawing/2014/main" id="{48240FD4-B907-4B27-8AFD-0EF0D086D0F7}"/>
              </a:ext>
            </a:extLst>
          </p:cNvPr>
          <p:cNvSpPr txBox="1">
            <a:spLocks/>
          </p:cNvSpPr>
          <p:nvPr/>
        </p:nvSpPr>
        <p:spPr>
          <a:xfrm>
            <a:off x="3174231" y="5927042"/>
            <a:ext cx="546927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800">
                <a:latin typeface="+mn-lt"/>
                <a:cs typeface="Segoe UI"/>
                <a:hlinkClick r:id="rId3"/>
              </a:rPr>
              <a:t>aka.ms/JEMevents</a:t>
            </a:r>
            <a:endParaRPr lang="en-US" sz="2800">
              <a:latin typeface="+mn-lt"/>
            </a:endParaRPr>
          </a:p>
        </p:txBody>
      </p:sp>
      <p:sp>
        <p:nvSpPr>
          <p:cNvPr id="3" name="TextBox 2">
            <a:extLst>
              <a:ext uri="{FF2B5EF4-FFF2-40B4-BE49-F238E27FC236}">
                <a16:creationId xmlns:a16="http://schemas.microsoft.com/office/drawing/2014/main" id="{8A254CAE-ACE1-4419-8ED7-9270E29D5473}"/>
              </a:ext>
            </a:extLst>
          </p:cNvPr>
          <p:cNvSpPr txBox="1"/>
          <p:nvPr/>
        </p:nvSpPr>
        <p:spPr>
          <a:xfrm>
            <a:off x="1035878" y="1853096"/>
            <a:ext cx="10396330" cy="33239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rgbClr val="323130"/>
                </a:solidFill>
                <a:cs typeface="Segoe UI"/>
              </a:rPr>
              <a:t>How we can use what we have learned over the past year to help our customers thrive in a future with much more hybrid and remote work?</a:t>
            </a:r>
            <a:endParaRPr lang="en-US" sz="2400">
              <a:solidFill>
                <a:srgbClr val="000000"/>
              </a:solidFill>
              <a:cs typeface="Segoe UI"/>
            </a:endParaRPr>
          </a:p>
          <a:p>
            <a:pPr marL="457200" indent="-457200">
              <a:buFont typeface="Arial"/>
              <a:buChar char="•"/>
            </a:pPr>
            <a:r>
              <a:rPr lang="en-US" sz="2400">
                <a:solidFill>
                  <a:srgbClr val="323130"/>
                </a:solidFill>
                <a:cs typeface="Segoe UI"/>
              </a:rPr>
              <a:t>What does the research tell us about the unique challenges and opportunities presented by working from home – for individual productivity, team collaboration, social capital, well-being, and more?</a:t>
            </a:r>
            <a:endParaRPr lang="en-US" sz="2400">
              <a:solidFill>
                <a:srgbClr val="000000"/>
              </a:solidFill>
              <a:cs typeface="Segoe UI"/>
            </a:endParaRPr>
          </a:p>
          <a:p>
            <a:pPr marL="457200" indent="-457200">
              <a:buFont typeface="Arial"/>
              <a:buChar char="•"/>
            </a:pPr>
            <a:r>
              <a:rPr lang="en-US" sz="2400">
                <a:solidFill>
                  <a:srgbClr val="323130"/>
                </a:solidFill>
                <a:cs typeface="Segoe UI"/>
              </a:rPr>
              <a:t>What are the different teams at Microsoft doing to help customers overcome these challenges?  </a:t>
            </a:r>
            <a:endParaRPr lang="en-US" sz="2400">
              <a:solidFill>
                <a:srgbClr val="000000"/>
              </a:solidFill>
              <a:cs typeface="Segoe UI"/>
            </a:endParaRPr>
          </a:p>
          <a:p>
            <a:pPr marL="457200" indent="-457200">
              <a:buFont typeface="Arial"/>
              <a:buChar char="•"/>
            </a:pPr>
            <a:r>
              <a:rPr lang="en-US" sz="2400">
                <a:solidFill>
                  <a:srgbClr val="323130"/>
                </a:solidFill>
                <a:cs typeface="Segoe UI"/>
              </a:rPr>
              <a:t>What more should we do in the coming months and years to prepare for this new future of work?</a:t>
            </a:r>
            <a:endParaRPr lang="en-US" sz="2400">
              <a:cs typeface="Segoe UI"/>
            </a:endParaRPr>
          </a:p>
        </p:txBody>
      </p:sp>
    </p:spTree>
    <p:extLst>
      <p:ext uri="{BB962C8B-B14F-4D97-AF65-F5344CB8AC3E}">
        <p14:creationId xmlns:p14="http://schemas.microsoft.com/office/powerpoint/2010/main" val="7865339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BC76-B75C-40FA-9282-8F50582F5C16}"/>
              </a:ext>
            </a:extLst>
          </p:cNvPr>
          <p:cNvSpPr>
            <a:spLocks noGrp="1"/>
          </p:cNvSpPr>
          <p:nvPr>
            <p:ph type="title"/>
          </p:nvPr>
        </p:nvSpPr>
        <p:spPr/>
        <p:txBody>
          <a:bodyPr/>
          <a:lstStyle/>
          <a:p>
            <a:r>
              <a:rPr lang="en-US">
                <a:solidFill>
                  <a:schemeClr val="accent3"/>
                </a:solidFill>
                <a:cs typeface="Segoe UI"/>
              </a:rPr>
              <a:t>Thanks!</a:t>
            </a:r>
          </a:p>
        </p:txBody>
      </p:sp>
      <p:sp>
        <p:nvSpPr>
          <p:cNvPr id="3" name="Content Placeholder 2">
            <a:extLst>
              <a:ext uri="{FF2B5EF4-FFF2-40B4-BE49-F238E27FC236}">
                <a16:creationId xmlns:a16="http://schemas.microsoft.com/office/drawing/2014/main" id="{6232F44B-D1B3-4944-A34B-DC1130483180}"/>
              </a:ext>
            </a:extLst>
          </p:cNvPr>
          <p:cNvSpPr>
            <a:spLocks noGrp="1"/>
          </p:cNvSpPr>
          <p:nvPr>
            <p:ph sz="quarter" idx="10"/>
          </p:nvPr>
        </p:nvSpPr>
        <p:spPr>
          <a:xfrm>
            <a:off x="584200" y="1435100"/>
            <a:ext cx="11018838" cy="4998291"/>
          </a:xfrm>
        </p:spPr>
        <p:txBody>
          <a:bodyPr vert="horz" wrap="square" lIns="0" tIns="0" rIns="0" bIns="0" rtlCol="0" anchor="t">
            <a:spAutoFit/>
          </a:bodyPr>
          <a:lstStyle/>
          <a:p>
            <a:pPr marL="0" indent="0">
              <a:buNone/>
            </a:pPr>
            <a:r>
              <a:rPr lang="en-US" i="1">
                <a:cs typeface="Segoe UI"/>
              </a:rPr>
              <a:t>Resources and follow-ups:</a:t>
            </a:r>
          </a:p>
          <a:p>
            <a:pPr marL="0" indent="0">
              <a:buNone/>
            </a:pPr>
            <a:endParaRPr lang="en-US"/>
          </a:p>
          <a:p>
            <a:r>
              <a:rPr lang="en-US">
                <a:cs typeface="Segoe UI"/>
              </a:rPr>
              <a:t>Future of Remote Work Initiative main website: </a:t>
            </a:r>
            <a:r>
              <a:rPr lang="en-US">
                <a:cs typeface="Segoe UI"/>
                <a:hlinkClick r:id="rId3"/>
              </a:rPr>
              <a:t>aka.ms/forw</a:t>
            </a:r>
            <a:endParaRPr lang="en-US">
              <a:cs typeface="Segoe UI"/>
            </a:endParaRPr>
          </a:p>
          <a:p>
            <a:r>
              <a:rPr lang="en-US">
                <a:cs typeface="Segoe UI"/>
              </a:rPr>
              <a:t>Read our syntheses: </a:t>
            </a:r>
            <a:r>
              <a:rPr lang="en-US">
                <a:cs typeface="Segoe UI"/>
                <a:hlinkClick r:id="rId4"/>
              </a:rPr>
              <a:t>aka.ms/forw-syntheses</a:t>
            </a:r>
            <a:endParaRPr lang="en-US">
              <a:cs typeface="Segoe UI"/>
            </a:endParaRPr>
          </a:p>
          <a:p>
            <a:r>
              <a:rPr lang="en-US">
                <a:cs typeface="Segoe UI"/>
              </a:rPr>
              <a:t>Sign up for the newsletter: </a:t>
            </a:r>
            <a:r>
              <a:rPr lang="en-US">
                <a:cs typeface="Segoe UI"/>
                <a:hlinkClick r:id="rId5"/>
              </a:rPr>
              <a:t>aka.ms/forw-join</a:t>
            </a:r>
            <a:endParaRPr lang="en-US">
              <a:cs typeface="Segoe UI"/>
            </a:endParaRPr>
          </a:p>
          <a:p>
            <a:r>
              <a:rPr lang="en-US">
                <a:cs typeface="Segoe UI"/>
              </a:rPr>
              <a:t>Join our Team: </a:t>
            </a:r>
            <a:r>
              <a:rPr lang="en-US">
                <a:cs typeface="Segoe UI"/>
                <a:hlinkClick r:id="rId6"/>
              </a:rPr>
              <a:t>aka.ms/forw-team</a:t>
            </a:r>
            <a:endParaRPr lang="en-US">
              <a:cs typeface="Segoe UI"/>
            </a:endParaRPr>
          </a:p>
          <a:p>
            <a:r>
              <a:rPr lang="en-US">
                <a:cs typeface="Segoe UI"/>
              </a:rPr>
              <a:t>Learn about our initiative’s events: </a:t>
            </a:r>
            <a:r>
              <a:rPr lang="en-US">
                <a:cs typeface="Segoe UI"/>
                <a:hlinkClick r:id="rId7"/>
              </a:rPr>
              <a:t>aka.ms/forw-events</a:t>
            </a:r>
            <a:endParaRPr lang="en-US">
              <a:cs typeface="Segoe UI"/>
            </a:endParaRPr>
          </a:p>
          <a:p>
            <a:r>
              <a:rPr lang="en-US">
                <a:cs typeface="Segoe UI"/>
              </a:rPr>
              <a:t>Connect your project with the initiative: contact </a:t>
            </a:r>
            <a:r>
              <a:rPr lang="en-US">
                <a:cs typeface="Segoe UI"/>
                <a:hlinkClick r:id="rId8"/>
              </a:rPr>
              <a:t>Alana Dickson </a:t>
            </a:r>
            <a:r>
              <a:rPr lang="en-US">
                <a:cs typeface="Segoe UI"/>
              </a:rPr>
              <a:t>[</a:t>
            </a:r>
            <a:r>
              <a:rPr lang="en-US" err="1">
                <a:cs typeface="Segoe UI"/>
              </a:rPr>
              <a:t>aldickso</a:t>
            </a:r>
            <a:r>
              <a:rPr lang="en-US">
                <a:cs typeface="Segoe UI"/>
              </a:rPr>
              <a:t>] </a:t>
            </a:r>
            <a:r>
              <a:rPr lang="en-US">
                <a:ea typeface="+mn-lt"/>
                <a:cs typeface="+mn-lt"/>
              </a:rPr>
              <a:t>or </a:t>
            </a:r>
            <a:r>
              <a:rPr lang="en-US">
                <a:ea typeface="+mn-lt"/>
                <a:cs typeface="+mn-lt"/>
                <a:hlinkClick r:id="rId9"/>
              </a:rPr>
              <a:t>Sonia Jaffe</a:t>
            </a:r>
            <a:r>
              <a:rPr lang="en-US">
                <a:cs typeface="Segoe UI"/>
              </a:rPr>
              <a:t> (</a:t>
            </a:r>
            <a:r>
              <a:rPr lang="en-US" err="1">
                <a:cs typeface="Segoe UI"/>
              </a:rPr>
              <a:t>sojaffe</a:t>
            </a:r>
            <a:r>
              <a:rPr lang="en-US">
                <a:cs typeface="Segoe UI"/>
              </a:rPr>
              <a:t>)</a:t>
            </a:r>
          </a:p>
          <a:p>
            <a:pPr marL="0" indent="0">
              <a:buNone/>
            </a:pPr>
            <a:endParaRPr lang="en-US"/>
          </a:p>
        </p:txBody>
      </p:sp>
    </p:spTree>
    <p:extLst>
      <p:ext uri="{BB962C8B-B14F-4D97-AF65-F5344CB8AC3E}">
        <p14:creationId xmlns:p14="http://schemas.microsoft.com/office/powerpoint/2010/main" val="284200228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36AF-0B24-47DC-83B1-4F56D9B7673B}"/>
              </a:ext>
            </a:extLst>
          </p:cNvPr>
          <p:cNvSpPr>
            <a:spLocks noGrp="1"/>
          </p:cNvSpPr>
          <p:nvPr>
            <p:ph type="title"/>
          </p:nvPr>
        </p:nvSpPr>
        <p:spPr>
          <a:xfrm>
            <a:off x="588263" y="3286125"/>
            <a:ext cx="11018520" cy="553998"/>
          </a:xfrm>
        </p:spPr>
        <p:txBody>
          <a:bodyPr/>
          <a:lstStyle/>
          <a:p>
            <a:r>
              <a:rPr lang="en-GB"/>
              <a:t>Appendix – Project Decks</a:t>
            </a:r>
            <a:endParaRPr lang="en-US"/>
          </a:p>
        </p:txBody>
      </p:sp>
    </p:spTree>
    <p:extLst>
      <p:ext uri="{BB962C8B-B14F-4D97-AF65-F5344CB8AC3E}">
        <p14:creationId xmlns:p14="http://schemas.microsoft.com/office/powerpoint/2010/main" val="18150321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5C0A5-26E9-470D-84EE-CA742BD7257E}"/>
              </a:ext>
            </a:extLst>
          </p:cNvPr>
          <p:cNvSpPr>
            <a:spLocks noGrp="1"/>
          </p:cNvSpPr>
          <p:nvPr>
            <p:ph type="title"/>
          </p:nvPr>
        </p:nvSpPr>
        <p:spPr/>
        <p:txBody>
          <a:bodyPr/>
          <a:lstStyle/>
          <a:p>
            <a:r>
              <a:rPr lang="en-US"/>
              <a:t>Research overview: diverse populations</a:t>
            </a:r>
          </a:p>
        </p:txBody>
      </p:sp>
      <p:sp>
        <p:nvSpPr>
          <p:cNvPr id="42" name="TextBox 41">
            <a:extLst>
              <a:ext uri="{FF2B5EF4-FFF2-40B4-BE49-F238E27FC236}">
                <a16:creationId xmlns:a16="http://schemas.microsoft.com/office/drawing/2014/main" id="{94C12A3E-EBCB-4062-A165-2E0EA2B3102F}"/>
              </a:ext>
            </a:extLst>
          </p:cNvPr>
          <p:cNvSpPr txBox="1"/>
          <p:nvPr/>
        </p:nvSpPr>
        <p:spPr>
          <a:xfrm>
            <a:off x="588263" y="1587584"/>
            <a:ext cx="3415731" cy="615553"/>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External population vs. internal population</a:t>
            </a:r>
          </a:p>
        </p:txBody>
      </p:sp>
      <p:sp>
        <p:nvSpPr>
          <p:cNvPr id="6" name="TextBox 5">
            <a:extLst>
              <a:ext uri="{FF2B5EF4-FFF2-40B4-BE49-F238E27FC236}">
                <a16:creationId xmlns:a16="http://schemas.microsoft.com/office/drawing/2014/main" id="{A5A1D73C-0602-4F21-9431-DA05E9BAA944}"/>
              </a:ext>
            </a:extLst>
          </p:cNvPr>
          <p:cNvSpPr txBox="1"/>
          <p:nvPr/>
        </p:nvSpPr>
        <p:spPr>
          <a:xfrm>
            <a:off x="6716551" y="1710694"/>
            <a:ext cx="3415731" cy="492443"/>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Population</a:t>
            </a:r>
          </a:p>
          <a:p>
            <a:pPr algn="ctr"/>
            <a:r>
              <a:rPr lang="en-US" sz="1200" i="1">
                <a:gradFill>
                  <a:gsLst>
                    <a:gs pos="2917">
                      <a:schemeClr val="tx1"/>
                    </a:gs>
                    <a:gs pos="30000">
                      <a:schemeClr val="tx1"/>
                    </a:gs>
                  </a:gsLst>
                  <a:lin ang="5400000" scaled="0"/>
                </a:gradFill>
              </a:rPr>
              <a:t>(many studies look at multiple populations)</a:t>
            </a:r>
            <a:endParaRPr lang="en-US" sz="2000" i="1">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EC4C6AA2-C912-490B-9C3C-0F4AE5DB5E8E}"/>
              </a:ext>
            </a:extLst>
          </p:cNvPr>
          <p:cNvPicPr>
            <a:picLocks noChangeAspect="1"/>
          </p:cNvPicPr>
          <p:nvPr/>
        </p:nvPicPr>
        <p:blipFill>
          <a:blip r:embed="rId3"/>
          <a:stretch>
            <a:fillRect/>
          </a:stretch>
        </p:blipFill>
        <p:spPr>
          <a:xfrm>
            <a:off x="5785370" y="2541184"/>
            <a:ext cx="5566933" cy="3014016"/>
          </a:xfrm>
          <a:prstGeom prst="rect">
            <a:avLst/>
          </a:prstGeom>
        </p:spPr>
      </p:pic>
      <p:pic>
        <p:nvPicPr>
          <p:cNvPr id="11" name="Picture 10">
            <a:extLst>
              <a:ext uri="{FF2B5EF4-FFF2-40B4-BE49-F238E27FC236}">
                <a16:creationId xmlns:a16="http://schemas.microsoft.com/office/drawing/2014/main" id="{EEE125FE-37C5-46E1-978A-A68A9985FC38}"/>
              </a:ext>
            </a:extLst>
          </p:cNvPr>
          <p:cNvPicPr>
            <a:picLocks noChangeAspect="1"/>
          </p:cNvPicPr>
          <p:nvPr/>
        </p:nvPicPr>
        <p:blipFill>
          <a:blip r:embed="rId4"/>
          <a:stretch>
            <a:fillRect/>
          </a:stretch>
        </p:blipFill>
        <p:spPr>
          <a:xfrm>
            <a:off x="1042966" y="2681552"/>
            <a:ext cx="3356332" cy="2873648"/>
          </a:xfrm>
          <a:prstGeom prst="rect">
            <a:avLst/>
          </a:prstGeom>
        </p:spPr>
      </p:pic>
      <p:sp>
        <p:nvSpPr>
          <p:cNvPr id="14" name="TextBox 13">
            <a:extLst>
              <a:ext uri="{FF2B5EF4-FFF2-40B4-BE49-F238E27FC236}">
                <a16:creationId xmlns:a16="http://schemas.microsoft.com/office/drawing/2014/main" id="{E19C8AE4-B8F1-4A61-AAF4-6BFBE42251D5}"/>
              </a:ext>
            </a:extLst>
          </p:cNvPr>
          <p:cNvSpPr txBox="1"/>
          <p:nvPr/>
        </p:nvSpPr>
        <p:spPr>
          <a:xfrm>
            <a:off x="1703280" y="2335727"/>
            <a:ext cx="560439" cy="553998"/>
          </a:xfrm>
          <a:prstGeom prst="rect">
            <a:avLst/>
          </a:prstGeom>
          <a:noFill/>
        </p:spPr>
        <p:txBody>
          <a:bodyPr wrap="square" lIns="0" tIns="0" rIns="0" bIns="0" rtlCol="0">
            <a:spAutoFit/>
          </a:bodyPr>
          <a:lstStyle/>
          <a:p>
            <a:pPr algn="l"/>
            <a:r>
              <a:rPr lang="en-US">
                <a:gradFill>
                  <a:gsLst>
                    <a:gs pos="2917">
                      <a:schemeClr val="tx1"/>
                    </a:gs>
                    <a:gs pos="30000">
                      <a:schemeClr val="tx1"/>
                    </a:gs>
                  </a:gsLst>
                  <a:lin ang="5400000" scaled="0"/>
                </a:gradFill>
              </a:rPr>
              <a:t>Both</a:t>
            </a:r>
          </a:p>
          <a:p>
            <a:pPr algn="ctr"/>
            <a:r>
              <a:rPr lang="en-US">
                <a:gradFill>
                  <a:gsLst>
                    <a:gs pos="2917">
                      <a:schemeClr val="tx1"/>
                    </a:gs>
                    <a:gs pos="30000">
                      <a:schemeClr val="tx1"/>
                    </a:gs>
                  </a:gsLst>
                  <a:lin ang="5400000" scaled="0"/>
                </a:gradFill>
              </a:rPr>
              <a:t>6</a:t>
            </a:r>
          </a:p>
        </p:txBody>
      </p:sp>
      <p:sp>
        <p:nvSpPr>
          <p:cNvPr id="17" name="TextBox 16">
            <a:extLst>
              <a:ext uri="{FF2B5EF4-FFF2-40B4-BE49-F238E27FC236}">
                <a16:creationId xmlns:a16="http://schemas.microsoft.com/office/drawing/2014/main" id="{5BA53E07-95ED-4EAE-B4BC-7648D9D87E38}"/>
              </a:ext>
            </a:extLst>
          </p:cNvPr>
          <p:cNvSpPr txBox="1"/>
          <p:nvPr/>
        </p:nvSpPr>
        <p:spPr>
          <a:xfrm>
            <a:off x="1113343" y="4718975"/>
            <a:ext cx="870156" cy="553998"/>
          </a:xfrm>
          <a:prstGeom prst="rect">
            <a:avLst/>
          </a:prstGeom>
          <a:noFill/>
        </p:spPr>
        <p:txBody>
          <a:bodyPr wrap="square" lIns="0" tIns="0" rIns="0" bIns="0" rtlCol="0">
            <a:spAutoFit/>
          </a:bodyPr>
          <a:lstStyle/>
          <a:p>
            <a:pPr algn="l"/>
            <a:r>
              <a:rPr lang="en-US">
                <a:gradFill>
                  <a:gsLst>
                    <a:gs pos="2917">
                      <a:schemeClr val="tx1"/>
                    </a:gs>
                    <a:gs pos="30000">
                      <a:schemeClr val="tx1"/>
                    </a:gs>
                  </a:gsLst>
                  <a:lin ang="5400000" scaled="0"/>
                </a:gradFill>
              </a:rPr>
              <a:t>Internal</a:t>
            </a:r>
          </a:p>
          <a:p>
            <a:pPr algn="ctr"/>
            <a:r>
              <a:rPr lang="en-US">
                <a:gradFill>
                  <a:gsLst>
                    <a:gs pos="2917">
                      <a:schemeClr val="tx1"/>
                    </a:gs>
                    <a:gs pos="30000">
                      <a:schemeClr val="tx1"/>
                    </a:gs>
                  </a:gsLst>
                  <a:lin ang="5400000" scaled="0"/>
                </a:gradFill>
              </a:rPr>
              <a:t>18</a:t>
            </a:r>
          </a:p>
        </p:txBody>
      </p:sp>
      <p:sp>
        <p:nvSpPr>
          <p:cNvPr id="19" name="TextBox 18">
            <a:extLst>
              <a:ext uri="{FF2B5EF4-FFF2-40B4-BE49-F238E27FC236}">
                <a16:creationId xmlns:a16="http://schemas.microsoft.com/office/drawing/2014/main" id="{46263792-5165-4A3A-9636-42B34D8E34F0}"/>
              </a:ext>
            </a:extLst>
          </p:cNvPr>
          <p:cNvSpPr txBox="1"/>
          <p:nvPr/>
        </p:nvSpPr>
        <p:spPr>
          <a:xfrm>
            <a:off x="4141904" y="3642343"/>
            <a:ext cx="870156" cy="553998"/>
          </a:xfrm>
          <a:prstGeom prst="rect">
            <a:avLst/>
          </a:prstGeom>
          <a:noFill/>
        </p:spPr>
        <p:txBody>
          <a:bodyPr wrap="square" lIns="0" tIns="0" rIns="0" bIns="0" rtlCol="0">
            <a:spAutoFit/>
          </a:bodyPr>
          <a:lstStyle/>
          <a:p>
            <a:pPr algn="l"/>
            <a:r>
              <a:rPr lang="en-US">
                <a:gradFill>
                  <a:gsLst>
                    <a:gs pos="2917">
                      <a:schemeClr val="tx1"/>
                    </a:gs>
                    <a:gs pos="30000">
                      <a:schemeClr val="tx1"/>
                    </a:gs>
                  </a:gsLst>
                  <a:lin ang="5400000" scaled="0"/>
                </a:gradFill>
              </a:rPr>
              <a:t>External</a:t>
            </a:r>
          </a:p>
          <a:p>
            <a:pPr algn="ctr"/>
            <a:r>
              <a:rPr lang="en-US">
                <a:gradFill>
                  <a:gsLst>
                    <a:gs pos="2917">
                      <a:schemeClr val="tx1"/>
                    </a:gs>
                    <a:gs pos="30000">
                      <a:schemeClr val="tx1"/>
                    </a:gs>
                  </a:gsLst>
                  <a:lin ang="5400000" scaled="0"/>
                </a:gradFill>
              </a:rPr>
              <a:t>21</a:t>
            </a:r>
          </a:p>
        </p:txBody>
      </p:sp>
    </p:spTree>
    <p:extLst>
      <p:ext uri="{BB962C8B-B14F-4D97-AF65-F5344CB8AC3E}">
        <p14:creationId xmlns:p14="http://schemas.microsoft.com/office/powerpoint/2010/main" val="6618368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4CEF-9121-42BE-BCF1-CE847AF56EA0}"/>
              </a:ext>
            </a:extLst>
          </p:cNvPr>
          <p:cNvSpPr>
            <a:spLocks noGrp="1"/>
          </p:cNvSpPr>
          <p:nvPr>
            <p:ph type="title"/>
          </p:nvPr>
        </p:nvSpPr>
        <p:spPr/>
        <p:txBody>
          <a:bodyPr/>
          <a:lstStyle/>
          <a:p>
            <a:r>
              <a:rPr lang="en-US"/>
              <a:t>This research is enabled by </a:t>
            </a:r>
            <a:r>
              <a:rPr lang="en-US">
                <a:solidFill>
                  <a:srgbClr val="D83B01"/>
                </a:solidFill>
              </a:rPr>
              <a:t>unique Microsoft assets</a:t>
            </a:r>
          </a:p>
        </p:txBody>
      </p:sp>
      <p:sp>
        <p:nvSpPr>
          <p:cNvPr id="3" name="Content Placeholder 2">
            <a:extLst>
              <a:ext uri="{FF2B5EF4-FFF2-40B4-BE49-F238E27FC236}">
                <a16:creationId xmlns:a16="http://schemas.microsoft.com/office/drawing/2014/main" id="{20728FF6-DE42-481C-81F2-84FFCF911619}"/>
              </a:ext>
            </a:extLst>
          </p:cNvPr>
          <p:cNvSpPr>
            <a:spLocks noGrp="1"/>
          </p:cNvSpPr>
          <p:nvPr>
            <p:ph sz="quarter" idx="10"/>
          </p:nvPr>
        </p:nvSpPr>
        <p:spPr>
          <a:xfrm>
            <a:off x="673916" y="1720059"/>
            <a:ext cx="5567988" cy="5736955"/>
          </a:xfrm>
        </p:spPr>
        <p:txBody>
          <a:bodyPr vert="horz" wrap="square" lIns="0" tIns="0" rIns="0" bIns="0" rtlCol="0" anchor="t">
            <a:spAutoFit/>
          </a:bodyPr>
          <a:lstStyle/>
          <a:p>
            <a:pPr marL="0" indent="0">
              <a:buNone/>
            </a:pPr>
            <a:r>
              <a:rPr lang="en-US">
                <a:latin typeface="Segoe UI Semibold" panose="020B0702040204020203" pitchFamily="34" charset="0"/>
                <a:cs typeface="Segoe UI Semibold" panose="020B0702040204020203" pitchFamily="34" charset="0"/>
              </a:rPr>
              <a:t>30 years of remote work expertise at MSR </a:t>
            </a:r>
            <a:r>
              <a:rPr lang="en-US" sz="2400">
                <a:cs typeface="Segoe UI"/>
              </a:rPr>
              <a:t>(</a:t>
            </a:r>
            <a:r>
              <a:rPr lang="en-US" sz="2400">
                <a:cs typeface="Segoe UI"/>
                <a:hlinkClick r:id="rId3"/>
              </a:rPr>
              <a:t>aka.ms/</a:t>
            </a:r>
            <a:r>
              <a:rPr lang="en-US" sz="2400" err="1">
                <a:cs typeface="Segoe UI"/>
                <a:hlinkClick r:id="rId3"/>
              </a:rPr>
              <a:t>forw</a:t>
            </a:r>
            <a:r>
              <a:rPr lang="en-US" sz="2400">
                <a:cs typeface="Segoe UI"/>
                <a:hlinkClick r:id="rId3"/>
              </a:rPr>
              <a:t>-</a:t>
            </a:r>
            <a:r>
              <a:rPr lang="en-US" sz="2400" err="1">
                <a:cs typeface="Segoe UI"/>
                <a:hlinkClick r:id="rId3"/>
              </a:rPr>
              <a:t>msr</a:t>
            </a:r>
            <a:r>
              <a:rPr lang="en-US" sz="2400">
                <a:cs typeface="Segoe UI"/>
                <a:hlinkClick r:id="rId3"/>
              </a:rPr>
              <a:t>-blogpost</a:t>
            </a:r>
            <a:r>
              <a:rPr lang="en-US" sz="2400">
                <a:cs typeface="Segoe UI"/>
              </a:rPr>
              <a:t>)</a:t>
            </a:r>
          </a:p>
          <a:p>
            <a:pPr marL="0" indent="0">
              <a:buNone/>
            </a:pPr>
            <a:endParaRPr lang="en-US" sz="1400">
              <a:latin typeface="Segoe UI Semibold" panose="020B0702040204020203" pitchFamily="34" charset="0"/>
              <a:cs typeface="Segoe UI Semibold" panose="020B0702040204020203" pitchFamily="34" charset="0"/>
            </a:endParaRPr>
          </a:p>
          <a:p>
            <a:pPr marL="0" indent="0">
              <a:buNone/>
            </a:pPr>
            <a:r>
              <a:rPr lang="en-US">
                <a:latin typeface="Segoe UI Semibold" panose="020B0702040204020203" pitchFamily="34" charset="0"/>
                <a:cs typeface="Segoe UI Semibold" panose="020B0702040204020203" pitchFamily="34" charset="0"/>
              </a:rPr>
              <a:t>Data, for example:</a:t>
            </a:r>
          </a:p>
          <a:p>
            <a:r>
              <a:rPr lang="en-US" sz="2400">
                <a:cs typeface="Segoe UI"/>
              </a:rPr>
              <a:t>Data from the Microsoft Graph</a:t>
            </a:r>
          </a:p>
          <a:p>
            <a:pPr lvl="1"/>
            <a:r>
              <a:rPr lang="en-US"/>
              <a:t>IDEAs, Workplace Analytics</a:t>
            </a:r>
          </a:p>
          <a:p>
            <a:r>
              <a:rPr lang="en-US" sz="2400">
                <a:cs typeface="Segoe UI"/>
              </a:rPr>
              <a:t>Developer data</a:t>
            </a:r>
          </a:p>
          <a:p>
            <a:pPr lvl="1"/>
            <a:r>
              <a:rPr lang="en-US">
                <a:cs typeface="Segoe UI"/>
              </a:rPr>
              <a:t>GitHub, </a:t>
            </a:r>
            <a:r>
              <a:rPr lang="en-US" err="1">
                <a:cs typeface="Segoe UI"/>
              </a:rPr>
              <a:t>CloudMine</a:t>
            </a:r>
            <a:endParaRPr lang="en-US">
              <a:cs typeface="Segoe UI"/>
            </a:endParaRPr>
          </a:p>
          <a:p>
            <a:r>
              <a:rPr lang="en-US" sz="2400">
                <a:cs typeface="Segoe UI"/>
              </a:rPr>
              <a:t>Customer platforms </a:t>
            </a:r>
          </a:p>
          <a:p>
            <a:pPr lvl="1"/>
            <a:r>
              <a:rPr lang="en-US">
                <a:cs typeface="Segoe UI"/>
              </a:rPr>
              <a:t>Intercept, Compass </a:t>
            </a:r>
          </a:p>
          <a:p>
            <a:pPr marL="0" indent="0">
              <a:buNone/>
            </a:pPr>
            <a:endParaRPr lang="en-US">
              <a:latin typeface="Segoe UI Semibold" panose="020B0702040204020203" pitchFamily="34" charset="0"/>
              <a:cs typeface="Segoe UI Semibold" panose="020B0702040204020203" pitchFamily="34" charset="0"/>
            </a:endParaRPr>
          </a:p>
          <a:p>
            <a:pPr marL="0" indent="0">
              <a:buNone/>
            </a:pPr>
            <a:endParaRPr lang="en-US" sz="1400">
              <a:cs typeface="Segoe UI"/>
            </a:endParaRPr>
          </a:p>
          <a:p>
            <a:endParaRPr lang="en-US" sz="2400">
              <a:cs typeface="Segoe UI"/>
            </a:endParaRPr>
          </a:p>
          <a:p>
            <a:pPr marL="0" indent="0">
              <a:buNone/>
            </a:pPr>
            <a:endParaRPr lang="en-US" sz="2400"/>
          </a:p>
        </p:txBody>
      </p:sp>
      <p:sp>
        <p:nvSpPr>
          <p:cNvPr id="5" name="Rectangle 4">
            <a:extLst>
              <a:ext uri="{FF2B5EF4-FFF2-40B4-BE49-F238E27FC236}">
                <a16:creationId xmlns:a16="http://schemas.microsoft.com/office/drawing/2014/main" id="{295AA924-9EFD-4171-A5BF-893F23E3BE34}"/>
              </a:ext>
            </a:extLst>
          </p:cNvPr>
          <p:cNvSpPr/>
          <p:nvPr/>
        </p:nvSpPr>
        <p:spPr>
          <a:xfrm>
            <a:off x="524132" y="1006402"/>
            <a:ext cx="11018520" cy="477054"/>
          </a:xfrm>
          <a:prstGeom prst="rect">
            <a:avLst/>
          </a:prstGeom>
        </p:spPr>
        <p:txBody>
          <a:bodyPr wrap="square">
            <a:spAutoFit/>
          </a:bodyPr>
          <a:lstStyle/>
          <a:p>
            <a:r>
              <a:rPr lang="en-US" sz="2500" i="1"/>
              <a:t>Microsoft has a strong competitive advantage in understanding remote work</a:t>
            </a:r>
          </a:p>
        </p:txBody>
      </p:sp>
      <p:pic>
        <p:nvPicPr>
          <p:cNvPr id="6" name="Picture 2">
            <a:extLst>
              <a:ext uri="{FF2B5EF4-FFF2-40B4-BE49-F238E27FC236}">
                <a16:creationId xmlns:a16="http://schemas.microsoft.com/office/drawing/2014/main" id="{AE20B4F9-7849-4B88-9684-9C9BD9F9E5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22" r="10851"/>
          <a:stretch/>
        </p:blipFill>
        <p:spPr bwMode="auto">
          <a:xfrm>
            <a:off x="7363467" y="2129854"/>
            <a:ext cx="3266433" cy="296623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8A3017D-7B23-4C62-ABB3-C499AA410FAA}"/>
              </a:ext>
            </a:extLst>
          </p:cNvPr>
          <p:cNvSpPr/>
          <p:nvPr/>
        </p:nvSpPr>
        <p:spPr>
          <a:xfrm>
            <a:off x="6584745" y="5343766"/>
            <a:ext cx="5022038" cy="692497"/>
          </a:xfrm>
          <a:prstGeom prst="rect">
            <a:avLst/>
          </a:prstGeom>
        </p:spPr>
        <p:txBody>
          <a:bodyPr wrap="square">
            <a:spAutoFit/>
          </a:bodyPr>
          <a:lstStyle/>
          <a:p>
            <a:pPr algn="ctr"/>
            <a:r>
              <a:rPr lang="en-US" sz="1300">
                <a:gradFill>
                  <a:gsLst>
                    <a:gs pos="2917">
                      <a:schemeClr val="tx1"/>
                    </a:gs>
                    <a:gs pos="30000">
                      <a:schemeClr val="tx1"/>
                    </a:gs>
                  </a:gsLst>
                  <a:lin ang="5400000" scaled="0"/>
                </a:gradFill>
              </a:rPr>
              <a:t>Source: Neha Shah, Jonathan Larson, Kevin Sherman, Natalie Singer-Velush. </a:t>
            </a:r>
            <a:r>
              <a:rPr lang="en-US" sz="1300">
                <a:gradFill>
                  <a:gsLst>
                    <a:gs pos="2917">
                      <a:schemeClr val="tx1"/>
                    </a:gs>
                    <a:gs pos="30000">
                      <a:schemeClr val="tx1"/>
                    </a:gs>
                  </a:gsLst>
                  <a:lin ang="5400000" scaled="0"/>
                </a:gradFill>
                <a:hlinkClick r:id="rId5"/>
              </a:rPr>
              <a:t>“Uncovering resilience: Measuring organizational networks during crisis”.</a:t>
            </a:r>
            <a:r>
              <a:rPr lang="en-US" sz="1300">
                <a:gradFill>
                  <a:gsLst>
                    <a:gs pos="2917">
                      <a:schemeClr val="tx1"/>
                    </a:gs>
                    <a:gs pos="30000">
                      <a:schemeClr val="tx1"/>
                    </a:gs>
                  </a:gsLst>
                  <a:lin ang="5400000" scaled="0"/>
                </a:gradFill>
              </a:rPr>
              <a:t> </a:t>
            </a:r>
            <a:r>
              <a:rPr lang="en-US" sz="1300" err="1">
                <a:gradFill>
                  <a:gsLst>
                    <a:gs pos="2917">
                      <a:schemeClr val="tx1"/>
                    </a:gs>
                    <a:gs pos="30000">
                      <a:schemeClr val="tx1"/>
                    </a:gs>
                  </a:gsLst>
                  <a:lin ang="5400000" scaled="0"/>
                </a:gradFill>
              </a:rPr>
              <a:t>Home|Work</a:t>
            </a:r>
            <a:r>
              <a:rPr lang="en-US" sz="1300">
                <a:gradFill>
                  <a:gsLst>
                    <a:gs pos="2917">
                      <a:schemeClr val="tx1"/>
                    </a:gs>
                    <a:gs pos="30000">
                      <a:schemeClr val="tx1"/>
                    </a:gs>
                  </a:gsLst>
                  <a:lin ang="5400000" scaled="0"/>
                </a:gradFill>
              </a:rPr>
              <a:t> blog. Microsoft 365 Insights.</a:t>
            </a:r>
          </a:p>
        </p:txBody>
      </p:sp>
    </p:spTree>
    <p:extLst>
      <p:ext uri="{BB962C8B-B14F-4D97-AF65-F5344CB8AC3E}">
        <p14:creationId xmlns:p14="http://schemas.microsoft.com/office/powerpoint/2010/main" val="12186019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AADF5-B62A-A846-A851-B36828103F5F}"/>
              </a:ext>
            </a:extLst>
          </p:cNvPr>
          <p:cNvSpPr>
            <a:spLocks noGrp="1"/>
          </p:cNvSpPr>
          <p:nvPr>
            <p:ph type="title"/>
          </p:nvPr>
        </p:nvSpPr>
        <p:spPr>
          <a:xfrm>
            <a:off x="588263" y="457200"/>
            <a:ext cx="11018520" cy="553998"/>
          </a:xfrm>
        </p:spPr>
        <p:txBody>
          <a:bodyPr/>
          <a:lstStyle/>
          <a:p>
            <a:r>
              <a:rPr lang="en-US"/>
              <a:t>Connecting with research in and outside of MSFT</a:t>
            </a:r>
            <a:endParaRPr lang="en-US">
              <a:solidFill>
                <a:srgbClr val="D83B01"/>
              </a:solidFill>
            </a:endParaRPr>
          </a:p>
        </p:txBody>
      </p:sp>
      <p:sp>
        <p:nvSpPr>
          <p:cNvPr id="8" name="TextBox 7">
            <a:extLst>
              <a:ext uri="{FF2B5EF4-FFF2-40B4-BE49-F238E27FC236}">
                <a16:creationId xmlns:a16="http://schemas.microsoft.com/office/drawing/2014/main" id="{38101CA8-E2D4-564A-8772-4654981185B5}"/>
              </a:ext>
            </a:extLst>
          </p:cNvPr>
          <p:cNvSpPr txBox="1"/>
          <p:nvPr/>
        </p:nvSpPr>
        <p:spPr>
          <a:xfrm>
            <a:off x="7610853" y="5325168"/>
            <a:ext cx="3766343" cy="923330"/>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Centering Microsoft in the global conversation through events</a:t>
            </a:r>
          </a:p>
          <a:p>
            <a:pPr algn="ctr"/>
            <a:r>
              <a:rPr lang="en-US" sz="2000">
                <a:gradFill>
                  <a:gsLst>
                    <a:gs pos="2917">
                      <a:schemeClr val="tx1"/>
                    </a:gs>
                    <a:gs pos="30000">
                      <a:schemeClr val="tx1"/>
                    </a:gs>
                  </a:gsLst>
                  <a:lin ang="5400000" scaled="0"/>
                </a:gradFill>
              </a:rPr>
              <a:t>(e.g. </a:t>
            </a:r>
            <a:r>
              <a:rPr lang="en-US" sz="2000">
                <a:gradFill>
                  <a:gsLst>
                    <a:gs pos="2917">
                      <a:schemeClr val="tx1"/>
                    </a:gs>
                    <a:gs pos="30000">
                      <a:schemeClr val="tx1"/>
                    </a:gs>
                  </a:gsLst>
                  <a:lin ang="5400000" scaled="0"/>
                </a:gradFill>
                <a:hlinkClick r:id="rId3"/>
              </a:rPr>
              <a:t>aka.ms/nfw2020</a:t>
            </a:r>
            <a:r>
              <a:rPr lang="en-US" sz="2000">
                <a:gradFill>
                  <a:gsLst>
                    <a:gs pos="2917">
                      <a:schemeClr val="tx1"/>
                    </a:gs>
                    <a:gs pos="30000">
                      <a:schemeClr val="tx1"/>
                    </a:gs>
                  </a:gsLst>
                  <a:lin ang="5400000" scaled="0"/>
                </a:gradFill>
              </a:rPr>
              <a:t>)</a:t>
            </a:r>
          </a:p>
        </p:txBody>
      </p:sp>
      <p:sp>
        <p:nvSpPr>
          <p:cNvPr id="9" name="TextBox 8">
            <a:extLst>
              <a:ext uri="{FF2B5EF4-FFF2-40B4-BE49-F238E27FC236}">
                <a16:creationId xmlns:a16="http://schemas.microsoft.com/office/drawing/2014/main" id="{62FFE2E2-1F0C-0147-9FA9-B7A256190668}"/>
              </a:ext>
            </a:extLst>
          </p:cNvPr>
          <p:cNvSpPr txBox="1"/>
          <p:nvPr/>
        </p:nvSpPr>
        <p:spPr>
          <a:xfrm>
            <a:off x="439580" y="5477470"/>
            <a:ext cx="3458203" cy="923330"/>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Bringing top research from universities and other companies to product groups</a:t>
            </a:r>
          </a:p>
        </p:txBody>
      </p:sp>
      <p:pic>
        <p:nvPicPr>
          <p:cNvPr id="4" name="Picture 3">
            <a:extLst>
              <a:ext uri="{FF2B5EF4-FFF2-40B4-BE49-F238E27FC236}">
                <a16:creationId xmlns:a16="http://schemas.microsoft.com/office/drawing/2014/main" id="{C7B185E3-C8B2-0E43-BD90-7EE6C597E503}"/>
              </a:ext>
            </a:extLst>
          </p:cNvPr>
          <p:cNvPicPr>
            <a:picLocks noChangeAspect="1"/>
          </p:cNvPicPr>
          <p:nvPr/>
        </p:nvPicPr>
        <p:blipFill>
          <a:blip r:embed="rId4"/>
          <a:stretch>
            <a:fillRect/>
          </a:stretch>
        </p:blipFill>
        <p:spPr>
          <a:xfrm>
            <a:off x="8214705" y="1569198"/>
            <a:ext cx="2659469" cy="3415000"/>
          </a:xfrm>
          <a:prstGeom prst="rect">
            <a:avLst/>
          </a:prstGeom>
        </p:spPr>
      </p:pic>
      <p:pic>
        <p:nvPicPr>
          <p:cNvPr id="11" name="Picture 10">
            <a:extLst>
              <a:ext uri="{FF2B5EF4-FFF2-40B4-BE49-F238E27FC236}">
                <a16:creationId xmlns:a16="http://schemas.microsoft.com/office/drawing/2014/main" id="{2794E006-BFA2-B24E-A2EB-D50396A1C2B4}"/>
              </a:ext>
            </a:extLst>
          </p:cNvPr>
          <p:cNvPicPr>
            <a:picLocks noChangeAspect="1"/>
          </p:cNvPicPr>
          <p:nvPr/>
        </p:nvPicPr>
        <p:blipFill>
          <a:blip r:embed="rId5"/>
          <a:stretch>
            <a:fillRect/>
          </a:stretch>
        </p:blipFill>
        <p:spPr>
          <a:xfrm>
            <a:off x="715042" y="1569198"/>
            <a:ext cx="1754095" cy="2291808"/>
          </a:xfrm>
          <a:prstGeom prst="rect">
            <a:avLst/>
          </a:prstGeom>
        </p:spPr>
      </p:pic>
      <p:pic>
        <p:nvPicPr>
          <p:cNvPr id="12" name="Picture 11">
            <a:extLst>
              <a:ext uri="{FF2B5EF4-FFF2-40B4-BE49-F238E27FC236}">
                <a16:creationId xmlns:a16="http://schemas.microsoft.com/office/drawing/2014/main" id="{46A9F0CD-C6F4-FB4A-9C26-CFB35D4330A8}"/>
              </a:ext>
            </a:extLst>
          </p:cNvPr>
          <p:cNvPicPr>
            <a:picLocks noChangeAspect="1"/>
          </p:cNvPicPr>
          <p:nvPr/>
        </p:nvPicPr>
        <p:blipFill>
          <a:blip r:embed="rId6"/>
          <a:stretch>
            <a:fillRect/>
          </a:stretch>
        </p:blipFill>
        <p:spPr>
          <a:xfrm>
            <a:off x="1318894" y="2262122"/>
            <a:ext cx="1808616" cy="2294070"/>
          </a:xfrm>
          <a:prstGeom prst="rect">
            <a:avLst/>
          </a:prstGeom>
        </p:spPr>
      </p:pic>
      <p:pic>
        <p:nvPicPr>
          <p:cNvPr id="14" name="Picture 13">
            <a:extLst>
              <a:ext uri="{FF2B5EF4-FFF2-40B4-BE49-F238E27FC236}">
                <a16:creationId xmlns:a16="http://schemas.microsoft.com/office/drawing/2014/main" id="{9893635F-FF8A-0A44-A97E-967BA0E6BBF1}"/>
              </a:ext>
            </a:extLst>
          </p:cNvPr>
          <p:cNvPicPr>
            <a:picLocks noChangeAspect="1"/>
          </p:cNvPicPr>
          <p:nvPr/>
        </p:nvPicPr>
        <p:blipFill>
          <a:blip r:embed="rId7"/>
          <a:stretch>
            <a:fillRect/>
          </a:stretch>
        </p:blipFill>
        <p:spPr>
          <a:xfrm>
            <a:off x="2168681" y="2943444"/>
            <a:ext cx="1808616" cy="2305672"/>
          </a:xfrm>
          <a:prstGeom prst="rect">
            <a:avLst/>
          </a:prstGeom>
        </p:spPr>
      </p:pic>
      <p:pic>
        <p:nvPicPr>
          <p:cNvPr id="5" name="Picture 4" descr="See the source image">
            <a:extLst>
              <a:ext uri="{FF2B5EF4-FFF2-40B4-BE49-F238E27FC236}">
                <a16:creationId xmlns:a16="http://schemas.microsoft.com/office/drawing/2014/main" id="{213A7737-92F1-4702-A396-B2D2D4DCE70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6319"/>
          <a:stretch/>
        </p:blipFill>
        <p:spPr bwMode="auto">
          <a:xfrm>
            <a:off x="4612516" y="1553415"/>
            <a:ext cx="2094029" cy="13078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BDEF39-C2FA-4C22-96E3-7AABCB56C634}"/>
              </a:ext>
            </a:extLst>
          </p:cNvPr>
          <p:cNvSpPr txBox="1"/>
          <p:nvPr/>
        </p:nvSpPr>
        <p:spPr>
          <a:xfrm>
            <a:off x="4451104" y="2967335"/>
            <a:ext cx="2475247" cy="492443"/>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Prof. Nicholas Bloom</a:t>
            </a:r>
          </a:p>
          <a:p>
            <a:pPr algn="ctr"/>
            <a:r>
              <a:rPr lang="en-US" sz="1600">
                <a:gradFill>
                  <a:gsLst>
                    <a:gs pos="2917">
                      <a:schemeClr val="tx1"/>
                    </a:gs>
                    <a:gs pos="30000">
                      <a:schemeClr val="tx1"/>
                    </a:gs>
                  </a:gsLst>
                  <a:lin ang="5400000" scaled="0"/>
                </a:gradFill>
              </a:rPr>
              <a:t>Stanford University</a:t>
            </a:r>
          </a:p>
        </p:txBody>
      </p:sp>
      <p:pic>
        <p:nvPicPr>
          <p:cNvPr id="7" name="Picture 2" descr="Gloria Mark (UC Irvine) - UCSD Design Lab">
            <a:extLst>
              <a:ext uri="{FF2B5EF4-FFF2-40B4-BE49-F238E27FC236}">
                <a16:creationId xmlns:a16="http://schemas.microsoft.com/office/drawing/2014/main" id="{CF1CD6A7-8437-44C7-86A5-AA7E9F9702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2620" y="3656234"/>
            <a:ext cx="2253820" cy="12878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F650E6E-DE11-4EAD-AD46-DCD8B93D0D65}"/>
              </a:ext>
            </a:extLst>
          </p:cNvPr>
          <p:cNvSpPr txBox="1"/>
          <p:nvPr/>
        </p:nvSpPr>
        <p:spPr>
          <a:xfrm>
            <a:off x="4738553" y="4944131"/>
            <a:ext cx="2066069" cy="492443"/>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Prof. Gloria Mark</a:t>
            </a:r>
          </a:p>
          <a:p>
            <a:pPr algn="ctr"/>
            <a:r>
              <a:rPr lang="en-US" sz="1600">
                <a:gradFill>
                  <a:gsLst>
                    <a:gs pos="2917">
                      <a:schemeClr val="tx1"/>
                    </a:gs>
                    <a:gs pos="30000">
                      <a:schemeClr val="tx1"/>
                    </a:gs>
                  </a:gsLst>
                  <a:lin ang="5400000" scaled="0"/>
                </a:gradFill>
              </a:rPr>
              <a:t>UC Irvine</a:t>
            </a:r>
          </a:p>
        </p:txBody>
      </p:sp>
      <p:sp>
        <p:nvSpPr>
          <p:cNvPr id="20" name="Title 1">
            <a:extLst>
              <a:ext uri="{FF2B5EF4-FFF2-40B4-BE49-F238E27FC236}">
                <a16:creationId xmlns:a16="http://schemas.microsoft.com/office/drawing/2014/main" id="{541DA651-D2CC-4A27-AD60-D67F54EFFA6B}"/>
              </a:ext>
            </a:extLst>
          </p:cNvPr>
          <p:cNvSpPr txBox="1">
            <a:spLocks/>
          </p:cNvSpPr>
          <p:nvPr/>
        </p:nvSpPr>
        <p:spPr>
          <a:xfrm>
            <a:off x="2793288" y="5677122"/>
            <a:ext cx="5922061"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800">
                <a:latin typeface="Segoe UI Semibold"/>
                <a:cs typeface="Segoe UI Semibold"/>
              </a:rPr>
              <a:t> </a:t>
            </a:r>
            <a:r>
              <a:rPr lang="en-US" sz="2800">
                <a:latin typeface="+mn-lt"/>
                <a:cs typeface="Segoe UI"/>
                <a:hlinkClick r:id="rId10"/>
              </a:rPr>
              <a:t>aka.ms/</a:t>
            </a:r>
            <a:r>
              <a:rPr lang="en-US" sz="2800" err="1">
                <a:latin typeface="+mn-lt"/>
                <a:cs typeface="Segoe UI"/>
                <a:hlinkClick r:id="rId10"/>
              </a:rPr>
              <a:t>forw</a:t>
            </a:r>
            <a:r>
              <a:rPr lang="en-US" sz="2800">
                <a:latin typeface="+mn-lt"/>
                <a:cs typeface="Segoe UI"/>
                <a:hlinkClick r:id="rId10"/>
              </a:rPr>
              <a:t>-events</a:t>
            </a:r>
            <a:endParaRPr lang="en-US"/>
          </a:p>
        </p:txBody>
      </p:sp>
    </p:spTree>
    <p:extLst>
      <p:ext uri="{BB962C8B-B14F-4D97-AF65-F5344CB8AC3E}">
        <p14:creationId xmlns:p14="http://schemas.microsoft.com/office/powerpoint/2010/main" val="31647778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ccentBoxVTI">
  <a:themeElements>
    <a:clrScheme name="AnalogousFromDarkSeedLeftStep">
      <a:dk1>
        <a:srgbClr val="000000"/>
      </a:dk1>
      <a:lt1>
        <a:srgbClr val="FFFFFF"/>
      </a:lt1>
      <a:dk2>
        <a:srgbClr val="2A2441"/>
      </a:dk2>
      <a:lt2>
        <a:srgbClr val="E4E8E2"/>
      </a:lt2>
      <a:accent1>
        <a:srgbClr val="944DC3"/>
      </a:accent1>
      <a:accent2>
        <a:srgbClr val="5945B5"/>
      </a:accent2>
      <a:accent3>
        <a:srgbClr val="4D68C3"/>
      </a:accent3>
      <a:accent4>
        <a:srgbClr val="3B88B1"/>
      </a:accent4>
      <a:accent5>
        <a:srgbClr val="46B3AB"/>
      </a:accent5>
      <a:accent6>
        <a:srgbClr val="3BB178"/>
      </a:accent6>
      <a:hlink>
        <a:srgbClr val="338F9A"/>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AnalogousFromDarkSeedLeftStep">
    <a:dk1>
      <a:srgbClr val="000000"/>
    </a:dk1>
    <a:lt1>
      <a:srgbClr val="FFFFFF"/>
    </a:lt1>
    <a:dk2>
      <a:srgbClr val="2A2441"/>
    </a:dk2>
    <a:lt2>
      <a:srgbClr val="E4E8E2"/>
    </a:lt2>
    <a:accent1>
      <a:srgbClr val="944DC3"/>
    </a:accent1>
    <a:accent2>
      <a:srgbClr val="5945B5"/>
    </a:accent2>
    <a:accent3>
      <a:srgbClr val="4D68C3"/>
    </a:accent3>
    <a:accent4>
      <a:srgbClr val="3B88B1"/>
    </a:accent4>
    <a:accent5>
      <a:srgbClr val="46B3AB"/>
    </a:accent5>
    <a:accent6>
      <a:srgbClr val="3BB178"/>
    </a:accent6>
    <a:hlink>
      <a:srgbClr val="338F9A"/>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F0571FA8631048B48AD1FF9FBB1A90" ma:contentTypeVersion="6" ma:contentTypeDescription="Create a new document." ma:contentTypeScope="" ma:versionID="cee92b984a791c24335ebfe97f71abfc">
  <xsd:schema xmlns:xsd="http://www.w3.org/2001/XMLSchema" xmlns:xs="http://www.w3.org/2001/XMLSchema" xmlns:p="http://schemas.microsoft.com/office/2006/metadata/properties" xmlns:ns1="http://schemas.microsoft.com/sharepoint/v3" xmlns:ns2="31b3cb65-c688-43ae-b815-34d90352295d" xmlns:ns3="e6c1a04e-ba22-4ef8-ab60-a7ba75f30091" targetNamespace="http://schemas.microsoft.com/office/2006/metadata/properties" ma:root="true" ma:fieldsID="76b03b8a7503b570d484a0ed7877e6a3" ns1:_="" ns2:_="" ns3:_="">
    <xsd:import namespace="http://schemas.microsoft.com/sharepoint/v3"/>
    <xsd:import namespace="31b3cb65-c688-43ae-b815-34d90352295d"/>
    <xsd:import namespace="e6c1a04e-ba22-4ef8-ab60-a7ba75f300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b3cb65-c688-43ae-b815-34d903522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6c1a04e-ba22-4ef8-ab60-a7ba75f300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6c1a04e-ba22-4ef8-ab60-a7ba75f30091">
      <UserInfo>
        <DisplayName>Ariella Shina</DisplayName>
        <AccountId>743</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EEFEEC7-69A5-47EC-932E-419736FFE2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1b3cb65-c688-43ae-b815-34d90352295d"/>
    <ds:schemaRef ds:uri="e6c1a04e-ba22-4ef8-ab60-a7ba75f300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FED75D-98BF-475E-998E-79440B00A96C}">
  <ds:schemaRefs>
    <ds:schemaRef ds:uri="http://schemas.microsoft.com/sharepoint/v3/contenttype/forms"/>
  </ds:schemaRefs>
</ds:datastoreItem>
</file>

<file path=customXml/itemProps3.xml><?xml version="1.0" encoding="utf-8"?>
<ds:datastoreItem xmlns:ds="http://schemas.openxmlformats.org/officeDocument/2006/customXml" ds:itemID="{B4FF407A-BA67-43FE-AEE7-EA34ACB9FD6A}">
  <ds:schemaRefs>
    <ds:schemaRef ds:uri="http://purl.org/dc/elements/1.1/"/>
    <ds:schemaRef ds:uri="http://schemas.microsoft.com/office/2006/documentManagement/types"/>
    <ds:schemaRef ds:uri="http://purl.org/dc/terms/"/>
    <ds:schemaRef ds:uri="http://schemas.microsoft.com/sharepoint/v3"/>
    <ds:schemaRef ds:uri="http://schemas.microsoft.com/office/infopath/2007/PartnerControls"/>
    <ds:schemaRef ds:uri="e6c1a04e-ba22-4ef8-ab60-a7ba75f30091"/>
    <ds:schemaRef ds:uri="http://schemas.openxmlformats.org/package/2006/metadata/core-properties"/>
    <ds:schemaRef ds:uri="http://schemas.microsoft.com/office/2006/metadata/properties"/>
    <ds:schemaRef ds:uri="31b3cb65-c688-43ae-b815-34d90352295d"/>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TotalTime>
  <Words>10802</Words>
  <Application>Microsoft Office PowerPoint</Application>
  <PresentationFormat>Widescreen</PresentationFormat>
  <Paragraphs>904</Paragraphs>
  <Slides>64</Slides>
  <Notes>64</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64</vt:i4>
      </vt:variant>
    </vt:vector>
  </HeadingPairs>
  <TitlesOfParts>
    <vt:vector size="81" baseType="lpstr">
      <vt:lpstr>Arial</vt:lpstr>
      <vt:lpstr>Avenir Next LT Pro</vt:lpstr>
      <vt:lpstr>Calibri</vt:lpstr>
      <vt:lpstr>Calibri Light</vt:lpstr>
      <vt:lpstr>Consolas</vt:lpstr>
      <vt:lpstr>Lato</vt:lpstr>
      <vt:lpstr>Montserrat</vt:lpstr>
      <vt:lpstr>Segoe UI</vt:lpstr>
      <vt:lpstr>Segoe UI Light</vt:lpstr>
      <vt:lpstr>Segoe UI Semibold</vt:lpstr>
      <vt:lpstr>Segoe UI Semilight</vt:lpstr>
      <vt:lpstr>SegoeUI</vt:lpstr>
      <vt:lpstr>Wingdings</vt:lpstr>
      <vt:lpstr>White Template</vt:lpstr>
      <vt:lpstr>Office Theme</vt:lpstr>
      <vt:lpstr>1_AccentBoxVTI</vt:lpstr>
      <vt:lpstr>think-cell Slide</vt:lpstr>
      <vt:lpstr>Nine Months of Research Into Working From Home: Looking Back to Look Forward  Findings from 40+ studies into remote work that are participating in the Future of Remote Work Initiative (http://aka.ms/forw)   E+D Applied Research Talk Series (aka.ms/exdar-talks) Dec 2, 2020</vt:lpstr>
      <vt:lpstr>Future of Remote Work Initiative: The Basics</vt:lpstr>
      <vt:lpstr>Research studies</vt:lpstr>
      <vt:lpstr>Research studies (continued)</vt:lpstr>
      <vt:lpstr>Research studies (continued)</vt:lpstr>
      <vt:lpstr>Research overview: diverse methodologies</vt:lpstr>
      <vt:lpstr>Research overview: diverse populations</vt:lpstr>
      <vt:lpstr>This research is enabled by unique Microsoft assets</vt:lpstr>
      <vt:lpstr>Connecting with research in and outside of MSFT</vt:lpstr>
      <vt:lpstr>Future of Remote Work Initiative: Goals</vt:lpstr>
      <vt:lpstr>Resources to help you make data-driven decisions about remote (and hybrid) work</vt:lpstr>
      <vt:lpstr>Impact on MSFT and our products</vt:lpstr>
      <vt:lpstr>PowerPoint Presentation</vt:lpstr>
      <vt:lpstr>Research “tracks”</vt:lpstr>
      <vt:lpstr>Collaboration and Meetings</vt:lpstr>
      <vt:lpstr>PowerPoint Presentation</vt:lpstr>
      <vt:lpstr>Designing for multitasking in meetings</vt:lpstr>
      <vt:lpstr>Designing meetings for neurodivergent professionals</vt:lpstr>
      <vt:lpstr>Designing meetings for new joiners</vt:lpstr>
      <vt:lpstr>Designing effective and inclusive meetings</vt:lpstr>
      <vt:lpstr>Designing for remote and hybrid futures of work</vt:lpstr>
      <vt:lpstr>Designing for the effects of remoteness</vt:lpstr>
      <vt:lpstr>Designing for the fabric of collegiality</vt:lpstr>
      <vt:lpstr>PowerPoint Presentation</vt:lpstr>
      <vt:lpstr>Personal Productivity &amp; Wellbeing</vt:lpstr>
      <vt:lpstr>Emerging themes across productivity and wellbeing</vt:lpstr>
      <vt:lpstr>Productivity Impacts Across Roles</vt:lpstr>
      <vt:lpstr>Surveillance Impact</vt:lpstr>
      <vt:lpstr>Individual  Considerations</vt:lpstr>
      <vt:lpstr>Looking to a Hybrid Future</vt:lpstr>
      <vt:lpstr>Emerging Future Issues</vt:lpstr>
      <vt:lpstr>Trust, Autonomy and Boundaries</vt:lpstr>
      <vt:lpstr>Where we are already showing up</vt:lpstr>
      <vt:lpstr>Software Engineering</vt:lpstr>
      <vt:lpstr>What do we cover?</vt:lpstr>
      <vt:lpstr>Why do we need to understand developer productivity?</vt:lpstr>
      <vt:lpstr>Measuring developer productivity is not trivial</vt:lpstr>
      <vt:lpstr>PowerPoint Presentation</vt:lpstr>
      <vt:lpstr>Developer activity is up!</vt:lpstr>
      <vt:lpstr>What developers say?</vt:lpstr>
      <vt:lpstr>It depends!</vt:lpstr>
      <vt:lpstr>The good about WFH</vt:lpstr>
      <vt:lpstr>The bad about WFH</vt:lpstr>
      <vt:lpstr>Productivity is personal.</vt:lpstr>
      <vt:lpstr>Team productivity - Challenges</vt:lpstr>
      <vt:lpstr>Ongoing work</vt:lpstr>
      <vt:lpstr>Learn more!</vt:lpstr>
      <vt:lpstr>Summary</vt:lpstr>
      <vt:lpstr>Physical Ecosystems &amp; Devices</vt:lpstr>
      <vt:lpstr>Home workstations have evolved since initial WFH mandates, but only modestly</vt:lpstr>
      <vt:lpstr>New device behaviors have emerged as people have adapted to working remotely</vt:lpstr>
      <vt:lpstr>Current equipment and home workstation configurations limit our ability to authentically connect with others</vt:lpstr>
      <vt:lpstr>  Looking forward </vt:lpstr>
      <vt:lpstr>Societal Implications</vt:lpstr>
      <vt:lpstr>Who can work from home?</vt:lpstr>
      <vt:lpstr>Those with caregiving responsibilities - especially women – are struggling the most</vt:lpstr>
      <vt:lpstr>Losing between group relationships could decrease innovation</vt:lpstr>
      <vt:lpstr>Conclusion</vt:lpstr>
      <vt:lpstr>Next steps + how to engage</vt:lpstr>
      <vt:lpstr>Send us your research and join the conversation</vt:lpstr>
      <vt:lpstr>Sign up for our newsletter &amp; join our weekly calls</vt:lpstr>
      <vt:lpstr>JEM Event: Future of Work</vt:lpstr>
      <vt:lpstr>Thanks!</vt:lpstr>
      <vt:lpstr>Appendix – Project Decks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of Remote Work initiative  Findings and implications from &gt;30 studies by researchers across Microsoft</dc:title>
  <dc:creator>Peter Bergen</dc:creator>
  <cp:lastModifiedBy>Holland Kaviani</cp:lastModifiedBy>
  <cp:revision>2</cp:revision>
  <cp:lastPrinted>2020-12-02T06:47:13Z</cp:lastPrinted>
  <dcterms:created xsi:type="dcterms:W3CDTF">2020-05-21T22:04:24Z</dcterms:created>
  <dcterms:modified xsi:type="dcterms:W3CDTF">2021-01-22T18:31:17Z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2020-05-21T22:04:23Z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d52f921a-28d3-4abb-8064-936ee2804869</vt:lpwstr>
  </property>
  <property fmtid="{D5CDD505-2E9C-101B-9397-08002B2CF9AE}" pid="8" name="MSIP_Label_f42aa342-8706-4288-bd11-ebb85995028c_ContentBits">
    <vt:lpwstr>0</vt:lpwstr>
  </property>
  <property fmtid="{D5CDD505-2E9C-101B-9397-08002B2CF9AE}" pid="9" name="ContentTypeId">
    <vt:lpwstr>0x010100D2F0571FA8631048B48AD1FF9FBB1A90</vt:lpwstr>
  </property>
</Properties>
</file>